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48" r:id="rId1"/>
    <p:sldMasterId id="2147483664" r:id="rId2"/>
    <p:sldMasterId id="2147483678" r:id="rId3"/>
  </p:sldMasterIdLst>
  <p:notesMasterIdLst>
    <p:notesMasterId r:id="rId61"/>
  </p:notesMasterIdLst>
  <p:handoutMasterIdLst>
    <p:handoutMasterId r:id="rId62"/>
  </p:handoutMasterIdLst>
  <p:sldIdLst>
    <p:sldId id="381" r:id="rId4"/>
    <p:sldId id="602" r:id="rId5"/>
    <p:sldId id="438" r:id="rId6"/>
    <p:sldId id="582" r:id="rId7"/>
    <p:sldId id="583" r:id="rId8"/>
    <p:sldId id="584" r:id="rId9"/>
    <p:sldId id="590" r:id="rId10"/>
    <p:sldId id="593" r:id="rId11"/>
    <p:sldId id="594" r:id="rId12"/>
    <p:sldId id="595" r:id="rId13"/>
    <p:sldId id="596" r:id="rId14"/>
    <p:sldId id="597" r:id="rId15"/>
    <p:sldId id="598" r:id="rId16"/>
    <p:sldId id="599" r:id="rId17"/>
    <p:sldId id="592" r:id="rId18"/>
    <p:sldId id="585" r:id="rId19"/>
    <p:sldId id="586" r:id="rId20"/>
    <p:sldId id="619" r:id="rId21"/>
    <p:sldId id="621" r:id="rId22"/>
    <p:sldId id="620" r:id="rId23"/>
    <p:sldId id="548" r:id="rId24"/>
    <p:sldId id="648" r:id="rId25"/>
    <p:sldId id="587" r:id="rId26"/>
    <p:sldId id="588" r:id="rId27"/>
    <p:sldId id="589" r:id="rId28"/>
    <p:sldId id="637" r:id="rId29"/>
    <p:sldId id="636" r:id="rId30"/>
    <p:sldId id="638" r:id="rId31"/>
    <p:sldId id="639" r:id="rId32"/>
    <p:sldId id="649" r:id="rId33"/>
    <p:sldId id="650" r:id="rId34"/>
    <p:sldId id="628" r:id="rId35"/>
    <p:sldId id="630" r:id="rId36"/>
    <p:sldId id="631" r:id="rId37"/>
    <p:sldId id="632" r:id="rId38"/>
    <p:sldId id="633" r:id="rId39"/>
    <p:sldId id="627" r:id="rId40"/>
    <p:sldId id="640" r:id="rId41"/>
    <p:sldId id="618" r:id="rId42"/>
    <p:sldId id="603" r:id="rId43"/>
    <p:sldId id="604" r:id="rId44"/>
    <p:sldId id="605" r:id="rId45"/>
    <p:sldId id="606" r:id="rId46"/>
    <p:sldId id="607" r:id="rId47"/>
    <p:sldId id="608" r:id="rId48"/>
    <p:sldId id="609" r:id="rId49"/>
    <p:sldId id="610" r:id="rId50"/>
    <p:sldId id="611" r:id="rId51"/>
    <p:sldId id="612" r:id="rId52"/>
    <p:sldId id="613" r:id="rId53"/>
    <p:sldId id="614" r:id="rId54"/>
    <p:sldId id="615" r:id="rId55"/>
    <p:sldId id="616" r:id="rId56"/>
    <p:sldId id="617" r:id="rId57"/>
    <p:sldId id="581" r:id="rId58"/>
    <p:sldId id="600" r:id="rId59"/>
    <p:sldId id="601"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ection>
        <p14:section name="Topic 1" id="{6D9936A3-3945-4757-BC8B-B5C252D8E036}">
          <p14:sldIdLst>
            <p14:sldId id="381"/>
            <p14:sldId id="602"/>
            <p14:sldId id="438"/>
            <p14:sldId id="582"/>
            <p14:sldId id="583"/>
            <p14:sldId id="584"/>
            <p14:sldId id="590"/>
            <p14:sldId id="593"/>
            <p14:sldId id="594"/>
            <p14:sldId id="595"/>
            <p14:sldId id="596"/>
            <p14:sldId id="597"/>
            <p14:sldId id="598"/>
            <p14:sldId id="599"/>
            <p14:sldId id="592"/>
            <p14:sldId id="585"/>
            <p14:sldId id="586"/>
            <p14:sldId id="619"/>
            <p14:sldId id="621"/>
            <p14:sldId id="620"/>
            <p14:sldId id="548"/>
            <p14:sldId id="648"/>
            <p14:sldId id="587"/>
            <p14:sldId id="588"/>
            <p14:sldId id="589"/>
            <p14:sldId id="637"/>
            <p14:sldId id="636"/>
            <p14:sldId id="638"/>
            <p14:sldId id="639"/>
            <p14:sldId id="649"/>
            <p14:sldId id="650"/>
            <p14:sldId id="628"/>
            <p14:sldId id="630"/>
            <p14:sldId id="631"/>
            <p14:sldId id="632"/>
            <p14:sldId id="633"/>
            <p14:sldId id="627"/>
            <p14:sldId id="640"/>
            <p14:sldId id="618"/>
            <p14:sldId id="603"/>
            <p14:sldId id="604"/>
            <p14:sldId id="605"/>
            <p14:sldId id="606"/>
            <p14:sldId id="607"/>
            <p14:sldId id="608"/>
            <p14:sldId id="609"/>
            <p14:sldId id="610"/>
            <p14:sldId id="611"/>
            <p14:sldId id="612"/>
            <p14:sldId id="613"/>
            <p14:sldId id="614"/>
            <p14:sldId id="615"/>
            <p14:sldId id="616"/>
            <p14:sldId id="617"/>
            <p14:sldId id="581"/>
            <p14:sldId id="600"/>
            <p14:sldId id="6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58267E"/>
    <a:srgbClr val="003300"/>
    <a:srgbClr val="349D0F"/>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813" autoAdjust="0"/>
    <p:restoredTop sz="98720" autoAdjust="0"/>
  </p:normalViewPr>
  <p:slideViewPr>
    <p:cSldViewPr>
      <p:cViewPr varScale="1">
        <p:scale>
          <a:sx n="109" d="100"/>
          <a:sy n="109" d="100"/>
        </p:scale>
        <p:origin x="96" y="78"/>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0452"/>
    </p:cViewPr>
  </p:sorterViewPr>
  <p:notesViewPr>
    <p:cSldViewPr>
      <p:cViewPr varScale="1">
        <p:scale>
          <a:sx n="60" d="100"/>
          <a:sy n="60" d="100"/>
        </p:scale>
        <p:origin x="-24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notesMaster" Target="notesMasters/notesMaster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diagrams/_rels/data1.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slide" Target="../slides/slide6.xml"/><Relationship Id="rId1" Type="http://schemas.openxmlformats.org/officeDocument/2006/relationships/slide" Target="../slides/slide4.xml"/><Relationship Id="rId5" Type="http://schemas.openxmlformats.org/officeDocument/2006/relationships/slide" Target="../slides/slide7.xml"/><Relationship Id="rId4" Type="http://schemas.openxmlformats.org/officeDocument/2006/relationships/slide" Target="../slides/slide21.xml"/></Relationships>
</file>

<file path=ppt/diagrams/_rels/data2.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slide" Target="../slides/slide24.xml"/><Relationship Id="rId1" Type="http://schemas.openxmlformats.org/officeDocument/2006/relationships/slide" Target="../slides/slide21.xml"/></Relationships>
</file>

<file path=ppt/diagrams/_rels/data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image" Target="../media/image8.jpeg"/><Relationship Id="rId1" Type="http://schemas.openxmlformats.org/officeDocument/2006/relationships/image" Target="../media/image7.png"/><Relationship Id="rId4" Type="http://schemas.openxmlformats.org/officeDocument/2006/relationships/slide" Target="../slides/slide28.xml"/></Relationships>
</file>

<file path=ppt/diagrams/_rels/data4.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slide" Target="../slides/slide24.xml"/><Relationship Id="rId1" Type="http://schemas.openxmlformats.org/officeDocument/2006/relationships/slide" Target="../slides/slide21.xml"/></Relationships>
</file>

<file path=ppt/diagrams/_rels/data5.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4.xml"/><Relationship Id="rId1" Type="http://schemas.openxmlformats.org/officeDocument/2006/relationships/slide" Target="../slides/slide6.xml"/><Relationship Id="rId4" Type="http://schemas.openxmlformats.org/officeDocument/2006/relationships/slide" Target="../slides/slide11.xml"/></Relationships>
</file>

<file path=ppt/diagrams/_rels/drawing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6726E-D742-4CA1-A6FC-8928E59DD367}" type="doc">
      <dgm:prSet loTypeId="urn:microsoft.com/office/officeart/2005/8/layout/radial1" loCatId="relationship" qsTypeId="urn:microsoft.com/office/officeart/2005/8/quickstyle/simple1" qsCatId="simple" csTypeId="urn:microsoft.com/office/officeart/2005/8/colors/accent1_2" csCatId="accent1" phldr="1"/>
      <dgm:spPr/>
    </dgm:pt>
    <dgm:pt modelId="{9025B266-AF04-49E0-B51C-06C0BFDA69E8}">
      <dgm:prSet custT="1">
        <dgm:style>
          <a:lnRef idx="1">
            <a:schemeClr val="accent4"/>
          </a:lnRef>
          <a:fillRef idx="2">
            <a:schemeClr val="accent4"/>
          </a:fillRef>
          <a:effectRef idx="1">
            <a:schemeClr val="accent4"/>
          </a:effectRef>
          <a:fontRef idx="minor">
            <a:schemeClr val="dk1"/>
          </a:fontRef>
        </dgm:style>
      </dgm:prSet>
      <dgm:spPr>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lang="en-US" sz="2800" b="0" dirty="0" smtClean="0">
            <a:solidFill>
              <a:srgbClr val="328E51"/>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lang="fa-IR" sz="2800" b="0" dirty="0" smtClean="0">
              <a:solidFill>
                <a:srgbClr val="328E51"/>
              </a:solidFill>
              <a:latin typeface="Tahoma" panose="020B0604030504040204" pitchFamily="34" charset="0"/>
              <a:ea typeface="Tahoma" panose="020B0604030504040204" pitchFamily="34" charset="0"/>
              <a:cs typeface="Tahoma" panose="020B0604030504040204" pitchFamily="34" charset="0"/>
            </a:rPr>
            <a:t>المناظرة آدابها</a:t>
          </a:r>
        </a:p>
        <a:p>
          <a:pPr marL="0" marR="0" lvl="0" indent="0" algn="ctr" defTabSz="914400" rtl="1" eaLnBrk="1" fontAlgn="base" latinLnBrk="0" hangingPunct="1">
            <a:lnSpc>
              <a:spcPct val="100000"/>
            </a:lnSpc>
            <a:spcBef>
              <a:spcPct val="0"/>
            </a:spcBef>
            <a:spcAft>
              <a:spcPct val="0"/>
            </a:spcAft>
            <a:buClrTx/>
            <a:buSzTx/>
            <a:buFontTx/>
            <a:buNone/>
            <a:tabLst/>
          </a:pPr>
          <a:r>
            <a:rPr lang="fa-IR" sz="2800" b="0" dirty="0" smtClean="0">
              <a:solidFill>
                <a:srgbClr val="328E51"/>
              </a:solidFill>
              <a:latin typeface="Tahoma" panose="020B0604030504040204" pitchFamily="34" charset="0"/>
              <a:ea typeface="Tahoma" panose="020B0604030504040204" pitchFamily="34" charset="0"/>
              <a:cs typeface="Tahoma" panose="020B0604030504040204" pitchFamily="34" charset="0"/>
            </a:rPr>
            <a:t>وشرائطها</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400" b="0" i="0" u="sng" strike="noStrike" cap="none" normalizeH="0" baseline="0" dirty="0" smtClean="0">
            <a:ln>
              <a:noFill/>
            </a:ln>
            <a:solidFill>
              <a:srgbClr val="328E51"/>
            </a:solidFill>
            <a:effectLst/>
            <a:latin typeface="Tahoma" panose="020B0604030504040204" pitchFamily="34" charset="0"/>
            <a:ea typeface="Tahoma" panose="020B0604030504040204" pitchFamily="34" charset="0"/>
            <a:cs typeface="Tahoma" panose="020B0604030504040204" pitchFamily="34" charset="0"/>
          </a:endParaRPr>
        </a:p>
      </dgm:t>
    </dgm:pt>
    <dgm:pt modelId="{96806DF3-5C3C-454F-B514-9CEE8E585818}" type="parTrans" cxnId="{3D5BD304-9705-462D-862E-76776DB23FA8}">
      <dgm:prSet/>
      <dgm:spPr/>
      <dgm:t>
        <a:bodyPr/>
        <a:lstStyle/>
        <a:p>
          <a:endParaRPr lang="en-US"/>
        </a:p>
      </dgm:t>
    </dgm:pt>
    <dgm:pt modelId="{57CE4B10-ED20-4B85-8073-C2B476DD9CE3}" type="sibTrans" cxnId="{3D5BD304-9705-462D-862E-76776DB23FA8}">
      <dgm:prSet/>
      <dgm:spPr/>
      <dgm:t>
        <a:bodyPr/>
        <a:lstStyle/>
        <a:p>
          <a:endParaRPr lang="en-US"/>
        </a:p>
      </dgm:t>
    </dgm:pt>
    <dgm:pt modelId="{47923E30-A4C5-4C73-8E04-AB6E8481E4F0}">
      <dgm:prSet custT="1">
        <dgm:style>
          <a:lnRef idx="1">
            <a:schemeClr val="accent3"/>
          </a:lnRef>
          <a:fillRef idx="2">
            <a:schemeClr val="accent3"/>
          </a:fillRef>
          <a:effectRef idx="1">
            <a:schemeClr val="accent3"/>
          </a:effectRef>
          <a:fontRef idx="minor">
            <a:schemeClr val="dk1"/>
          </a:fontRef>
        </dgm:style>
      </dgm:prSet>
      <dgm:spPr>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المناظرة والحوار في اللغة</a:t>
          </a:r>
          <a:endParaRPr kumimoji="0" lang="en-US" sz="1400" b="0" i="0" u="none" strike="noStrike" cap="none" normalizeH="0" baseline="0" dirty="0" smtClean="0">
            <a:ln>
              <a:noFill/>
            </a:ln>
            <a:solidFill>
              <a:schemeClr val="accent6">
                <a:lumMod val="50000"/>
              </a:schemeClr>
            </a:solidFill>
            <a:effectLst/>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3B398FD7-4484-4253-A038-1F2E41E5E4E8}" type="parTrans" cxnId="{14E155E0-CE18-478A-AB24-85EA594E7E36}">
      <dgm:prSet custT="1">
        <dgm:style>
          <a:lnRef idx="1">
            <a:schemeClr val="accent3"/>
          </a:lnRef>
          <a:fillRef idx="2">
            <a:schemeClr val="accent3"/>
          </a:fillRef>
          <a:effectRef idx="1">
            <a:schemeClr val="accent3"/>
          </a:effectRef>
          <a:fontRef idx="minor">
            <a:schemeClr val="dk1"/>
          </a:fontRef>
        </dgm:style>
      </dgm:prSet>
      <dgm:spPr>
        <a:ln/>
      </dgm:spPr>
      <dgm:t>
        <a:bodyPr/>
        <a:lstStyle/>
        <a:p>
          <a:endParaRPr lang="en-US" sz="200" b="0">
            <a:latin typeface="Tahoma" panose="020B0604030504040204" pitchFamily="34" charset="0"/>
            <a:ea typeface="Tahoma" panose="020B0604030504040204" pitchFamily="34" charset="0"/>
            <a:cs typeface="Tahoma" panose="020B0604030504040204" pitchFamily="34" charset="0"/>
          </a:endParaRPr>
        </a:p>
      </dgm:t>
    </dgm:pt>
    <dgm:pt modelId="{06377291-9005-4287-BFA6-CC088032BA48}" type="sibTrans" cxnId="{14E155E0-CE18-478A-AB24-85EA594E7E36}">
      <dgm:prSet/>
      <dgm:spPr/>
      <dgm:t>
        <a:bodyPr/>
        <a:lstStyle/>
        <a:p>
          <a:endParaRPr lang="en-US"/>
        </a:p>
      </dgm:t>
    </dgm:pt>
    <dgm:pt modelId="{93A1C1EF-EF13-48E1-B385-448CE47A004D}">
      <dgm:prSet custT="1">
        <dgm:style>
          <a:lnRef idx="1">
            <a:schemeClr val="accent3"/>
          </a:lnRef>
          <a:fillRef idx="2">
            <a:schemeClr val="accent3"/>
          </a:fillRef>
          <a:effectRef idx="1">
            <a:schemeClr val="accent3"/>
          </a:effectRef>
          <a:fontRef idx="minor">
            <a:schemeClr val="dk1"/>
          </a:fontRef>
        </dgm:style>
      </dgm:prSet>
      <dgm:spPr>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المناظرة </a:t>
          </a:r>
          <a:r>
            <a:rPr kumimoji="0" lang="fa-IR" sz="24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في الاصطلاح</a:t>
          </a:r>
          <a:endParaRPr kumimoji="0" lang="en-US" sz="1400" b="0" i="0" u="none" strike="noStrike" cap="none" normalizeH="0" baseline="0" dirty="0" smtClean="0">
            <a:ln>
              <a:noFill/>
            </a:ln>
            <a:solidFill>
              <a:srgbClr val="0070C0"/>
            </a:solidFill>
            <a:effectLst/>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B4D80F5B-AF12-433C-962B-DCFA30DBDB5D}" type="parTrans" cxnId="{20C6AF96-903E-49B7-8B10-5CFB13DC66AB}">
      <dgm:prSet custT="1">
        <dgm:style>
          <a:lnRef idx="1">
            <a:schemeClr val="accent3"/>
          </a:lnRef>
          <a:fillRef idx="2">
            <a:schemeClr val="accent3"/>
          </a:fillRef>
          <a:effectRef idx="1">
            <a:schemeClr val="accent3"/>
          </a:effectRef>
          <a:fontRef idx="minor">
            <a:schemeClr val="dk1"/>
          </a:fontRef>
        </dgm:style>
      </dgm:prSet>
      <dgm:spPr>
        <a:ln/>
      </dgm:spPr>
      <dgm:t>
        <a:bodyPr/>
        <a:lstStyle/>
        <a:p>
          <a:endParaRPr lang="en-US" sz="200" b="0">
            <a:latin typeface="Tahoma" panose="020B0604030504040204" pitchFamily="34" charset="0"/>
            <a:ea typeface="Tahoma" panose="020B0604030504040204" pitchFamily="34" charset="0"/>
            <a:cs typeface="Tahoma" panose="020B0604030504040204" pitchFamily="34" charset="0"/>
          </a:endParaRPr>
        </a:p>
      </dgm:t>
    </dgm:pt>
    <dgm:pt modelId="{F3CB5784-86C2-4012-BBA0-86DFE8E26480}" type="sibTrans" cxnId="{20C6AF96-903E-49B7-8B10-5CFB13DC66AB}">
      <dgm:prSet/>
      <dgm:spPr/>
      <dgm:t>
        <a:bodyPr/>
        <a:lstStyle/>
        <a:p>
          <a:endParaRPr lang="en-US"/>
        </a:p>
      </dgm:t>
    </dgm:pt>
    <dgm:pt modelId="{2DC2B406-BA59-4244-B812-BB4CFD8DB5AE}">
      <dgm:prSet custT="1">
        <dgm:style>
          <a:lnRef idx="1">
            <a:schemeClr val="accent3"/>
          </a:lnRef>
          <a:fillRef idx="2">
            <a:schemeClr val="accent3"/>
          </a:fillRef>
          <a:effectRef idx="1">
            <a:schemeClr val="accent3"/>
          </a:effectRef>
          <a:fontRef idx="minor">
            <a:schemeClr val="dk1"/>
          </a:fontRef>
        </dgm:style>
      </dgm:prSet>
      <dgm:spPr>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a-IR" sz="24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المناظرة الواقعة في الكتاب</a:t>
          </a:r>
          <a:endParaRPr kumimoji="0" lang="en-US" sz="1400" b="0" i="0" u="none" strike="noStrike" cap="none" normalizeH="0" baseline="0" dirty="0" smtClean="0">
            <a:ln>
              <a:noFill/>
            </a:ln>
            <a:solidFill>
              <a:srgbClr val="0070C0"/>
            </a:solidFill>
            <a:effectLst/>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17306072-DFE5-42C0-9CEC-404F60CE1B6A}" type="parTrans" cxnId="{794E4911-9BBD-4408-B464-C570603AA5CD}">
      <dgm:prSet custT="1">
        <dgm:style>
          <a:lnRef idx="1">
            <a:schemeClr val="accent3"/>
          </a:lnRef>
          <a:fillRef idx="2">
            <a:schemeClr val="accent3"/>
          </a:fillRef>
          <a:effectRef idx="1">
            <a:schemeClr val="accent3"/>
          </a:effectRef>
          <a:fontRef idx="minor">
            <a:schemeClr val="dk1"/>
          </a:fontRef>
        </dgm:style>
      </dgm:prSet>
      <dgm:spPr>
        <a:ln/>
      </dgm:spPr>
      <dgm:t>
        <a:bodyPr/>
        <a:lstStyle/>
        <a:p>
          <a:endParaRPr lang="en-US" sz="200" b="0">
            <a:latin typeface="Tahoma" panose="020B0604030504040204" pitchFamily="34" charset="0"/>
            <a:ea typeface="Tahoma" panose="020B0604030504040204" pitchFamily="34" charset="0"/>
            <a:cs typeface="Tahoma" panose="020B0604030504040204" pitchFamily="34" charset="0"/>
          </a:endParaRPr>
        </a:p>
      </dgm:t>
    </dgm:pt>
    <dgm:pt modelId="{480F07EE-125B-48B0-8E0E-8DA0D0110AFC}" type="sibTrans" cxnId="{794E4911-9BBD-4408-B464-C570603AA5CD}">
      <dgm:prSet/>
      <dgm:spPr/>
      <dgm:t>
        <a:bodyPr/>
        <a:lstStyle/>
        <a:p>
          <a:endParaRPr lang="en-US"/>
        </a:p>
      </dgm:t>
    </dgm:pt>
    <dgm:pt modelId="{29E1D149-0548-4C66-9356-B0BB4AF80D20}">
      <dgm:prSet custT="1">
        <dgm:style>
          <a:lnRef idx="1">
            <a:schemeClr val="accent3"/>
          </a:lnRef>
          <a:fillRef idx="2">
            <a:schemeClr val="accent3"/>
          </a:fillRef>
          <a:effectRef idx="1">
            <a:schemeClr val="accent3"/>
          </a:effectRef>
          <a:fontRef idx="minor">
            <a:schemeClr val="dk1"/>
          </a:fontRef>
        </dgm:style>
      </dgm:prSet>
      <dgm:spPr>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آداب المناظرة</a:t>
          </a:r>
          <a:endParaRPr kumimoji="0" lang="en-US" sz="1400" b="0" i="0" u="none" strike="noStrike" cap="none" normalizeH="0" baseline="0" dirty="0" smtClean="0">
            <a:ln>
              <a:noFill/>
            </a:ln>
            <a:solidFill>
              <a:srgbClr val="0070C0"/>
            </a:solidFill>
            <a:effectLst/>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C35F3888-BFB1-48D2-B2C8-C5D8276A2581}" type="parTrans" cxnId="{43D4213B-1BEC-4868-89ED-96B4DE525D90}">
      <dgm:prSet custT="1">
        <dgm:style>
          <a:lnRef idx="1">
            <a:schemeClr val="accent3"/>
          </a:lnRef>
          <a:fillRef idx="2">
            <a:schemeClr val="accent3"/>
          </a:fillRef>
          <a:effectRef idx="1">
            <a:schemeClr val="accent3"/>
          </a:effectRef>
          <a:fontRef idx="minor">
            <a:schemeClr val="dk1"/>
          </a:fontRef>
        </dgm:style>
      </dgm:prSet>
      <dgm:spPr>
        <a:ln/>
      </dgm:spPr>
      <dgm:t>
        <a:bodyPr/>
        <a:lstStyle/>
        <a:p>
          <a:endParaRPr lang="en-US" sz="200" b="0">
            <a:latin typeface="Tahoma" panose="020B0604030504040204" pitchFamily="34" charset="0"/>
            <a:ea typeface="Tahoma" panose="020B0604030504040204" pitchFamily="34" charset="0"/>
            <a:cs typeface="Tahoma" panose="020B0604030504040204" pitchFamily="34" charset="0"/>
          </a:endParaRPr>
        </a:p>
      </dgm:t>
    </dgm:pt>
    <dgm:pt modelId="{698A6E22-53B0-41F5-B1C3-94CC25DB5D98}" type="sibTrans" cxnId="{43D4213B-1BEC-4868-89ED-96B4DE525D90}">
      <dgm:prSet/>
      <dgm:spPr/>
      <dgm:t>
        <a:bodyPr/>
        <a:lstStyle/>
        <a:p>
          <a:endParaRPr lang="en-US"/>
        </a:p>
      </dgm:t>
    </dgm:pt>
    <dgm:pt modelId="{00DAB109-E474-4B67-90DA-EDCD3ABD5C8A}">
      <dgm:prSet custT="1">
        <dgm:style>
          <a:lnRef idx="1">
            <a:schemeClr val="accent3"/>
          </a:lnRef>
          <a:fillRef idx="2">
            <a:schemeClr val="accent3"/>
          </a:fillRef>
          <a:effectRef idx="1">
            <a:schemeClr val="accent3"/>
          </a:effectRef>
          <a:fontRef idx="minor">
            <a:schemeClr val="dk1"/>
          </a:fontRef>
        </dgm:style>
      </dgm:prSet>
      <dgm:spPr>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مشروعية المناظرة في السنة</a:t>
          </a:r>
          <a:endParaRPr kumimoji="0" lang="en-US" sz="1400" b="0" i="0" u="none" strike="noStrike" cap="none" normalizeH="0" baseline="0" dirty="0" smtClean="0">
            <a:ln>
              <a:noFill/>
            </a:ln>
            <a:solidFill>
              <a:srgbClr val="0070C0"/>
            </a:solidFill>
            <a:effectLst/>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952C5FC7-3823-4910-9592-C0D1DF0D6815}" type="parTrans" cxnId="{67A610D5-FFC2-4237-99C5-61437419D9CF}">
      <dgm:prSet custT="1">
        <dgm:style>
          <a:lnRef idx="1">
            <a:schemeClr val="accent3"/>
          </a:lnRef>
          <a:fillRef idx="2">
            <a:schemeClr val="accent3"/>
          </a:fillRef>
          <a:effectRef idx="1">
            <a:schemeClr val="accent3"/>
          </a:effectRef>
          <a:fontRef idx="minor">
            <a:schemeClr val="dk1"/>
          </a:fontRef>
        </dgm:style>
      </dgm:prSet>
      <dgm:spPr>
        <a:ln/>
      </dgm:spPr>
      <dgm:t>
        <a:bodyPr/>
        <a:lstStyle/>
        <a:p>
          <a:endParaRPr lang="en-US" sz="200" b="0">
            <a:latin typeface="Tahoma" panose="020B0604030504040204" pitchFamily="34" charset="0"/>
            <a:ea typeface="Tahoma" panose="020B0604030504040204" pitchFamily="34" charset="0"/>
            <a:cs typeface="Tahoma" panose="020B0604030504040204" pitchFamily="34" charset="0"/>
          </a:endParaRPr>
        </a:p>
      </dgm:t>
    </dgm:pt>
    <dgm:pt modelId="{46B4BFFD-AD31-433C-B1AD-388A65337D5F}" type="sibTrans" cxnId="{67A610D5-FFC2-4237-99C5-61437419D9CF}">
      <dgm:prSet/>
      <dgm:spPr/>
      <dgm:t>
        <a:bodyPr/>
        <a:lstStyle/>
        <a:p>
          <a:endParaRPr lang="en-US"/>
        </a:p>
      </dgm:t>
    </dgm:pt>
    <dgm:pt modelId="{D6A515B9-C726-4A3F-83E6-3384A33B5330}">
      <dgm:prSet custT="1">
        <dgm:style>
          <a:lnRef idx="1">
            <a:schemeClr val="accent3"/>
          </a:lnRef>
          <a:fillRef idx="2">
            <a:schemeClr val="accent3"/>
          </a:fillRef>
          <a:effectRef idx="1">
            <a:schemeClr val="accent3"/>
          </a:effectRef>
          <a:fontRef idx="minor">
            <a:schemeClr val="dk1"/>
          </a:fontRef>
        </dgm:style>
      </dgm:prSet>
      <dgm:spPr>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مشروعية المناظرة في الكتاب</a:t>
          </a:r>
          <a:endParaRPr kumimoji="0" lang="en-US" sz="1400" b="0" i="0" u="none" strike="noStrike" cap="none" normalizeH="0" baseline="0" dirty="0" smtClean="0">
            <a:ln>
              <a:noFill/>
            </a:ln>
            <a:solidFill>
              <a:srgbClr val="0070C0"/>
            </a:solidFill>
            <a:effectLst/>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D621DA72-3D6E-466A-92D9-3C7640120A0E}" type="parTrans" cxnId="{44351C13-6973-4FBF-949F-FC48466E6C8B}">
      <dgm:prSet custT="1">
        <dgm:style>
          <a:lnRef idx="1">
            <a:schemeClr val="accent3"/>
          </a:lnRef>
          <a:fillRef idx="2">
            <a:schemeClr val="accent3"/>
          </a:fillRef>
          <a:effectRef idx="1">
            <a:schemeClr val="accent3"/>
          </a:effectRef>
          <a:fontRef idx="minor">
            <a:schemeClr val="dk1"/>
          </a:fontRef>
        </dgm:style>
      </dgm:prSet>
      <dgm:spPr>
        <a:ln/>
      </dgm:spPr>
      <dgm:t>
        <a:bodyPr/>
        <a:lstStyle/>
        <a:p>
          <a:endParaRPr lang="en-US" sz="200" b="0">
            <a:latin typeface="Tahoma" panose="020B0604030504040204" pitchFamily="34" charset="0"/>
            <a:ea typeface="Tahoma" panose="020B0604030504040204" pitchFamily="34" charset="0"/>
            <a:cs typeface="Tahoma" panose="020B0604030504040204" pitchFamily="34" charset="0"/>
          </a:endParaRPr>
        </a:p>
      </dgm:t>
    </dgm:pt>
    <dgm:pt modelId="{7557C66F-20AC-4B53-88C4-E637817A5678}" type="sibTrans" cxnId="{44351C13-6973-4FBF-949F-FC48466E6C8B}">
      <dgm:prSet/>
      <dgm:spPr/>
      <dgm:t>
        <a:bodyPr/>
        <a:lstStyle/>
        <a:p>
          <a:endParaRPr lang="en-US"/>
        </a:p>
      </dgm:t>
    </dgm:pt>
    <dgm:pt modelId="{17280914-0AEE-4D7B-8075-F444E6A481B0}" type="pres">
      <dgm:prSet presAssocID="{8916726E-D742-4CA1-A6FC-8928E59DD367}" presName="cycle" presStyleCnt="0">
        <dgm:presLayoutVars>
          <dgm:chMax val="1"/>
          <dgm:dir/>
          <dgm:animLvl val="ctr"/>
          <dgm:resizeHandles val="exact"/>
        </dgm:presLayoutVars>
      </dgm:prSet>
      <dgm:spPr/>
    </dgm:pt>
    <dgm:pt modelId="{7F49051C-C94F-4667-B768-8F65B9497AEF}" type="pres">
      <dgm:prSet presAssocID="{9025B266-AF04-49E0-B51C-06C0BFDA69E8}" presName="centerShape" presStyleLbl="node0" presStyleIdx="0" presStyleCnt="1" custScaleX="169698" custScaleY="132402"/>
      <dgm:spPr/>
      <dgm:t>
        <a:bodyPr/>
        <a:lstStyle/>
        <a:p>
          <a:endParaRPr lang="en-US"/>
        </a:p>
      </dgm:t>
    </dgm:pt>
    <dgm:pt modelId="{7E0C6EFD-8E98-4E6C-A75B-29F5B3F61B0D}" type="pres">
      <dgm:prSet presAssocID="{3B398FD7-4484-4253-A038-1F2E41E5E4E8}" presName="Name9" presStyleLbl="parChTrans1D2" presStyleIdx="0" presStyleCnt="6"/>
      <dgm:spPr/>
      <dgm:t>
        <a:bodyPr/>
        <a:lstStyle/>
        <a:p>
          <a:endParaRPr lang="en-US"/>
        </a:p>
      </dgm:t>
    </dgm:pt>
    <dgm:pt modelId="{AA5BB66F-3108-433F-8997-A79B2DE524EF}" type="pres">
      <dgm:prSet presAssocID="{3B398FD7-4484-4253-A038-1F2E41E5E4E8}" presName="connTx" presStyleLbl="parChTrans1D2" presStyleIdx="0" presStyleCnt="6"/>
      <dgm:spPr/>
      <dgm:t>
        <a:bodyPr/>
        <a:lstStyle/>
        <a:p>
          <a:endParaRPr lang="en-US"/>
        </a:p>
      </dgm:t>
    </dgm:pt>
    <dgm:pt modelId="{BA192AC4-3294-412C-84FD-167773AE5E40}" type="pres">
      <dgm:prSet presAssocID="{47923E30-A4C5-4C73-8E04-AB6E8481E4F0}" presName="node" presStyleLbl="node1" presStyleIdx="0" presStyleCnt="6" custScaleX="177156" custScaleY="110000">
        <dgm:presLayoutVars>
          <dgm:bulletEnabled val="1"/>
        </dgm:presLayoutVars>
      </dgm:prSet>
      <dgm:spPr/>
      <dgm:t>
        <a:bodyPr/>
        <a:lstStyle/>
        <a:p>
          <a:endParaRPr lang="en-US"/>
        </a:p>
      </dgm:t>
    </dgm:pt>
    <dgm:pt modelId="{CDF66993-BF09-46C1-8705-D8CB87144A4F}" type="pres">
      <dgm:prSet presAssocID="{B4D80F5B-AF12-433C-962B-DCFA30DBDB5D}" presName="Name9" presStyleLbl="parChTrans1D2" presStyleIdx="1" presStyleCnt="6"/>
      <dgm:spPr/>
      <dgm:t>
        <a:bodyPr/>
        <a:lstStyle/>
        <a:p>
          <a:endParaRPr lang="en-US"/>
        </a:p>
      </dgm:t>
    </dgm:pt>
    <dgm:pt modelId="{D77574F0-2842-46CA-B286-33AAD5B71659}" type="pres">
      <dgm:prSet presAssocID="{B4D80F5B-AF12-433C-962B-DCFA30DBDB5D}" presName="connTx" presStyleLbl="parChTrans1D2" presStyleIdx="1" presStyleCnt="6"/>
      <dgm:spPr/>
      <dgm:t>
        <a:bodyPr/>
        <a:lstStyle/>
        <a:p>
          <a:endParaRPr lang="en-US"/>
        </a:p>
      </dgm:t>
    </dgm:pt>
    <dgm:pt modelId="{A74A01C4-4D54-464C-8940-A1CA206BAD33}" type="pres">
      <dgm:prSet presAssocID="{93A1C1EF-EF13-48E1-B385-448CE47A004D}" presName="node" presStyleLbl="node1" presStyleIdx="1" presStyleCnt="6" custScaleX="161051" custRadScaleRad="134693" custRadScaleInc="16133">
        <dgm:presLayoutVars>
          <dgm:bulletEnabled val="1"/>
        </dgm:presLayoutVars>
      </dgm:prSet>
      <dgm:spPr/>
      <dgm:t>
        <a:bodyPr/>
        <a:lstStyle/>
        <a:p>
          <a:endParaRPr lang="en-US"/>
        </a:p>
      </dgm:t>
    </dgm:pt>
    <dgm:pt modelId="{B89D1ADC-6779-4776-9BA8-AC1A0C3D673E}" type="pres">
      <dgm:prSet presAssocID="{17306072-DFE5-42C0-9CEC-404F60CE1B6A}" presName="Name9" presStyleLbl="parChTrans1D2" presStyleIdx="2" presStyleCnt="6"/>
      <dgm:spPr/>
      <dgm:t>
        <a:bodyPr/>
        <a:lstStyle/>
        <a:p>
          <a:endParaRPr lang="en-US"/>
        </a:p>
      </dgm:t>
    </dgm:pt>
    <dgm:pt modelId="{BF740CAE-9117-4910-9D31-0BA165659871}" type="pres">
      <dgm:prSet presAssocID="{17306072-DFE5-42C0-9CEC-404F60CE1B6A}" presName="connTx" presStyleLbl="parChTrans1D2" presStyleIdx="2" presStyleCnt="6"/>
      <dgm:spPr/>
      <dgm:t>
        <a:bodyPr/>
        <a:lstStyle/>
        <a:p>
          <a:endParaRPr lang="en-US"/>
        </a:p>
      </dgm:t>
    </dgm:pt>
    <dgm:pt modelId="{4983C481-7728-48BE-B363-05F04EF15277}" type="pres">
      <dgm:prSet presAssocID="{2DC2B406-BA59-4244-B812-BB4CFD8DB5AE}" presName="node" presStyleLbl="node1" presStyleIdx="2" presStyleCnt="6" custScaleX="161051" custRadScaleRad="132610" custRadScaleInc="-18643">
        <dgm:presLayoutVars>
          <dgm:bulletEnabled val="1"/>
        </dgm:presLayoutVars>
      </dgm:prSet>
      <dgm:spPr/>
      <dgm:t>
        <a:bodyPr/>
        <a:lstStyle/>
        <a:p>
          <a:endParaRPr lang="en-US"/>
        </a:p>
      </dgm:t>
    </dgm:pt>
    <dgm:pt modelId="{9257E30D-D13E-44CF-9DDF-2FB31F8B270B}" type="pres">
      <dgm:prSet presAssocID="{C35F3888-BFB1-48D2-B2C8-C5D8276A2581}" presName="Name9" presStyleLbl="parChTrans1D2" presStyleIdx="3" presStyleCnt="6"/>
      <dgm:spPr/>
      <dgm:t>
        <a:bodyPr/>
        <a:lstStyle/>
        <a:p>
          <a:endParaRPr lang="en-US"/>
        </a:p>
      </dgm:t>
    </dgm:pt>
    <dgm:pt modelId="{DD406EAD-1903-47D2-BE1C-623544F5AF9F}" type="pres">
      <dgm:prSet presAssocID="{C35F3888-BFB1-48D2-B2C8-C5D8276A2581}" presName="connTx" presStyleLbl="parChTrans1D2" presStyleIdx="3" presStyleCnt="6"/>
      <dgm:spPr/>
      <dgm:t>
        <a:bodyPr/>
        <a:lstStyle/>
        <a:p>
          <a:endParaRPr lang="en-US"/>
        </a:p>
      </dgm:t>
    </dgm:pt>
    <dgm:pt modelId="{78837C63-4F03-4288-A86F-F7E3AF912E10}" type="pres">
      <dgm:prSet presAssocID="{29E1D149-0548-4C66-9356-B0BB4AF80D20}" presName="node" presStyleLbl="node1" presStyleIdx="3" presStyleCnt="6" custScaleX="161051" custRadScaleRad="101166" custRadScaleInc="-3066">
        <dgm:presLayoutVars>
          <dgm:bulletEnabled val="1"/>
        </dgm:presLayoutVars>
      </dgm:prSet>
      <dgm:spPr/>
      <dgm:t>
        <a:bodyPr/>
        <a:lstStyle/>
        <a:p>
          <a:endParaRPr lang="en-US"/>
        </a:p>
      </dgm:t>
    </dgm:pt>
    <dgm:pt modelId="{A89026BF-5FE6-4499-9642-38D5B4AFEF9B}" type="pres">
      <dgm:prSet presAssocID="{952C5FC7-3823-4910-9592-C0D1DF0D6815}" presName="Name9" presStyleLbl="parChTrans1D2" presStyleIdx="4" presStyleCnt="6"/>
      <dgm:spPr/>
      <dgm:t>
        <a:bodyPr/>
        <a:lstStyle/>
        <a:p>
          <a:endParaRPr lang="en-US"/>
        </a:p>
      </dgm:t>
    </dgm:pt>
    <dgm:pt modelId="{03A06B11-B112-4173-A598-6CAC0B77CA0B}" type="pres">
      <dgm:prSet presAssocID="{952C5FC7-3823-4910-9592-C0D1DF0D6815}" presName="connTx" presStyleLbl="parChTrans1D2" presStyleIdx="4" presStyleCnt="6"/>
      <dgm:spPr/>
      <dgm:t>
        <a:bodyPr/>
        <a:lstStyle/>
        <a:p>
          <a:endParaRPr lang="en-US"/>
        </a:p>
      </dgm:t>
    </dgm:pt>
    <dgm:pt modelId="{8E35F63B-04F1-445D-AA13-B9D83CAC22BD}" type="pres">
      <dgm:prSet presAssocID="{00DAB109-E474-4B67-90DA-EDCD3ABD5C8A}" presName="node" presStyleLbl="node1" presStyleIdx="4" presStyleCnt="6" custScaleX="161051" custRadScaleRad="145504" custRadScaleInc="21745">
        <dgm:presLayoutVars>
          <dgm:bulletEnabled val="1"/>
        </dgm:presLayoutVars>
      </dgm:prSet>
      <dgm:spPr/>
      <dgm:t>
        <a:bodyPr/>
        <a:lstStyle/>
        <a:p>
          <a:endParaRPr lang="en-US"/>
        </a:p>
      </dgm:t>
    </dgm:pt>
    <dgm:pt modelId="{A45C1730-6731-43AB-8A8B-4FFE5BDB2E77}" type="pres">
      <dgm:prSet presAssocID="{D621DA72-3D6E-466A-92D9-3C7640120A0E}" presName="Name9" presStyleLbl="parChTrans1D2" presStyleIdx="5" presStyleCnt="6"/>
      <dgm:spPr/>
      <dgm:t>
        <a:bodyPr/>
        <a:lstStyle/>
        <a:p>
          <a:endParaRPr lang="en-US"/>
        </a:p>
      </dgm:t>
    </dgm:pt>
    <dgm:pt modelId="{0DE8D580-A8B4-4FAD-8EF5-2D8421790136}" type="pres">
      <dgm:prSet presAssocID="{D621DA72-3D6E-466A-92D9-3C7640120A0E}" presName="connTx" presStyleLbl="parChTrans1D2" presStyleIdx="5" presStyleCnt="6"/>
      <dgm:spPr/>
      <dgm:t>
        <a:bodyPr/>
        <a:lstStyle/>
        <a:p>
          <a:endParaRPr lang="en-US"/>
        </a:p>
      </dgm:t>
    </dgm:pt>
    <dgm:pt modelId="{0DAB8F0F-26F5-49D1-B208-E08D415D6BB2}" type="pres">
      <dgm:prSet presAssocID="{D6A515B9-C726-4A3F-83E6-3384A33B5330}" presName="node" presStyleLbl="node1" presStyleIdx="5" presStyleCnt="6" custScaleX="161051" custRadScaleRad="135750" custRadScaleInc="-19798">
        <dgm:presLayoutVars>
          <dgm:bulletEnabled val="1"/>
        </dgm:presLayoutVars>
      </dgm:prSet>
      <dgm:spPr/>
      <dgm:t>
        <a:bodyPr/>
        <a:lstStyle/>
        <a:p>
          <a:endParaRPr lang="en-US"/>
        </a:p>
      </dgm:t>
    </dgm:pt>
  </dgm:ptLst>
  <dgm:cxnLst>
    <dgm:cxn modelId="{21C22566-A8C9-43B8-9379-3C44761AC452}" type="presOf" srcId="{17306072-DFE5-42C0-9CEC-404F60CE1B6A}" destId="{B89D1ADC-6779-4776-9BA8-AC1A0C3D673E}" srcOrd="0" destOrd="0" presId="urn:microsoft.com/office/officeart/2005/8/layout/radial1"/>
    <dgm:cxn modelId="{44351C13-6973-4FBF-949F-FC48466E6C8B}" srcId="{9025B266-AF04-49E0-B51C-06C0BFDA69E8}" destId="{D6A515B9-C726-4A3F-83E6-3384A33B5330}" srcOrd="5" destOrd="0" parTransId="{D621DA72-3D6E-466A-92D9-3C7640120A0E}" sibTransId="{7557C66F-20AC-4B53-88C4-E637817A5678}"/>
    <dgm:cxn modelId="{EAA07296-FD01-4998-8BDD-A8A38CDD99B4}" type="presOf" srcId="{952C5FC7-3823-4910-9592-C0D1DF0D6815}" destId="{A89026BF-5FE6-4499-9642-38D5B4AFEF9B}" srcOrd="0" destOrd="0" presId="urn:microsoft.com/office/officeart/2005/8/layout/radial1"/>
    <dgm:cxn modelId="{D9ECD779-F30B-445C-B1C3-8E547912AB94}" type="presOf" srcId="{B4D80F5B-AF12-433C-962B-DCFA30DBDB5D}" destId="{CDF66993-BF09-46C1-8705-D8CB87144A4F}" srcOrd="0" destOrd="0" presId="urn:microsoft.com/office/officeart/2005/8/layout/radial1"/>
    <dgm:cxn modelId="{FF8D2717-D917-48C0-8649-2DFC11E1743E}" type="presOf" srcId="{D621DA72-3D6E-466A-92D9-3C7640120A0E}" destId="{0DE8D580-A8B4-4FAD-8EF5-2D8421790136}" srcOrd="1" destOrd="0" presId="urn:microsoft.com/office/officeart/2005/8/layout/radial1"/>
    <dgm:cxn modelId="{AB7EFDD6-4F01-4BCB-8D05-46B650CA863E}" type="presOf" srcId="{D6A515B9-C726-4A3F-83E6-3384A33B5330}" destId="{0DAB8F0F-26F5-49D1-B208-E08D415D6BB2}" srcOrd="0" destOrd="0" presId="urn:microsoft.com/office/officeart/2005/8/layout/radial1"/>
    <dgm:cxn modelId="{C28A556B-9297-4763-A23A-272469103BAA}" type="presOf" srcId="{00DAB109-E474-4B67-90DA-EDCD3ABD5C8A}" destId="{8E35F63B-04F1-445D-AA13-B9D83CAC22BD}" srcOrd="0" destOrd="0" presId="urn:microsoft.com/office/officeart/2005/8/layout/radial1"/>
    <dgm:cxn modelId="{4BCB7E9A-18F0-47CD-9686-6731BCE848D6}" type="presOf" srcId="{3B398FD7-4484-4253-A038-1F2E41E5E4E8}" destId="{AA5BB66F-3108-433F-8997-A79B2DE524EF}" srcOrd="1" destOrd="0" presId="urn:microsoft.com/office/officeart/2005/8/layout/radial1"/>
    <dgm:cxn modelId="{B20AB4B3-3F07-418C-8E35-54C6F2FE14C5}" type="presOf" srcId="{9025B266-AF04-49E0-B51C-06C0BFDA69E8}" destId="{7F49051C-C94F-4667-B768-8F65B9497AEF}" srcOrd="0" destOrd="0" presId="urn:microsoft.com/office/officeart/2005/8/layout/radial1"/>
    <dgm:cxn modelId="{5938CBAC-B866-4783-BC39-5AE5BCF85E33}" type="presOf" srcId="{B4D80F5B-AF12-433C-962B-DCFA30DBDB5D}" destId="{D77574F0-2842-46CA-B286-33AAD5B71659}" srcOrd="1" destOrd="0" presId="urn:microsoft.com/office/officeart/2005/8/layout/radial1"/>
    <dgm:cxn modelId="{A751EC78-00FF-4707-9F56-A4C37C3EA446}" type="presOf" srcId="{C35F3888-BFB1-48D2-B2C8-C5D8276A2581}" destId="{9257E30D-D13E-44CF-9DDF-2FB31F8B270B}" srcOrd="0" destOrd="0" presId="urn:microsoft.com/office/officeart/2005/8/layout/radial1"/>
    <dgm:cxn modelId="{DD9EE146-6150-4156-9D4D-7C42F2AF93BC}" type="presOf" srcId="{93A1C1EF-EF13-48E1-B385-448CE47A004D}" destId="{A74A01C4-4D54-464C-8940-A1CA206BAD33}" srcOrd="0" destOrd="0" presId="urn:microsoft.com/office/officeart/2005/8/layout/radial1"/>
    <dgm:cxn modelId="{14E155E0-CE18-478A-AB24-85EA594E7E36}" srcId="{9025B266-AF04-49E0-B51C-06C0BFDA69E8}" destId="{47923E30-A4C5-4C73-8E04-AB6E8481E4F0}" srcOrd="0" destOrd="0" parTransId="{3B398FD7-4484-4253-A038-1F2E41E5E4E8}" sibTransId="{06377291-9005-4287-BFA6-CC088032BA48}"/>
    <dgm:cxn modelId="{EAAD33DF-E553-4A42-8DC5-3BB7712542AF}" type="presOf" srcId="{D621DA72-3D6E-466A-92D9-3C7640120A0E}" destId="{A45C1730-6731-43AB-8A8B-4FFE5BDB2E77}" srcOrd="0" destOrd="0" presId="urn:microsoft.com/office/officeart/2005/8/layout/radial1"/>
    <dgm:cxn modelId="{43D4213B-1BEC-4868-89ED-96B4DE525D90}" srcId="{9025B266-AF04-49E0-B51C-06C0BFDA69E8}" destId="{29E1D149-0548-4C66-9356-B0BB4AF80D20}" srcOrd="3" destOrd="0" parTransId="{C35F3888-BFB1-48D2-B2C8-C5D8276A2581}" sibTransId="{698A6E22-53B0-41F5-B1C3-94CC25DB5D98}"/>
    <dgm:cxn modelId="{B1462452-B550-49CB-982F-6CCA2E534B2D}" type="presOf" srcId="{8916726E-D742-4CA1-A6FC-8928E59DD367}" destId="{17280914-0AEE-4D7B-8075-F444E6A481B0}" srcOrd="0" destOrd="0" presId="urn:microsoft.com/office/officeart/2005/8/layout/radial1"/>
    <dgm:cxn modelId="{3D5BD304-9705-462D-862E-76776DB23FA8}" srcId="{8916726E-D742-4CA1-A6FC-8928E59DD367}" destId="{9025B266-AF04-49E0-B51C-06C0BFDA69E8}" srcOrd="0" destOrd="0" parTransId="{96806DF3-5C3C-454F-B514-9CEE8E585818}" sibTransId="{57CE4B10-ED20-4B85-8073-C2B476DD9CE3}"/>
    <dgm:cxn modelId="{01E0C897-0C97-44E6-B623-702A729E3646}" type="presOf" srcId="{2DC2B406-BA59-4244-B812-BB4CFD8DB5AE}" destId="{4983C481-7728-48BE-B363-05F04EF15277}" srcOrd="0" destOrd="0" presId="urn:microsoft.com/office/officeart/2005/8/layout/radial1"/>
    <dgm:cxn modelId="{BE7AC967-A42B-46C4-9887-4E6A6C8F4C4A}" type="presOf" srcId="{952C5FC7-3823-4910-9592-C0D1DF0D6815}" destId="{03A06B11-B112-4173-A598-6CAC0B77CA0B}" srcOrd="1" destOrd="0" presId="urn:microsoft.com/office/officeart/2005/8/layout/radial1"/>
    <dgm:cxn modelId="{794E4911-9BBD-4408-B464-C570603AA5CD}" srcId="{9025B266-AF04-49E0-B51C-06C0BFDA69E8}" destId="{2DC2B406-BA59-4244-B812-BB4CFD8DB5AE}" srcOrd="2" destOrd="0" parTransId="{17306072-DFE5-42C0-9CEC-404F60CE1B6A}" sibTransId="{480F07EE-125B-48B0-8E0E-8DA0D0110AFC}"/>
    <dgm:cxn modelId="{C6D8E9BA-30C8-443E-9B01-8A5AFAD7A3EA}" type="presOf" srcId="{C35F3888-BFB1-48D2-B2C8-C5D8276A2581}" destId="{DD406EAD-1903-47D2-BE1C-623544F5AF9F}" srcOrd="1" destOrd="0" presId="urn:microsoft.com/office/officeart/2005/8/layout/radial1"/>
    <dgm:cxn modelId="{20C6AF96-903E-49B7-8B10-5CFB13DC66AB}" srcId="{9025B266-AF04-49E0-B51C-06C0BFDA69E8}" destId="{93A1C1EF-EF13-48E1-B385-448CE47A004D}" srcOrd="1" destOrd="0" parTransId="{B4D80F5B-AF12-433C-962B-DCFA30DBDB5D}" sibTransId="{F3CB5784-86C2-4012-BBA0-86DFE8E26480}"/>
    <dgm:cxn modelId="{E52048BC-98B5-423C-915B-0277FF8AD54C}" type="presOf" srcId="{3B398FD7-4484-4253-A038-1F2E41E5E4E8}" destId="{7E0C6EFD-8E98-4E6C-A75B-29F5B3F61B0D}" srcOrd="0" destOrd="0" presId="urn:microsoft.com/office/officeart/2005/8/layout/radial1"/>
    <dgm:cxn modelId="{69479F75-2248-4E69-9E13-DF65C7156E8E}" type="presOf" srcId="{29E1D149-0548-4C66-9356-B0BB4AF80D20}" destId="{78837C63-4F03-4288-A86F-F7E3AF912E10}" srcOrd="0" destOrd="0" presId="urn:microsoft.com/office/officeart/2005/8/layout/radial1"/>
    <dgm:cxn modelId="{0B488EC4-24EE-4EF3-A6B4-33AAD8C72470}" type="presOf" srcId="{17306072-DFE5-42C0-9CEC-404F60CE1B6A}" destId="{BF740CAE-9117-4910-9D31-0BA165659871}" srcOrd="1" destOrd="0" presId="urn:microsoft.com/office/officeart/2005/8/layout/radial1"/>
    <dgm:cxn modelId="{67A610D5-FFC2-4237-99C5-61437419D9CF}" srcId="{9025B266-AF04-49E0-B51C-06C0BFDA69E8}" destId="{00DAB109-E474-4B67-90DA-EDCD3ABD5C8A}" srcOrd="4" destOrd="0" parTransId="{952C5FC7-3823-4910-9592-C0D1DF0D6815}" sibTransId="{46B4BFFD-AD31-433C-B1AD-388A65337D5F}"/>
    <dgm:cxn modelId="{9FD34563-91C9-4420-B8DE-60C88B05293D}" type="presOf" srcId="{47923E30-A4C5-4C73-8E04-AB6E8481E4F0}" destId="{BA192AC4-3294-412C-84FD-167773AE5E40}" srcOrd="0" destOrd="0" presId="urn:microsoft.com/office/officeart/2005/8/layout/radial1"/>
    <dgm:cxn modelId="{66ACED2C-2BC1-4CE9-B03A-44F8CE1AF746}" type="presParOf" srcId="{17280914-0AEE-4D7B-8075-F444E6A481B0}" destId="{7F49051C-C94F-4667-B768-8F65B9497AEF}" srcOrd="0" destOrd="0" presId="urn:microsoft.com/office/officeart/2005/8/layout/radial1"/>
    <dgm:cxn modelId="{450FB0B4-ACB2-4E3C-99C2-AE3499FB7E6F}" type="presParOf" srcId="{17280914-0AEE-4D7B-8075-F444E6A481B0}" destId="{7E0C6EFD-8E98-4E6C-A75B-29F5B3F61B0D}" srcOrd="1" destOrd="0" presId="urn:microsoft.com/office/officeart/2005/8/layout/radial1"/>
    <dgm:cxn modelId="{942B9775-77DE-4104-96D6-6249A5EF6A8A}" type="presParOf" srcId="{7E0C6EFD-8E98-4E6C-A75B-29F5B3F61B0D}" destId="{AA5BB66F-3108-433F-8997-A79B2DE524EF}" srcOrd="0" destOrd="0" presId="urn:microsoft.com/office/officeart/2005/8/layout/radial1"/>
    <dgm:cxn modelId="{2EB8AF25-5104-45CD-B5A5-82F4D5D49AB8}" type="presParOf" srcId="{17280914-0AEE-4D7B-8075-F444E6A481B0}" destId="{BA192AC4-3294-412C-84FD-167773AE5E40}" srcOrd="2" destOrd="0" presId="urn:microsoft.com/office/officeart/2005/8/layout/radial1"/>
    <dgm:cxn modelId="{D02DC277-CBE7-46A1-8B6D-9AFA4DAE84E5}" type="presParOf" srcId="{17280914-0AEE-4D7B-8075-F444E6A481B0}" destId="{CDF66993-BF09-46C1-8705-D8CB87144A4F}" srcOrd="3" destOrd="0" presId="urn:microsoft.com/office/officeart/2005/8/layout/radial1"/>
    <dgm:cxn modelId="{02D8C6B8-F239-477E-9729-B2F11D7608A0}" type="presParOf" srcId="{CDF66993-BF09-46C1-8705-D8CB87144A4F}" destId="{D77574F0-2842-46CA-B286-33AAD5B71659}" srcOrd="0" destOrd="0" presId="urn:microsoft.com/office/officeart/2005/8/layout/radial1"/>
    <dgm:cxn modelId="{A92454EA-9943-4D1B-BF5E-D7C54AD3AC33}" type="presParOf" srcId="{17280914-0AEE-4D7B-8075-F444E6A481B0}" destId="{A74A01C4-4D54-464C-8940-A1CA206BAD33}" srcOrd="4" destOrd="0" presId="urn:microsoft.com/office/officeart/2005/8/layout/radial1"/>
    <dgm:cxn modelId="{DBA9ECF7-3F82-4151-96D8-33D68301D9CC}" type="presParOf" srcId="{17280914-0AEE-4D7B-8075-F444E6A481B0}" destId="{B89D1ADC-6779-4776-9BA8-AC1A0C3D673E}" srcOrd="5" destOrd="0" presId="urn:microsoft.com/office/officeart/2005/8/layout/radial1"/>
    <dgm:cxn modelId="{B99C1335-A80E-4259-A59A-9C70BF3941F4}" type="presParOf" srcId="{B89D1ADC-6779-4776-9BA8-AC1A0C3D673E}" destId="{BF740CAE-9117-4910-9D31-0BA165659871}" srcOrd="0" destOrd="0" presId="urn:microsoft.com/office/officeart/2005/8/layout/radial1"/>
    <dgm:cxn modelId="{E2C15F57-3AA1-4480-B0FF-C91C0E137EF7}" type="presParOf" srcId="{17280914-0AEE-4D7B-8075-F444E6A481B0}" destId="{4983C481-7728-48BE-B363-05F04EF15277}" srcOrd="6" destOrd="0" presId="urn:microsoft.com/office/officeart/2005/8/layout/radial1"/>
    <dgm:cxn modelId="{C14C672F-B155-45FF-B4AB-8FB38E33B31F}" type="presParOf" srcId="{17280914-0AEE-4D7B-8075-F444E6A481B0}" destId="{9257E30D-D13E-44CF-9DDF-2FB31F8B270B}" srcOrd="7" destOrd="0" presId="urn:microsoft.com/office/officeart/2005/8/layout/radial1"/>
    <dgm:cxn modelId="{6F2EF50C-C66E-48D8-83C9-A8483AC76948}" type="presParOf" srcId="{9257E30D-D13E-44CF-9DDF-2FB31F8B270B}" destId="{DD406EAD-1903-47D2-BE1C-623544F5AF9F}" srcOrd="0" destOrd="0" presId="urn:microsoft.com/office/officeart/2005/8/layout/radial1"/>
    <dgm:cxn modelId="{4D071557-E5F0-435D-A22A-65257516EFDC}" type="presParOf" srcId="{17280914-0AEE-4D7B-8075-F444E6A481B0}" destId="{78837C63-4F03-4288-A86F-F7E3AF912E10}" srcOrd="8" destOrd="0" presId="urn:microsoft.com/office/officeart/2005/8/layout/radial1"/>
    <dgm:cxn modelId="{A5B51AA4-16DB-451A-A8D7-B5350FA28862}" type="presParOf" srcId="{17280914-0AEE-4D7B-8075-F444E6A481B0}" destId="{A89026BF-5FE6-4499-9642-38D5B4AFEF9B}" srcOrd="9" destOrd="0" presId="urn:microsoft.com/office/officeart/2005/8/layout/radial1"/>
    <dgm:cxn modelId="{1BB56427-E7CF-4A9E-BB67-D9389EC11028}" type="presParOf" srcId="{A89026BF-5FE6-4499-9642-38D5B4AFEF9B}" destId="{03A06B11-B112-4173-A598-6CAC0B77CA0B}" srcOrd="0" destOrd="0" presId="urn:microsoft.com/office/officeart/2005/8/layout/radial1"/>
    <dgm:cxn modelId="{920699EE-35D0-423A-A671-418505C5A724}" type="presParOf" srcId="{17280914-0AEE-4D7B-8075-F444E6A481B0}" destId="{8E35F63B-04F1-445D-AA13-B9D83CAC22BD}" srcOrd="10" destOrd="0" presId="urn:microsoft.com/office/officeart/2005/8/layout/radial1"/>
    <dgm:cxn modelId="{3E8BCFA4-BBDC-4F44-836C-E5E51F7ED638}" type="presParOf" srcId="{17280914-0AEE-4D7B-8075-F444E6A481B0}" destId="{A45C1730-6731-43AB-8A8B-4FFE5BDB2E77}" srcOrd="11" destOrd="0" presId="urn:microsoft.com/office/officeart/2005/8/layout/radial1"/>
    <dgm:cxn modelId="{FA2450A4-98D0-47E3-BBB6-FB3BC0293A55}" type="presParOf" srcId="{A45C1730-6731-43AB-8A8B-4FFE5BDB2E77}" destId="{0DE8D580-A8B4-4FAD-8EF5-2D8421790136}" srcOrd="0" destOrd="0" presId="urn:microsoft.com/office/officeart/2005/8/layout/radial1"/>
    <dgm:cxn modelId="{78C19307-F1ED-4DB5-A811-7174497ECBD4}" type="presParOf" srcId="{17280914-0AEE-4D7B-8075-F444E6A481B0}" destId="{0DAB8F0F-26F5-49D1-B208-E08D415D6BB2}"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16726E-D742-4CA1-A6FC-8928E59DD367}" type="doc">
      <dgm:prSet loTypeId="urn:microsoft.com/office/officeart/2005/8/layout/radial1" loCatId="relationship" qsTypeId="urn:microsoft.com/office/officeart/2005/8/quickstyle/simple1" qsCatId="simple" csTypeId="urn:microsoft.com/office/officeart/2005/8/colors/accent1_2" csCatId="accent1" phldr="1"/>
      <dgm:spPr/>
    </dgm:pt>
    <dgm:pt modelId="{9025B266-AF04-49E0-B51C-06C0BFDA69E8}">
      <dgm:prSet custT="1"/>
      <dgm:spPr>
        <a:solidFill>
          <a:schemeClr val="accent3">
            <a:lumMod val="40000"/>
            <a:lumOff val="60000"/>
          </a:schemeClr>
        </a:solidFill>
        <a:ln>
          <a:solidFill>
            <a:schemeClr val="tx2">
              <a:lumMod val="60000"/>
              <a:lumOff val="40000"/>
            </a:schemeClr>
          </a:solidFill>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2800" b="0" dirty="0" smtClean="0">
              <a:solidFill>
                <a:srgbClr val="C00000"/>
              </a:solidFill>
              <a:latin typeface="Tahoma" panose="020B0604030504040204" pitchFamily="34" charset="0"/>
              <a:ea typeface="Tahoma" panose="020B0604030504040204" pitchFamily="34" charset="0"/>
              <a:cs typeface="Tahoma" panose="020B0604030504040204" pitchFamily="34" charset="0"/>
            </a:rPr>
            <a:t>راهكارهاي صحيح مقابله با تهاجم</a:t>
          </a:r>
          <a:endParaRPr kumimoji="0" lang="en-US" sz="2400" b="0" i="0" u="sng" strike="noStrike" cap="none" normalizeH="0" baseline="0" dirty="0" smtClean="0">
            <a:ln>
              <a:noFill/>
            </a:ln>
            <a:solidFill>
              <a:srgbClr val="C00000"/>
            </a:solidFill>
            <a:effectLst/>
            <a:latin typeface="Tahoma" pitchFamily="34" charset="0"/>
            <a:ea typeface="Tahoma" panose="020B0604030504040204" pitchFamily="34" charset="0"/>
            <a:cs typeface="Tahoma" panose="020B0604030504040204" pitchFamily="34" charset="0"/>
          </a:endParaRPr>
        </a:p>
      </dgm:t>
    </dgm:pt>
    <dgm:pt modelId="{96806DF3-5C3C-454F-B514-9CEE8E585818}" type="parTrans" cxnId="{3D5BD304-9705-462D-862E-76776DB23FA8}">
      <dgm:prSet/>
      <dgm:spPr/>
      <dgm:t>
        <a:bodyPr/>
        <a:lstStyle/>
        <a:p>
          <a:endParaRPr lang="en-US"/>
        </a:p>
      </dgm:t>
    </dgm:pt>
    <dgm:pt modelId="{57CE4B10-ED20-4B85-8073-C2B476DD9CE3}" type="sibTrans" cxnId="{3D5BD304-9705-462D-862E-76776DB23FA8}">
      <dgm:prSet/>
      <dgm:spPr/>
      <dgm:t>
        <a:bodyPr/>
        <a:lstStyle/>
        <a:p>
          <a:endParaRPr lang="en-US"/>
        </a:p>
      </dgm:t>
    </dgm:pt>
    <dgm:pt modelId="{47923E30-A4C5-4C73-8E04-AB6E8481E4F0}">
      <dgm:prSet custT="1"/>
      <dgm:spPr>
        <a:solidFill>
          <a:schemeClr val="accent4">
            <a:lumMod val="20000"/>
            <a:lumOff val="80000"/>
          </a:schemeClr>
        </a:solidFill>
        <a:ln>
          <a:solidFill>
            <a:schemeClr val="accent6">
              <a:lumMod val="50000"/>
            </a:schemeClr>
          </a:solidFill>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8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ارزش پاسخگويي به شبهات </a:t>
          </a:r>
          <a:endParaRPr kumimoji="0" lang="en-US" sz="28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3B398FD7-4484-4253-A038-1F2E41E5E4E8}" type="parTrans" cxnId="{14E155E0-CE18-478A-AB24-85EA594E7E36}">
      <dgm:prSet/>
      <dgm:spPr>
        <a:solidFill>
          <a:schemeClr val="accent4">
            <a:lumMod val="20000"/>
            <a:lumOff val="80000"/>
          </a:schemeClr>
        </a:solidFill>
        <a:ln>
          <a:solidFill>
            <a:schemeClr val="accent6">
              <a:lumMod val="50000"/>
            </a:schemeClr>
          </a:solidFill>
        </a:ln>
      </dgm:spPr>
      <dgm:t>
        <a:bodyPr/>
        <a:lstStyle/>
        <a:p>
          <a:endParaRPr lang="en-US" b="0">
            <a:latin typeface="Tahoma" panose="020B0604030504040204" pitchFamily="34" charset="0"/>
            <a:ea typeface="Tahoma" panose="020B0604030504040204" pitchFamily="34" charset="0"/>
            <a:cs typeface="Tahoma" panose="020B0604030504040204" pitchFamily="34" charset="0"/>
          </a:endParaRPr>
        </a:p>
      </dgm:t>
    </dgm:pt>
    <dgm:pt modelId="{06377291-9005-4287-BFA6-CC088032BA48}" type="sibTrans" cxnId="{14E155E0-CE18-478A-AB24-85EA594E7E36}">
      <dgm:prSet/>
      <dgm:spPr/>
      <dgm:t>
        <a:bodyPr/>
        <a:lstStyle/>
        <a:p>
          <a:endParaRPr lang="en-US"/>
        </a:p>
      </dgm:t>
    </dgm:pt>
    <dgm:pt modelId="{93A1C1EF-EF13-48E1-B385-448CE47A004D}">
      <dgm:prSet custT="1"/>
      <dgm:spPr>
        <a:solidFill>
          <a:schemeClr val="accent4">
            <a:lumMod val="20000"/>
            <a:lumOff val="80000"/>
          </a:schemeClr>
        </a:solidFill>
        <a:ln>
          <a:solidFill>
            <a:schemeClr val="accent6">
              <a:lumMod val="50000"/>
            </a:schemeClr>
          </a:solidFill>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استفاده از شخصيتهاي ضد وهابي</a:t>
          </a:r>
          <a:endParaRPr kumimoji="0" lang="en-US" sz="24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B4D80F5B-AF12-433C-962B-DCFA30DBDB5D}" type="parTrans" cxnId="{20C6AF96-903E-49B7-8B10-5CFB13DC66AB}">
      <dgm:prSet/>
      <dgm:spPr>
        <a:solidFill>
          <a:schemeClr val="accent4">
            <a:lumMod val="20000"/>
            <a:lumOff val="80000"/>
          </a:schemeClr>
        </a:solidFill>
        <a:ln>
          <a:solidFill>
            <a:schemeClr val="accent6">
              <a:lumMod val="50000"/>
            </a:schemeClr>
          </a:solidFill>
        </a:ln>
      </dgm:spPr>
      <dgm:t>
        <a:bodyPr/>
        <a:lstStyle/>
        <a:p>
          <a:endParaRPr lang="en-US" b="0">
            <a:latin typeface="Tahoma" panose="020B0604030504040204" pitchFamily="34" charset="0"/>
            <a:ea typeface="Tahoma" panose="020B0604030504040204" pitchFamily="34" charset="0"/>
            <a:cs typeface="Tahoma" panose="020B0604030504040204" pitchFamily="34" charset="0"/>
          </a:endParaRPr>
        </a:p>
      </dgm:t>
    </dgm:pt>
    <dgm:pt modelId="{F3CB5784-86C2-4012-BBA0-86DFE8E26480}" type="sibTrans" cxnId="{20C6AF96-903E-49B7-8B10-5CFB13DC66AB}">
      <dgm:prSet/>
      <dgm:spPr/>
      <dgm:t>
        <a:bodyPr/>
        <a:lstStyle/>
        <a:p>
          <a:endParaRPr lang="en-US"/>
        </a:p>
      </dgm:t>
    </dgm:pt>
    <dgm:pt modelId="{D6A515B9-C726-4A3F-83E6-3384A33B5330}">
      <dgm:prSet custT="1"/>
      <dgm:spPr>
        <a:solidFill>
          <a:schemeClr val="accent4">
            <a:lumMod val="20000"/>
            <a:lumOff val="80000"/>
          </a:schemeClr>
        </a:solidFill>
        <a:ln>
          <a:solidFill>
            <a:schemeClr val="accent6">
              <a:lumMod val="50000"/>
            </a:schemeClr>
          </a:solidFill>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استفاده از فرصتهاي طلائي</a:t>
          </a:r>
          <a:endParaRPr kumimoji="0" lang="en-US" sz="24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D621DA72-3D6E-466A-92D9-3C7640120A0E}" type="parTrans" cxnId="{44351C13-6973-4FBF-949F-FC48466E6C8B}">
      <dgm:prSet/>
      <dgm:spPr>
        <a:solidFill>
          <a:schemeClr val="accent4">
            <a:lumMod val="20000"/>
            <a:lumOff val="80000"/>
          </a:schemeClr>
        </a:solidFill>
        <a:ln>
          <a:solidFill>
            <a:schemeClr val="accent6">
              <a:lumMod val="50000"/>
            </a:schemeClr>
          </a:solidFill>
        </a:ln>
      </dgm:spPr>
      <dgm:t>
        <a:bodyPr/>
        <a:lstStyle/>
        <a:p>
          <a:endParaRPr lang="en-US" b="0">
            <a:latin typeface="Tahoma" panose="020B0604030504040204" pitchFamily="34" charset="0"/>
            <a:ea typeface="Tahoma" panose="020B0604030504040204" pitchFamily="34" charset="0"/>
            <a:cs typeface="Tahoma" panose="020B0604030504040204" pitchFamily="34" charset="0"/>
          </a:endParaRPr>
        </a:p>
      </dgm:t>
    </dgm:pt>
    <dgm:pt modelId="{7557C66F-20AC-4B53-88C4-E637817A5678}" type="sibTrans" cxnId="{44351C13-6973-4FBF-949F-FC48466E6C8B}">
      <dgm:prSet/>
      <dgm:spPr/>
      <dgm:t>
        <a:bodyPr/>
        <a:lstStyle/>
        <a:p>
          <a:endParaRPr lang="en-US"/>
        </a:p>
      </dgm:t>
    </dgm:pt>
    <dgm:pt modelId="{C834908C-BDFE-4A47-8E23-6036A38E2573}">
      <dgm:prSet/>
      <dgm:spPr>
        <a:solidFill>
          <a:schemeClr val="accent4">
            <a:lumMod val="20000"/>
            <a:lumOff val="80000"/>
          </a:schemeClr>
        </a:solidFill>
        <a:ln>
          <a:solidFill>
            <a:schemeClr val="accent6">
              <a:lumMod val="50000"/>
            </a:schemeClr>
          </a:solidFill>
        </a:ln>
      </dgm:spPr>
      <dgm:t>
        <a:bodyPr/>
        <a:lstStyle/>
        <a:p>
          <a:pPr marR="0" rtl="1" eaLnBrk="1" fontAlgn="base" latinLnBrk="0" hangingPunct="1">
            <a:buClrTx/>
            <a:buSzTx/>
            <a:buFontTx/>
            <a:tabLst/>
          </a:pPr>
          <a:r>
            <a:rPr lang="fa-IR" b="0" dirty="0" smtClean="0">
              <a:solidFill>
                <a:schemeClr val="tx1"/>
              </a:solidFill>
              <a:latin typeface="Tahoma" panose="020B0604030504040204" pitchFamily="34" charset="0"/>
              <a:ea typeface="Tahoma" panose="020B0604030504040204" pitchFamily="34" charset="0"/>
              <a:cs typeface="Tahoma" panose="020B0604030504040204" pitchFamily="34" charset="0"/>
            </a:rPr>
            <a:t>آموزشهاي تئوريك و ميداني</a:t>
          </a:r>
          <a:endParaRPr kumimoji="0" lang="en-US"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dgm:t>
    </dgm:pt>
    <dgm:pt modelId="{E1781E10-FBA6-49E5-8F6B-75D200EB583B}" type="parTrans" cxnId="{A4497694-8851-46B7-89BE-ECBEC2977860}">
      <dgm:prSet/>
      <dgm:spPr/>
      <dgm:t>
        <a:bodyPr/>
        <a:lstStyle/>
        <a:p>
          <a:endParaRPr lang="en-US" b="0">
            <a:latin typeface="Tahoma" panose="020B0604030504040204" pitchFamily="34" charset="0"/>
            <a:ea typeface="Tahoma" panose="020B0604030504040204" pitchFamily="34" charset="0"/>
            <a:cs typeface="Tahoma" panose="020B0604030504040204" pitchFamily="34" charset="0"/>
          </a:endParaRPr>
        </a:p>
      </dgm:t>
    </dgm:pt>
    <dgm:pt modelId="{01A2636D-C87C-44EA-AB3C-FF0619ADBBA1}" type="sibTrans" cxnId="{A4497694-8851-46B7-89BE-ECBEC2977860}">
      <dgm:prSet/>
      <dgm:spPr/>
      <dgm:t>
        <a:bodyPr/>
        <a:lstStyle/>
        <a:p>
          <a:endParaRPr lang="en-US"/>
        </a:p>
      </dgm:t>
    </dgm:pt>
    <dgm:pt modelId="{17280914-0AEE-4D7B-8075-F444E6A481B0}" type="pres">
      <dgm:prSet presAssocID="{8916726E-D742-4CA1-A6FC-8928E59DD367}" presName="cycle" presStyleCnt="0">
        <dgm:presLayoutVars>
          <dgm:chMax val="1"/>
          <dgm:dir/>
          <dgm:animLvl val="ctr"/>
          <dgm:resizeHandles val="exact"/>
        </dgm:presLayoutVars>
      </dgm:prSet>
      <dgm:spPr/>
    </dgm:pt>
    <dgm:pt modelId="{7F49051C-C94F-4667-B768-8F65B9497AEF}" type="pres">
      <dgm:prSet presAssocID="{9025B266-AF04-49E0-B51C-06C0BFDA69E8}" presName="centerShape" presStyleLbl="node0" presStyleIdx="0" presStyleCnt="1" custScaleX="148715" custScaleY="117684" custLinFactNeighborX="-4594" custLinFactNeighborY="-5735"/>
      <dgm:spPr/>
      <dgm:t>
        <a:bodyPr/>
        <a:lstStyle/>
        <a:p>
          <a:endParaRPr lang="en-US"/>
        </a:p>
      </dgm:t>
    </dgm:pt>
    <dgm:pt modelId="{7E0C6EFD-8E98-4E6C-A75B-29F5B3F61B0D}" type="pres">
      <dgm:prSet presAssocID="{3B398FD7-4484-4253-A038-1F2E41E5E4E8}" presName="Name9" presStyleLbl="parChTrans1D2" presStyleIdx="0" presStyleCnt="4"/>
      <dgm:spPr/>
      <dgm:t>
        <a:bodyPr/>
        <a:lstStyle/>
        <a:p>
          <a:endParaRPr lang="en-US"/>
        </a:p>
      </dgm:t>
    </dgm:pt>
    <dgm:pt modelId="{AA5BB66F-3108-433F-8997-A79B2DE524EF}" type="pres">
      <dgm:prSet presAssocID="{3B398FD7-4484-4253-A038-1F2E41E5E4E8}" presName="connTx" presStyleLbl="parChTrans1D2" presStyleIdx="0" presStyleCnt="4"/>
      <dgm:spPr/>
      <dgm:t>
        <a:bodyPr/>
        <a:lstStyle/>
        <a:p>
          <a:endParaRPr lang="en-US"/>
        </a:p>
      </dgm:t>
    </dgm:pt>
    <dgm:pt modelId="{BA192AC4-3294-412C-84FD-167773AE5E40}" type="pres">
      <dgm:prSet presAssocID="{47923E30-A4C5-4C73-8E04-AB6E8481E4F0}" presName="node" presStyleLbl="node1" presStyleIdx="0" presStyleCnt="4" custScaleX="148339" custScaleY="104825" custRadScaleRad="100702" custRadScaleInc="-11289">
        <dgm:presLayoutVars>
          <dgm:bulletEnabled val="1"/>
        </dgm:presLayoutVars>
      </dgm:prSet>
      <dgm:spPr/>
      <dgm:t>
        <a:bodyPr/>
        <a:lstStyle/>
        <a:p>
          <a:endParaRPr lang="en-US"/>
        </a:p>
      </dgm:t>
    </dgm:pt>
    <dgm:pt modelId="{8BF835EC-2493-4A0C-91C7-910ADE3B6235}" type="pres">
      <dgm:prSet presAssocID="{E1781E10-FBA6-49E5-8F6B-75D200EB583B}" presName="Name9" presStyleLbl="parChTrans1D2" presStyleIdx="1" presStyleCnt="4"/>
      <dgm:spPr/>
      <dgm:t>
        <a:bodyPr/>
        <a:lstStyle/>
        <a:p>
          <a:endParaRPr lang="en-US"/>
        </a:p>
      </dgm:t>
    </dgm:pt>
    <dgm:pt modelId="{7483523A-F8E5-47D8-8220-E7CD580B028B}" type="pres">
      <dgm:prSet presAssocID="{E1781E10-FBA6-49E5-8F6B-75D200EB583B}" presName="connTx" presStyleLbl="parChTrans1D2" presStyleIdx="1" presStyleCnt="4"/>
      <dgm:spPr/>
      <dgm:t>
        <a:bodyPr/>
        <a:lstStyle/>
        <a:p>
          <a:endParaRPr lang="en-US"/>
        </a:p>
      </dgm:t>
    </dgm:pt>
    <dgm:pt modelId="{35034A93-D9B1-412B-B28D-4867E50BBF86}" type="pres">
      <dgm:prSet presAssocID="{C834908C-BDFE-4A47-8E23-6036A38E2573}" presName="node" presStyleLbl="node1" presStyleIdx="1" presStyleCnt="4" custScaleX="148341" custScaleY="126839" custRadScaleRad="136001" custRadScaleInc="-8356">
        <dgm:presLayoutVars>
          <dgm:bulletEnabled val="1"/>
        </dgm:presLayoutVars>
      </dgm:prSet>
      <dgm:spPr/>
      <dgm:t>
        <a:bodyPr/>
        <a:lstStyle/>
        <a:p>
          <a:endParaRPr lang="en-US"/>
        </a:p>
      </dgm:t>
    </dgm:pt>
    <dgm:pt modelId="{CDF66993-BF09-46C1-8705-D8CB87144A4F}" type="pres">
      <dgm:prSet presAssocID="{B4D80F5B-AF12-433C-962B-DCFA30DBDB5D}" presName="Name9" presStyleLbl="parChTrans1D2" presStyleIdx="2" presStyleCnt="4"/>
      <dgm:spPr/>
      <dgm:t>
        <a:bodyPr/>
        <a:lstStyle/>
        <a:p>
          <a:endParaRPr lang="en-US"/>
        </a:p>
      </dgm:t>
    </dgm:pt>
    <dgm:pt modelId="{D77574F0-2842-46CA-B286-33AAD5B71659}" type="pres">
      <dgm:prSet presAssocID="{B4D80F5B-AF12-433C-962B-DCFA30DBDB5D}" presName="connTx" presStyleLbl="parChTrans1D2" presStyleIdx="2" presStyleCnt="4"/>
      <dgm:spPr/>
      <dgm:t>
        <a:bodyPr/>
        <a:lstStyle/>
        <a:p>
          <a:endParaRPr lang="en-US"/>
        </a:p>
      </dgm:t>
    </dgm:pt>
    <dgm:pt modelId="{A74A01C4-4D54-464C-8940-A1CA206BAD33}" type="pres">
      <dgm:prSet presAssocID="{93A1C1EF-EF13-48E1-B385-448CE47A004D}" presName="node" presStyleLbl="node1" presStyleIdx="2" presStyleCnt="4" custScaleX="124145" custScaleY="110342" custRadScaleRad="100786" custRadScaleInc="15918">
        <dgm:presLayoutVars>
          <dgm:bulletEnabled val="1"/>
        </dgm:presLayoutVars>
      </dgm:prSet>
      <dgm:spPr/>
      <dgm:t>
        <a:bodyPr/>
        <a:lstStyle/>
        <a:p>
          <a:endParaRPr lang="en-US"/>
        </a:p>
      </dgm:t>
    </dgm:pt>
    <dgm:pt modelId="{A45C1730-6731-43AB-8A8B-4FFE5BDB2E77}" type="pres">
      <dgm:prSet presAssocID="{D621DA72-3D6E-466A-92D9-3C7640120A0E}" presName="Name9" presStyleLbl="parChTrans1D2" presStyleIdx="3" presStyleCnt="4"/>
      <dgm:spPr/>
      <dgm:t>
        <a:bodyPr/>
        <a:lstStyle/>
        <a:p>
          <a:endParaRPr lang="en-US"/>
        </a:p>
      </dgm:t>
    </dgm:pt>
    <dgm:pt modelId="{0DE8D580-A8B4-4FAD-8EF5-2D8421790136}" type="pres">
      <dgm:prSet presAssocID="{D621DA72-3D6E-466A-92D9-3C7640120A0E}" presName="connTx" presStyleLbl="parChTrans1D2" presStyleIdx="3" presStyleCnt="4"/>
      <dgm:spPr/>
      <dgm:t>
        <a:bodyPr/>
        <a:lstStyle/>
        <a:p>
          <a:endParaRPr lang="en-US"/>
        </a:p>
      </dgm:t>
    </dgm:pt>
    <dgm:pt modelId="{0DAB8F0F-26F5-49D1-B208-E08D415D6BB2}" type="pres">
      <dgm:prSet presAssocID="{D6A515B9-C726-4A3F-83E6-3384A33B5330}" presName="node" presStyleLbl="node1" presStyleIdx="3" presStyleCnt="4" custScaleX="130477" custScaleY="118309" custRadScaleRad="136698" custRadScaleInc="5102">
        <dgm:presLayoutVars>
          <dgm:bulletEnabled val="1"/>
        </dgm:presLayoutVars>
      </dgm:prSet>
      <dgm:spPr/>
      <dgm:t>
        <a:bodyPr/>
        <a:lstStyle/>
        <a:p>
          <a:endParaRPr lang="en-US"/>
        </a:p>
      </dgm:t>
    </dgm:pt>
  </dgm:ptLst>
  <dgm:cxnLst>
    <dgm:cxn modelId="{BEF229CC-C786-4D54-90E6-348064941238}" type="presOf" srcId="{3B398FD7-4484-4253-A038-1F2E41E5E4E8}" destId="{7E0C6EFD-8E98-4E6C-A75B-29F5B3F61B0D}" srcOrd="0" destOrd="0" presId="urn:microsoft.com/office/officeart/2005/8/layout/radial1"/>
    <dgm:cxn modelId="{598022E3-234A-4C5F-AF4C-031777B69549}" type="presOf" srcId="{9025B266-AF04-49E0-B51C-06C0BFDA69E8}" destId="{7F49051C-C94F-4667-B768-8F65B9497AEF}" srcOrd="0" destOrd="0" presId="urn:microsoft.com/office/officeart/2005/8/layout/radial1"/>
    <dgm:cxn modelId="{E793BDB4-83FD-4B60-A5B2-88BFB6A392AB}" type="presOf" srcId="{8916726E-D742-4CA1-A6FC-8928E59DD367}" destId="{17280914-0AEE-4D7B-8075-F444E6A481B0}" srcOrd="0" destOrd="0" presId="urn:microsoft.com/office/officeart/2005/8/layout/radial1"/>
    <dgm:cxn modelId="{4931682D-9311-4505-B612-0AA7D39126BE}" type="presOf" srcId="{D6A515B9-C726-4A3F-83E6-3384A33B5330}" destId="{0DAB8F0F-26F5-49D1-B208-E08D415D6BB2}" srcOrd="0" destOrd="0" presId="urn:microsoft.com/office/officeart/2005/8/layout/radial1"/>
    <dgm:cxn modelId="{EEF64A57-9C9B-4077-BC2B-D46AE3B14D87}" type="presOf" srcId="{47923E30-A4C5-4C73-8E04-AB6E8481E4F0}" destId="{BA192AC4-3294-412C-84FD-167773AE5E40}" srcOrd="0" destOrd="0" presId="urn:microsoft.com/office/officeart/2005/8/layout/radial1"/>
    <dgm:cxn modelId="{57DCD0C7-0BEB-418C-9D3B-8A9B0608EDBC}" type="presOf" srcId="{B4D80F5B-AF12-433C-962B-DCFA30DBDB5D}" destId="{D77574F0-2842-46CA-B286-33AAD5B71659}" srcOrd="1" destOrd="0" presId="urn:microsoft.com/office/officeart/2005/8/layout/radial1"/>
    <dgm:cxn modelId="{A4497694-8851-46B7-89BE-ECBEC2977860}" srcId="{9025B266-AF04-49E0-B51C-06C0BFDA69E8}" destId="{C834908C-BDFE-4A47-8E23-6036A38E2573}" srcOrd="1" destOrd="0" parTransId="{E1781E10-FBA6-49E5-8F6B-75D200EB583B}" sibTransId="{01A2636D-C87C-44EA-AB3C-FF0619ADBBA1}"/>
    <dgm:cxn modelId="{1A187187-3594-4B23-8663-677869BCF99D}" type="presOf" srcId="{D621DA72-3D6E-466A-92D9-3C7640120A0E}" destId="{0DE8D580-A8B4-4FAD-8EF5-2D8421790136}" srcOrd="1" destOrd="0" presId="urn:microsoft.com/office/officeart/2005/8/layout/radial1"/>
    <dgm:cxn modelId="{15D6563B-F05D-4D48-B1A5-F76CA755BC69}" type="presOf" srcId="{B4D80F5B-AF12-433C-962B-DCFA30DBDB5D}" destId="{CDF66993-BF09-46C1-8705-D8CB87144A4F}" srcOrd="0" destOrd="0" presId="urn:microsoft.com/office/officeart/2005/8/layout/radial1"/>
    <dgm:cxn modelId="{3D5BD304-9705-462D-862E-76776DB23FA8}" srcId="{8916726E-D742-4CA1-A6FC-8928E59DD367}" destId="{9025B266-AF04-49E0-B51C-06C0BFDA69E8}" srcOrd="0" destOrd="0" parTransId="{96806DF3-5C3C-454F-B514-9CEE8E585818}" sibTransId="{57CE4B10-ED20-4B85-8073-C2B476DD9CE3}"/>
    <dgm:cxn modelId="{44351C13-6973-4FBF-949F-FC48466E6C8B}" srcId="{9025B266-AF04-49E0-B51C-06C0BFDA69E8}" destId="{D6A515B9-C726-4A3F-83E6-3384A33B5330}" srcOrd="3" destOrd="0" parTransId="{D621DA72-3D6E-466A-92D9-3C7640120A0E}" sibTransId="{7557C66F-20AC-4B53-88C4-E637817A5678}"/>
    <dgm:cxn modelId="{14E155E0-CE18-478A-AB24-85EA594E7E36}" srcId="{9025B266-AF04-49E0-B51C-06C0BFDA69E8}" destId="{47923E30-A4C5-4C73-8E04-AB6E8481E4F0}" srcOrd="0" destOrd="0" parTransId="{3B398FD7-4484-4253-A038-1F2E41E5E4E8}" sibTransId="{06377291-9005-4287-BFA6-CC088032BA48}"/>
    <dgm:cxn modelId="{D586F131-6294-4BBC-90F6-9D61EA6A49C3}" type="presOf" srcId="{E1781E10-FBA6-49E5-8F6B-75D200EB583B}" destId="{7483523A-F8E5-47D8-8220-E7CD580B028B}" srcOrd="1" destOrd="0" presId="urn:microsoft.com/office/officeart/2005/8/layout/radial1"/>
    <dgm:cxn modelId="{1B50456F-4360-4123-92F6-BCDB50A78E0A}" type="presOf" srcId="{C834908C-BDFE-4A47-8E23-6036A38E2573}" destId="{35034A93-D9B1-412B-B28D-4867E50BBF86}" srcOrd="0" destOrd="0" presId="urn:microsoft.com/office/officeart/2005/8/layout/radial1"/>
    <dgm:cxn modelId="{20C6AF96-903E-49B7-8B10-5CFB13DC66AB}" srcId="{9025B266-AF04-49E0-B51C-06C0BFDA69E8}" destId="{93A1C1EF-EF13-48E1-B385-448CE47A004D}" srcOrd="2" destOrd="0" parTransId="{B4D80F5B-AF12-433C-962B-DCFA30DBDB5D}" sibTransId="{F3CB5784-86C2-4012-BBA0-86DFE8E26480}"/>
    <dgm:cxn modelId="{DD522D67-0F70-469F-A915-9AD1FA84E0D9}" type="presOf" srcId="{93A1C1EF-EF13-48E1-B385-448CE47A004D}" destId="{A74A01C4-4D54-464C-8940-A1CA206BAD33}" srcOrd="0" destOrd="0" presId="urn:microsoft.com/office/officeart/2005/8/layout/radial1"/>
    <dgm:cxn modelId="{AAC466AD-2BA8-44D9-A159-828F014C19B9}" type="presOf" srcId="{D621DA72-3D6E-466A-92D9-3C7640120A0E}" destId="{A45C1730-6731-43AB-8A8B-4FFE5BDB2E77}" srcOrd="0" destOrd="0" presId="urn:microsoft.com/office/officeart/2005/8/layout/radial1"/>
    <dgm:cxn modelId="{C2053023-4D24-4913-9DED-D583250C230E}" type="presOf" srcId="{E1781E10-FBA6-49E5-8F6B-75D200EB583B}" destId="{8BF835EC-2493-4A0C-91C7-910ADE3B6235}" srcOrd="0" destOrd="0" presId="urn:microsoft.com/office/officeart/2005/8/layout/radial1"/>
    <dgm:cxn modelId="{16F06B1F-8B16-4B18-B2C2-A918A4D882AC}" type="presOf" srcId="{3B398FD7-4484-4253-A038-1F2E41E5E4E8}" destId="{AA5BB66F-3108-433F-8997-A79B2DE524EF}" srcOrd="1" destOrd="0" presId="urn:microsoft.com/office/officeart/2005/8/layout/radial1"/>
    <dgm:cxn modelId="{1049E843-A385-430D-AF1D-16190C967FB1}" type="presParOf" srcId="{17280914-0AEE-4D7B-8075-F444E6A481B0}" destId="{7F49051C-C94F-4667-B768-8F65B9497AEF}" srcOrd="0" destOrd="0" presId="urn:microsoft.com/office/officeart/2005/8/layout/radial1"/>
    <dgm:cxn modelId="{92CDDF81-866B-4788-9091-06E68699A68E}" type="presParOf" srcId="{17280914-0AEE-4D7B-8075-F444E6A481B0}" destId="{7E0C6EFD-8E98-4E6C-A75B-29F5B3F61B0D}" srcOrd="1" destOrd="0" presId="urn:microsoft.com/office/officeart/2005/8/layout/radial1"/>
    <dgm:cxn modelId="{03154617-1703-4366-BCE0-9ECE416F9745}" type="presParOf" srcId="{7E0C6EFD-8E98-4E6C-A75B-29F5B3F61B0D}" destId="{AA5BB66F-3108-433F-8997-A79B2DE524EF}" srcOrd="0" destOrd="0" presId="urn:microsoft.com/office/officeart/2005/8/layout/radial1"/>
    <dgm:cxn modelId="{029DABC3-6055-497F-AEE5-55BA52C5118F}" type="presParOf" srcId="{17280914-0AEE-4D7B-8075-F444E6A481B0}" destId="{BA192AC4-3294-412C-84FD-167773AE5E40}" srcOrd="2" destOrd="0" presId="urn:microsoft.com/office/officeart/2005/8/layout/radial1"/>
    <dgm:cxn modelId="{E02440E6-9A9E-468E-B06B-6E2965C33BF1}" type="presParOf" srcId="{17280914-0AEE-4D7B-8075-F444E6A481B0}" destId="{8BF835EC-2493-4A0C-91C7-910ADE3B6235}" srcOrd="3" destOrd="0" presId="urn:microsoft.com/office/officeart/2005/8/layout/radial1"/>
    <dgm:cxn modelId="{A96BFD70-7AD8-4C8C-A7C1-2A9627081CFC}" type="presParOf" srcId="{8BF835EC-2493-4A0C-91C7-910ADE3B6235}" destId="{7483523A-F8E5-47D8-8220-E7CD580B028B}" srcOrd="0" destOrd="0" presId="urn:microsoft.com/office/officeart/2005/8/layout/radial1"/>
    <dgm:cxn modelId="{A2581D31-3926-43E7-AE24-6FE96762F186}" type="presParOf" srcId="{17280914-0AEE-4D7B-8075-F444E6A481B0}" destId="{35034A93-D9B1-412B-B28D-4867E50BBF86}" srcOrd="4" destOrd="0" presId="urn:microsoft.com/office/officeart/2005/8/layout/radial1"/>
    <dgm:cxn modelId="{E4DF8479-3A5D-43C2-A664-D8041308082F}" type="presParOf" srcId="{17280914-0AEE-4D7B-8075-F444E6A481B0}" destId="{CDF66993-BF09-46C1-8705-D8CB87144A4F}" srcOrd="5" destOrd="0" presId="urn:microsoft.com/office/officeart/2005/8/layout/radial1"/>
    <dgm:cxn modelId="{2ED5631E-1CA1-4FA7-8B97-4C60D82F38F4}" type="presParOf" srcId="{CDF66993-BF09-46C1-8705-D8CB87144A4F}" destId="{D77574F0-2842-46CA-B286-33AAD5B71659}" srcOrd="0" destOrd="0" presId="urn:microsoft.com/office/officeart/2005/8/layout/radial1"/>
    <dgm:cxn modelId="{AB74AC97-7F6E-4330-8599-2447EDD5F9DC}" type="presParOf" srcId="{17280914-0AEE-4D7B-8075-F444E6A481B0}" destId="{A74A01C4-4D54-464C-8940-A1CA206BAD33}" srcOrd="6" destOrd="0" presId="urn:microsoft.com/office/officeart/2005/8/layout/radial1"/>
    <dgm:cxn modelId="{9D8D9DA0-03FA-4D4D-A3B8-DA1B08967DC0}" type="presParOf" srcId="{17280914-0AEE-4D7B-8075-F444E6A481B0}" destId="{A45C1730-6731-43AB-8A8B-4FFE5BDB2E77}" srcOrd="7" destOrd="0" presId="urn:microsoft.com/office/officeart/2005/8/layout/radial1"/>
    <dgm:cxn modelId="{291DEE5B-E90E-4541-A9D9-8E73A4164F76}" type="presParOf" srcId="{A45C1730-6731-43AB-8A8B-4FFE5BDB2E77}" destId="{0DE8D580-A8B4-4FAD-8EF5-2D8421790136}" srcOrd="0" destOrd="0" presId="urn:microsoft.com/office/officeart/2005/8/layout/radial1"/>
    <dgm:cxn modelId="{1E45ADC9-2468-4684-9DDC-03DB5B766E8A}" type="presParOf" srcId="{17280914-0AEE-4D7B-8075-F444E6A481B0}" destId="{0DAB8F0F-26F5-49D1-B208-E08D415D6BB2}" srcOrd="8"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D0DC4C-5691-454A-9F13-0CEEF645169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B22A4109-2F30-418A-9998-147EA14FCE8B}">
      <dgm:prSet phldrT="[Text]" custT="1">
        <dgm:style>
          <a:lnRef idx="1">
            <a:schemeClr val="accent2"/>
          </a:lnRef>
          <a:fillRef idx="2">
            <a:schemeClr val="accent2"/>
          </a:fillRef>
          <a:effectRef idx="1">
            <a:schemeClr val="accent2"/>
          </a:effectRef>
          <a:fontRef idx="minor">
            <a:schemeClr val="dk1"/>
          </a:fontRef>
        </dgm:style>
      </dgm:prSet>
      <dgm:spPr>
        <a:blipFill rotWithShape="0">
          <a:blip xmlns:r="http://schemas.openxmlformats.org/officeDocument/2006/relationships" r:embed="rId1">
            <a:extLst/>
          </a:blip>
          <a:tile tx="0" ty="0" sx="100000" sy="100000" flip="none" algn="tl"/>
        </a:blipFill>
      </dgm:spPr>
      <dgm:t>
        <a:bodyPr/>
        <a:lstStyle/>
        <a:p>
          <a:pPr rtl="1"/>
          <a:r>
            <a:rPr lang="fa-IR" sz="4400" b="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آداب مناظره </a:t>
          </a:r>
          <a:endParaRPr lang="fa-IR" sz="4800" b="1" dirty="0">
            <a:latin typeface="Arial" pitchFamily="34" charset="0"/>
            <a:cs typeface="Arial" pitchFamily="34" charset="0"/>
          </a:endParaRPr>
        </a:p>
      </dgm:t>
    </dgm:pt>
    <dgm:pt modelId="{86040A98-7BF5-4B59-B1AD-2C45C8443A5A}" type="parTrans" cxnId="{771A5AF3-CEF7-455F-A1B2-ED39C652A6D4}">
      <dgm:prSet/>
      <dgm:spPr/>
      <dgm:t>
        <a:bodyPr/>
        <a:lstStyle/>
        <a:p>
          <a:pPr rtl="1"/>
          <a:endParaRPr lang="fa-IR">
            <a:cs typeface="+mn-cs"/>
          </a:endParaRPr>
        </a:p>
      </dgm:t>
    </dgm:pt>
    <dgm:pt modelId="{8DA674DE-68F3-4D9E-85BC-609E6206260B}" type="sibTrans" cxnId="{771A5AF3-CEF7-455F-A1B2-ED39C652A6D4}">
      <dgm:prSet/>
      <dgm:spPr/>
      <dgm:t>
        <a:bodyPr/>
        <a:lstStyle/>
        <a:p>
          <a:pPr rtl="1"/>
          <a:endParaRPr lang="fa-IR"/>
        </a:p>
      </dgm:t>
    </dgm:pt>
    <dgm:pt modelId="{692FF6BE-762C-4237-A3EE-6665D93560B3}">
      <dgm:prSet phldrT="[Text]" custT="1">
        <dgm:style>
          <a:lnRef idx="0">
            <a:schemeClr val="accent3"/>
          </a:lnRef>
          <a:fillRef idx="3">
            <a:schemeClr val="accent3"/>
          </a:fillRef>
          <a:effectRef idx="3">
            <a:schemeClr val="accent3"/>
          </a:effectRef>
          <a:fontRef idx="minor">
            <a:schemeClr val="lt1"/>
          </a:fontRef>
        </dgm:style>
      </dgm:prSet>
      <dgm:spPr>
        <a:blipFill rotWithShape="0">
          <a:blip xmlns:r="http://schemas.openxmlformats.org/officeDocument/2006/relationships" r:embed="rId2"/>
          <a:tile tx="0" ty="0" sx="100000" sy="100000" flip="none" algn="tl"/>
        </a:blipFill>
      </dgm:spPr>
      <dgm:t>
        <a:bodyPr/>
        <a:lstStyle/>
        <a:p>
          <a:pPr rtl="1"/>
          <a:r>
            <a:rPr lang="fa-IR" sz="3600" b="0" dirty="0" smtClean="0">
              <a:solidFill>
                <a:srgbClr val="0000FF"/>
              </a:solidFill>
              <a:latin typeface="Tahoma" panose="020B0604030504040204" pitchFamily="34" charset="0"/>
              <a:ea typeface="Tahoma" panose="020B0604030504040204" pitchFamily="34" charset="0"/>
              <a:cs typeface="Tahoma" panose="020B0604030504040204" pitchFamily="34" charset="0"/>
            </a:rPr>
            <a:t>آداب اعتقادي مناظره</a:t>
          </a:r>
          <a:endParaRPr lang="fa-IR" sz="3600" b="0" dirty="0">
            <a:solidFill>
              <a:srgbClr val="0000FF"/>
            </a:solidFill>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12FEC9B8-948D-4C03-A462-41671621B086}" type="parTrans" cxnId="{AEB92C34-DF47-4941-B0F9-7A4104D40CCA}">
      <dgm:prSet custT="1"/>
      <dgm:spPr/>
      <dgm:t>
        <a:bodyPr/>
        <a:lstStyle/>
        <a:p>
          <a:endParaRPr lang="en-US" sz="3000">
            <a:latin typeface="Arial" pitchFamily="34" charset="0"/>
            <a:cs typeface="Arial" pitchFamily="34" charset="0"/>
          </a:endParaRPr>
        </a:p>
      </dgm:t>
    </dgm:pt>
    <dgm:pt modelId="{20B088A0-AAAA-4532-B0B7-B5BB61ED723F}" type="sibTrans" cxnId="{AEB92C34-DF47-4941-B0F9-7A4104D40CCA}">
      <dgm:prSet/>
      <dgm:spPr/>
      <dgm:t>
        <a:bodyPr/>
        <a:lstStyle/>
        <a:p>
          <a:endParaRPr lang="en-US"/>
        </a:p>
      </dgm:t>
    </dgm:pt>
    <dgm:pt modelId="{B799C3D4-2D0D-4BE6-B15E-6C193AB54A0A}">
      <dgm:prSet phldrT="[Text]" custT="1">
        <dgm:style>
          <a:lnRef idx="0">
            <a:schemeClr val="accent3"/>
          </a:lnRef>
          <a:fillRef idx="3">
            <a:schemeClr val="accent3"/>
          </a:fillRef>
          <a:effectRef idx="3">
            <a:schemeClr val="accent3"/>
          </a:effectRef>
          <a:fontRef idx="minor">
            <a:schemeClr val="lt1"/>
          </a:fontRef>
        </dgm:style>
      </dgm:prSet>
      <dgm:spPr>
        <a:blipFill rotWithShape="0">
          <a:blip xmlns:r="http://schemas.openxmlformats.org/officeDocument/2006/relationships" r:embed="rId2"/>
          <a:tile tx="0" ty="0" sx="100000" sy="100000" flip="none" algn="tl"/>
        </a:blipFill>
      </dgm:spPr>
      <dgm:t>
        <a:bodyPr/>
        <a:lstStyle/>
        <a:p>
          <a:pPr rtl="1"/>
          <a:r>
            <a:rPr lang="fa-IR" sz="3600" b="0" dirty="0" smtClean="0">
              <a:solidFill>
                <a:srgbClr val="0000FF"/>
              </a:solidFill>
              <a:latin typeface="Tahoma" panose="020B0604030504040204" pitchFamily="34" charset="0"/>
              <a:ea typeface="Tahoma" panose="020B0604030504040204" pitchFamily="34" charset="0"/>
              <a:cs typeface="Tahoma" panose="020B0604030504040204" pitchFamily="34" charset="0"/>
            </a:rPr>
            <a:t>اهم شرائط مناظره </a:t>
          </a:r>
          <a:endParaRPr lang="fa-IR" sz="3600" b="0" dirty="0">
            <a:solidFill>
              <a:srgbClr val="0000FF"/>
            </a:solidFill>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B250D486-B984-49B3-9413-68A88653C78B}" type="parTrans" cxnId="{828C998A-F505-488D-B62A-853462ED05F8}">
      <dgm:prSet custT="1"/>
      <dgm:spPr/>
      <dgm:t>
        <a:bodyPr/>
        <a:lstStyle/>
        <a:p>
          <a:endParaRPr lang="en-US" sz="3000">
            <a:latin typeface="Arial" pitchFamily="34" charset="0"/>
            <a:cs typeface="Arial" pitchFamily="34" charset="0"/>
          </a:endParaRPr>
        </a:p>
      </dgm:t>
    </dgm:pt>
    <dgm:pt modelId="{BFF28F14-72ED-4DE5-B155-6F8A4ADF091B}" type="sibTrans" cxnId="{828C998A-F505-488D-B62A-853462ED05F8}">
      <dgm:prSet/>
      <dgm:spPr/>
      <dgm:t>
        <a:bodyPr/>
        <a:lstStyle/>
        <a:p>
          <a:endParaRPr lang="en-US"/>
        </a:p>
      </dgm:t>
    </dgm:pt>
    <dgm:pt modelId="{DE31C4AC-1399-44D0-91A8-6CF274DA06E8}" type="pres">
      <dgm:prSet presAssocID="{88D0DC4C-5691-454A-9F13-0CEEF6451692}" presName="diagram" presStyleCnt="0">
        <dgm:presLayoutVars>
          <dgm:chPref val="1"/>
          <dgm:dir val="rev"/>
          <dgm:animOne val="branch"/>
          <dgm:animLvl val="lvl"/>
          <dgm:resizeHandles val="exact"/>
        </dgm:presLayoutVars>
      </dgm:prSet>
      <dgm:spPr/>
      <dgm:t>
        <a:bodyPr/>
        <a:lstStyle/>
        <a:p>
          <a:pPr rtl="1"/>
          <a:endParaRPr lang="fa-IR"/>
        </a:p>
      </dgm:t>
    </dgm:pt>
    <dgm:pt modelId="{B6F0E909-2F7E-413C-BE50-B0BDD2FD7B02}" type="pres">
      <dgm:prSet presAssocID="{B22A4109-2F30-418A-9998-147EA14FCE8B}" presName="root1" presStyleCnt="0"/>
      <dgm:spPr/>
    </dgm:pt>
    <dgm:pt modelId="{DFB13AC2-016E-4B0A-87A0-C6E315805744}" type="pres">
      <dgm:prSet presAssocID="{B22A4109-2F30-418A-9998-147EA14FCE8B}" presName="LevelOneTextNode" presStyleLbl="node0" presStyleIdx="0" presStyleCnt="1" custScaleX="86497" custScaleY="161051" custLinFactNeighborX="-12810" custLinFactNeighborY="-9415">
        <dgm:presLayoutVars>
          <dgm:chPref val="3"/>
        </dgm:presLayoutVars>
      </dgm:prSet>
      <dgm:spPr/>
      <dgm:t>
        <a:bodyPr/>
        <a:lstStyle/>
        <a:p>
          <a:endParaRPr lang="en-US"/>
        </a:p>
      </dgm:t>
    </dgm:pt>
    <dgm:pt modelId="{9022B144-A6CF-43A3-8926-C112F36F6724}" type="pres">
      <dgm:prSet presAssocID="{B22A4109-2F30-418A-9998-147EA14FCE8B}" presName="level2hierChild" presStyleCnt="0"/>
      <dgm:spPr/>
    </dgm:pt>
    <dgm:pt modelId="{C6516C59-7312-4D00-8C91-D971CD183CB4}" type="pres">
      <dgm:prSet presAssocID="{12FEC9B8-948D-4C03-A462-41671621B086}" presName="conn2-1" presStyleLbl="parChTrans1D2" presStyleIdx="0" presStyleCnt="2"/>
      <dgm:spPr/>
      <dgm:t>
        <a:bodyPr/>
        <a:lstStyle/>
        <a:p>
          <a:endParaRPr lang="en-US"/>
        </a:p>
      </dgm:t>
    </dgm:pt>
    <dgm:pt modelId="{CBE93A2C-CFE5-4551-97A0-D95E0F654259}" type="pres">
      <dgm:prSet presAssocID="{12FEC9B8-948D-4C03-A462-41671621B086}" presName="connTx" presStyleLbl="parChTrans1D2" presStyleIdx="0" presStyleCnt="2"/>
      <dgm:spPr/>
      <dgm:t>
        <a:bodyPr/>
        <a:lstStyle/>
        <a:p>
          <a:endParaRPr lang="en-US"/>
        </a:p>
      </dgm:t>
    </dgm:pt>
    <dgm:pt modelId="{5A6DE096-93D2-4895-A6FF-1A71126FB861}" type="pres">
      <dgm:prSet presAssocID="{692FF6BE-762C-4237-A3EE-6665D93560B3}" presName="root2" presStyleCnt="0"/>
      <dgm:spPr/>
    </dgm:pt>
    <dgm:pt modelId="{8A276602-8ACA-49CF-BBF3-48458D5B47D8}" type="pres">
      <dgm:prSet presAssocID="{692FF6BE-762C-4237-A3EE-6665D93560B3}" presName="LevelTwoTextNode" presStyleLbl="node2" presStyleIdx="0" presStyleCnt="2" custScaleX="221150" custScaleY="63800" custLinFactNeighborX="14259" custLinFactNeighborY="-77596">
        <dgm:presLayoutVars>
          <dgm:chPref val="3"/>
        </dgm:presLayoutVars>
      </dgm:prSet>
      <dgm:spPr/>
      <dgm:t>
        <a:bodyPr/>
        <a:lstStyle/>
        <a:p>
          <a:endParaRPr lang="en-US"/>
        </a:p>
      </dgm:t>
    </dgm:pt>
    <dgm:pt modelId="{CE250387-357B-42F3-A4DB-CAB11B4D10D2}" type="pres">
      <dgm:prSet presAssocID="{692FF6BE-762C-4237-A3EE-6665D93560B3}" presName="level3hierChild" presStyleCnt="0"/>
      <dgm:spPr/>
    </dgm:pt>
    <dgm:pt modelId="{675D2293-DCDE-4F34-B85A-DC35AEFC82E9}" type="pres">
      <dgm:prSet presAssocID="{B250D486-B984-49B3-9413-68A88653C78B}" presName="conn2-1" presStyleLbl="parChTrans1D2" presStyleIdx="1" presStyleCnt="2"/>
      <dgm:spPr/>
      <dgm:t>
        <a:bodyPr/>
        <a:lstStyle/>
        <a:p>
          <a:endParaRPr lang="en-US"/>
        </a:p>
      </dgm:t>
    </dgm:pt>
    <dgm:pt modelId="{8FF6605B-02DD-455F-931B-B5EF3F1FED9A}" type="pres">
      <dgm:prSet presAssocID="{B250D486-B984-49B3-9413-68A88653C78B}" presName="connTx" presStyleLbl="parChTrans1D2" presStyleIdx="1" presStyleCnt="2"/>
      <dgm:spPr/>
      <dgm:t>
        <a:bodyPr/>
        <a:lstStyle/>
        <a:p>
          <a:endParaRPr lang="en-US"/>
        </a:p>
      </dgm:t>
    </dgm:pt>
    <dgm:pt modelId="{61B85E2B-CBEC-4302-A7EF-FB2B7C65D06C}" type="pres">
      <dgm:prSet presAssocID="{B799C3D4-2D0D-4BE6-B15E-6C193AB54A0A}" presName="root2" presStyleCnt="0"/>
      <dgm:spPr/>
    </dgm:pt>
    <dgm:pt modelId="{1C6EFB38-B4FC-43C2-A1C9-CA01D425FB85}" type="pres">
      <dgm:prSet presAssocID="{B799C3D4-2D0D-4BE6-B15E-6C193AB54A0A}" presName="LevelTwoTextNode" presStyleLbl="node2" presStyleIdx="1" presStyleCnt="2" custScaleX="213676" custScaleY="65193" custLinFactNeighborX="12029" custLinFactNeighborY="36081">
        <dgm:presLayoutVars>
          <dgm:chPref val="3"/>
        </dgm:presLayoutVars>
      </dgm:prSet>
      <dgm:spPr/>
      <dgm:t>
        <a:bodyPr/>
        <a:lstStyle/>
        <a:p>
          <a:endParaRPr lang="en-US"/>
        </a:p>
      </dgm:t>
    </dgm:pt>
    <dgm:pt modelId="{074FD270-0A0A-42F5-BDFE-DB0FA13C82A3}" type="pres">
      <dgm:prSet presAssocID="{B799C3D4-2D0D-4BE6-B15E-6C193AB54A0A}" presName="level3hierChild" presStyleCnt="0"/>
      <dgm:spPr/>
    </dgm:pt>
  </dgm:ptLst>
  <dgm:cxnLst>
    <dgm:cxn modelId="{6281702F-99CC-40F9-AFA2-AA77C432EECE}" type="presOf" srcId="{12FEC9B8-948D-4C03-A462-41671621B086}" destId="{C6516C59-7312-4D00-8C91-D971CD183CB4}" srcOrd="0" destOrd="0" presId="urn:microsoft.com/office/officeart/2005/8/layout/hierarchy2"/>
    <dgm:cxn modelId="{5957F70E-4D03-4062-98A8-62695F6D1821}" type="presOf" srcId="{B22A4109-2F30-418A-9998-147EA14FCE8B}" destId="{DFB13AC2-016E-4B0A-87A0-C6E315805744}" srcOrd="0" destOrd="0" presId="urn:microsoft.com/office/officeart/2005/8/layout/hierarchy2"/>
    <dgm:cxn modelId="{771A5AF3-CEF7-455F-A1B2-ED39C652A6D4}" srcId="{88D0DC4C-5691-454A-9F13-0CEEF6451692}" destId="{B22A4109-2F30-418A-9998-147EA14FCE8B}" srcOrd="0" destOrd="0" parTransId="{86040A98-7BF5-4B59-B1AD-2C45C8443A5A}" sibTransId="{8DA674DE-68F3-4D9E-85BC-609E6206260B}"/>
    <dgm:cxn modelId="{828C998A-F505-488D-B62A-853462ED05F8}" srcId="{B22A4109-2F30-418A-9998-147EA14FCE8B}" destId="{B799C3D4-2D0D-4BE6-B15E-6C193AB54A0A}" srcOrd="1" destOrd="0" parTransId="{B250D486-B984-49B3-9413-68A88653C78B}" sibTransId="{BFF28F14-72ED-4DE5-B155-6F8A4ADF091B}"/>
    <dgm:cxn modelId="{2353CEA8-CD7B-477D-AA59-CFA722815934}" type="presOf" srcId="{B250D486-B984-49B3-9413-68A88653C78B}" destId="{8FF6605B-02DD-455F-931B-B5EF3F1FED9A}" srcOrd="1" destOrd="0" presId="urn:microsoft.com/office/officeart/2005/8/layout/hierarchy2"/>
    <dgm:cxn modelId="{995795EF-8A95-48B4-A317-8EFDC68125FD}" type="presOf" srcId="{B250D486-B984-49B3-9413-68A88653C78B}" destId="{675D2293-DCDE-4F34-B85A-DC35AEFC82E9}" srcOrd="0" destOrd="0" presId="urn:microsoft.com/office/officeart/2005/8/layout/hierarchy2"/>
    <dgm:cxn modelId="{D6E74FF7-63C0-47E4-8728-2A06EE2C292C}" type="presOf" srcId="{88D0DC4C-5691-454A-9F13-0CEEF6451692}" destId="{DE31C4AC-1399-44D0-91A8-6CF274DA06E8}" srcOrd="0" destOrd="0" presId="urn:microsoft.com/office/officeart/2005/8/layout/hierarchy2"/>
    <dgm:cxn modelId="{1873ACEB-E1B9-49F1-B635-57F19DEB9C8A}" type="presOf" srcId="{12FEC9B8-948D-4C03-A462-41671621B086}" destId="{CBE93A2C-CFE5-4551-97A0-D95E0F654259}" srcOrd="1" destOrd="0" presId="urn:microsoft.com/office/officeart/2005/8/layout/hierarchy2"/>
    <dgm:cxn modelId="{EA57BE93-2D2A-481C-90A5-179D2A287397}" type="presOf" srcId="{B799C3D4-2D0D-4BE6-B15E-6C193AB54A0A}" destId="{1C6EFB38-B4FC-43C2-A1C9-CA01D425FB85}" srcOrd="0" destOrd="0" presId="urn:microsoft.com/office/officeart/2005/8/layout/hierarchy2"/>
    <dgm:cxn modelId="{4DD28F12-7B55-4D49-9F17-5600B7AD5B6A}" type="presOf" srcId="{692FF6BE-762C-4237-A3EE-6665D93560B3}" destId="{8A276602-8ACA-49CF-BBF3-48458D5B47D8}" srcOrd="0" destOrd="0" presId="urn:microsoft.com/office/officeart/2005/8/layout/hierarchy2"/>
    <dgm:cxn modelId="{AEB92C34-DF47-4941-B0F9-7A4104D40CCA}" srcId="{B22A4109-2F30-418A-9998-147EA14FCE8B}" destId="{692FF6BE-762C-4237-A3EE-6665D93560B3}" srcOrd="0" destOrd="0" parTransId="{12FEC9B8-948D-4C03-A462-41671621B086}" sibTransId="{20B088A0-AAAA-4532-B0B7-B5BB61ED723F}"/>
    <dgm:cxn modelId="{949A2569-8367-4E50-BCC7-0A8DAA4015E6}" type="presParOf" srcId="{DE31C4AC-1399-44D0-91A8-6CF274DA06E8}" destId="{B6F0E909-2F7E-413C-BE50-B0BDD2FD7B02}" srcOrd="0" destOrd="0" presId="urn:microsoft.com/office/officeart/2005/8/layout/hierarchy2"/>
    <dgm:cxn modelId="{0A754A4D-3A55-41D0-981F-9C74B0102984}" type="presParOf" srcId="{B6F0E909-2F7E-413C-BE50-B0BDD2FD7B02}" destId="{DFB13AC2-016E-4B0A-87A0-C6E315805744}" srcOrd="0" destOrd="0" presId="urn:microsoft.com/office/officeart/2005/8/layout/hierarchy2"/>
    <dgm:cxn modelId="{D8F4E62B-4985-4F7B-9EB2-E92F20BA962D}" type="presParOf" srcId="{B6F0E909-2F7E-413C-BE50-B0BDD2FD7B02}" destId="{9022B144-A6CF-43A3-8926-C112F36F6724}" srcOrd="1" destOrd="0" presId="urn:microsoft.com/office/officeart/2005/8/layout/hierarchy2"/>
    <dgm:cxn modelId="{03D6A74F-8A97-4C77-98E6-21FD400C6842}" type="presParOf" srcId="{9022B144-A6CF-43A3-8926-C112F36F6724}" destId="{C6516C59-7312-4D00-8C91-D971CD183CB4}" srcOrd="0" destOrd="0" presId="urn:microsoft.com/office/officeart/2005/8/layout/hierarchy2"/>
    <dgm:cxn modelId="{EB63C562-7152-4545-A49E-F3EE06DC8291}" type="presParOf" srcId="{C6516C59-7312-4D00-8C91-D971CD183CB4}" destId="{CBE93A2C-CFE5-4551-97A0-D95E0F654259}" srcOrd="0" destOrd="0" presId="urn:microsoft.com/office/officeart/2005/8/layout/hierarchy2"/>
    <dgm:cxn modelId="{0456B5D8-C40A-47E8-8F17-5DBEFAAF4E3D}" type="presParOf" srcId="{9022B144-A6CF-43A3-8926-C112F36F6724}" destId="{5A6DE096-93D2-4895-A6FF-1A71126FB861}" srcOrd="1" destOrd="0" presId="urn:microsoft.com/office/officeart/2005/8/layout/hierarchy2"/>
    <dgm:cxn modelId="{4C550EF4-CEF6-4AB7-9B70-DB0C49F31917}" type="presParOf" srcId="{5A6DE096-93D2-4895-A6FF-1A71126FB861}" destId="{8A276602-8ACA-49CF-BBF3-48458D5B47D8}" srcOrd="0" destOrd="0" presId="urn:microsoft.com/office/officeart/2005/8/layout/hierarchy2"/>
    <dgm:cxn modelId="{F788B863-FA3B-4EF8-AA5F-FA7DE60F5964}" type="presParOf" srcId="{5A6DE096-93D2-4895-A6FF-1A71126FB861}" destId="{CE250387-357B-42F3-A4DB-CAB11B4D10D2}" srcOrd="1" destOrd="0" presId="urn:microsoft.com/office/officeart/2005/8/layout/hierarchy2"/>
    <dgm:cxn modelId="{832D1E78-3DD7-47C2-9E18-555962675E7F}" type="presParOf" srcId="{9022B144-A6CF-43A3-8926-C112F36F6724}" destId="{675D2293-DCDE-4F34-B85A-DC35AEFC82E9}" srcOrd="2" destOrd="0" presId="urn:microsoft.com/office/officeart/2005/8/layout/hierarchy2"/>
    <dgm:cxn modelId="{B17A886D-AB3E-4C8B-B198-33A9AED62642}" type="presParOf" srcId="{675D2293-DCDE-4F34-B85A-DC35AEFC82E9}" destId="{8FF6605B-02DD-455F-931B-B5EF3F1FED9A}" srcOrd="0" destOrd="0" presId="urn:microsoft.com/office/officeart/2005/8/layout/hierarchy2"/>
    <dgm:cxn modelId="{45ED2403-B4FC-4DBB-ADF7-F327B3DC1936}" type="presParOf" srcId="{9022B144-A6CF-43A3-8926-C112F36F6724}" destId="{61B85E2B-CBEC-4302-A7EF-FB2B7C65D06C}" srcOrd="3" destOrd="0" presId="urn:microsoft.com/office/officeart/2005/8/layout/hierarchy2"/>
    <dgm:cxn modelId="{3CC1990D-A743-4A5F-9A18-E3C0238D2BC6}" type="presParOf" srcId="{61B85E2B-CBEC-4302-A7EF-FB2B7C65D06C}" destId="{1C6EFB38-B4FC-43C2-A1C9-CA01D425FB85}" srcOrd="0" destOrd="0" presId="urn:microsoft.com/office/officeart/2005/8/layout/hierarchy2"/>
    <dgm:cxn modelId="{503F7C25-8664-4E56-8469-0A685C869DD7}" type="presParOf" srcId="{61B85E2B-CBEC-4302-A7EF-FB2B7C65D06C}" destId="{074FD270-0A0A-42F5-BDFE-DB0FA13C82A3}"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16726E-D742-4CA1-A6FC-8928E59DD367}" type="doc">
      <dgm:prSet loTypeId="urn:microsoft.com/office/officeart/2005/8/layout/radial1" loCatId="relationship" qsTypeId="urn:microsoft.com/office/officeart/2005/8/quickstyle/simple1" qsCatId="simple" csTypeId="urn:microsoft.com/office/officeart/2005/8/colors/accent1_2" csCatId="accent1" phldr="1"/>
      <dgm:spPr/>
    </dgm:pt>
    <dgm:pt modelId="{9025B266-AF04-49E0-B51C-06C0BFDA69E8}">
      <dgm:prSet custT="1"/>
      <dgm:spPr>
        <a:solidFill>
          <a:schemeClr val="accent3">
            <a:lumMod val="40000"/>
            <a:lumOff val="60000"/>
          </a:schemeClr>
        </a:solidFill>
        <a:ln>
          <a:solidFill>
            <a:schemeClr val="tx2">
              <a:lumMod val="60000"/>
              <a:lumOff val="40000"/>
            </a:schemeClr>
          </a:solidFill>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2400" b="0" dirty="0" smtClean="0">
              <a:solidFill>
                <a:srgbClr val="C00000"/>
              </a:solidFill>
              <a:latin typeface="Tahoma" panose="020B0604030504040204" pitchFamily="34" charset="0"/>
              <a:ea typeface="Tahoma" panose="020B0604030504040204" pitchFamily="34" charset="0"/>
              <a:cs typeface="Tahoma" panose="020B0604030504040204" pitchFamily="34" charset="0"/>
            </a:rPr>
            <a:t>راهكارهاي صحيح مقابله با تهاجم</a:t>
          </a:r>
          <a:endParaRPr kumimoji="0" lang="en-US" sz="2000" b="0" i="0" u="sng" strike="noStrike" cap="none" normalizeH="0" baseline="0" dirty="0" smtClean="0">
            <a:ln>
              <a:noFill/>
            </a:ln>
            <a:solidFill>
              <a:srgbClr val="C00000"/>
            </a:solidFill>
            <a:effectLst/>
            <a:latin typeface="Tahoma" panose="020B0604030504040204" pitchFamily="34" charset="0"/>
            <a:ea typeface="Tahoma" panose="020B0604030504040204" pitchFamily="34" charset="0"/>
            <a:cs typeface="Tahoma" panose="020B0604030504040204" pitchFamily="34" charset="0"/>
          </a:endParaRPr>
        </a:p>
      </dgm:t>
    </dgm:pt>
    <dgm:pt modelId="{96806DF3-5C3C-454F-B514-9CEE8E585818}" type="parTrans" cxnId="{3D5BD304-9705-462D-862E-76776DB23FA8}">
      <dgm:prSet/>
      <dgm:spPr/>
      <dgm:t>
        <a:bodyPr/>
        <a:lstStyle/>
        <a:p>
          <a:endParaRPr lang="en-US"/>
        </a:p>
      </dgm:t>
    </dgm:pt>
    <dgm:pt modelId="{57CE4B10-ED20-4B85-8073-C2B476DD9CE3}" type="sibTrans" cxnId="{3D5BD304-9705-462D-862E-76776DB23FA8}">
      <dgm:prSet/>
      <dgm:spPr/>
      <dgm:t>
        <a:bodyPr/>
        <a:lstStyle/>
        <a:p>
          <a:endParaRPr lang="en-US"/>
        </a:p>
      </dgm:t>
    </dgm:pt>
    <dgm:pt modelId="{47923E30-A4C5-4C73-8E04-AB6E8481E4F0}">
      <dgm:prSet custT="1"/>
      <dgm:spPr>
        <a:solidFill>
          <a:schemeClr val="accent4">
            <a:lumMod val="20000"/>
            <a:lumOff val="80000"/>
          </a:schemeClr>
        </a:solidFill>
        <a:ln>
          <a:solidFill>
            <a:schemeClr val="accent6">
              <a:lumMod val="50000"/>
            </a:schemeClr>
          </a:solidFill>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8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ارزش پاسخگويي به شبهات </a:t>
          </a:r>
          <a:endParaRPr kumimoji="0" lang="en-US" sz="28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3B398FD7-4484-4253-A038-1F2E41E5E4E8}" type="parTrans" cxnId="{14E155E0-CE18-478A-AB24-85EA594E7E36}">
      <dgm:prSet custT="1"/>
      <dgm:spPr>
        <a:solidFill>
          <a:schemeClr val="accent4">
            <a:lumMod val="20000"/>
            <a:lumOff val="80000"/>
          </a:schemeClr>
        </a:solidFill>
        <a:ln>
          <a:solidFill>
            <a:schemeClr val="accent6">
              <a:lumMod val="50000"/>
            </a:schemeClr>
          </a:solidFill>
        </a:ln>
      </dgm:spPr>
      <dgm:t>
        <a:bodyPr/>
        <a:lstStyle/>
        <a:p>
          <a:endParaRPr lang="en-US" sz="400" b="0">
            <a:latin typeface="Tahoma" panose="020B0604030504040204" pitchFamily="34" charset="0"/>
            <a:ea typeface="Tahoma" panose="020B0604030504040204" pitchFamily="34" charset="0"/>
            <a:cs typeface="Tahoma" panose="020B0604030504040204" pitchFamily="34" charset="0"/>
          </a:endParaRPr>
        </a:p>
      </dgm:t>
    </dgm:pt>
    <dgm:pt modelId="{06377291-9005-4287-BFA6-CC088032BA48}" type="sibTrans" cxnId="{14E155E0-CE18-478A-AB24-85EA594E7E36}">
      <dgm:prSet/>
      <dgm:spPr/>
      <dgm:t>
        <a:bodyPr/>
        <a:lstStyle/>
        <a:p>
          <a:endParaRPr lang="en-US"/>
        </a:p>
      </dgm:t>
    </dgm:pt>
    <dgm:pt modelId="{93A1C1EF-EF13-48E1-B385-448CE47A004D}">
      <dgm:prSet custT="1"/>
      <dgm:spPr>
        <a:solidFill>
          <a:schemeClr val="accent4">
            <a:lumMod val="20000"/>
            <a:lumOff val="80000"/>
          </a:schemeClr>
        </a:solidFill>
        <a:ln>
          <a:solidFill>
            <a:schemeClr val="accent6">
              <a:lumMod val="50000"/>
            </a:schemeClr>
          </a:solidFill>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استفاده از شخصيتهاي ضد وهابي</a:t>
          </a:r>
          <a:endParaRPr kumimoji="0" lang="en-US" sz="24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B4D80F5B-AF12-433C-962B-DCFA30DBDB5D}" type="parTrans" cxnId="{20C6AF96-903E-49B7-8B10-5CFB13DC66AB}">
      <dgm:prSet custT="1"/>
      <dgm:spPr>
        <a:solidFill>
          <a:schemeClr val="accent4">
            <a:lumMod val="20000"/>
            <a:lumOff val="80000"/>
          </a:schemeClr>
        </a:solidFill>
        <a:ln>
          <a:solidFill>
            <a:schemeClr val="accent6">
              <a:lumMod val="50000"/>
            </a:schemeClr>
          </a:solidFill>
        </a:ln>
      </dgm:spPr>
      <dgm:t>
        <a:bodyPr/>
        <a:lstStyle/>
        <a:p>
          <a:endParaRPr lang="en-US" sz="400" b="0">
            <a:latin typeface="Tahoma" panose="020B0604030504040204" pitchFamily="34" charset="0"/>
            <a:ea typeface="Tahoma" panose="020B0604030504040204" pitchFamily="34" charset="0"/>
            <a:cs typeface="Tahoma" panose="020B0604030504040204" pitchFamily="34" charset="0"/>
          </a:endParaRPr>
        </a:p>
      </dgm:t>
    </dgm:pt>
    <dgm:pt modelId="{F3CB5784-86C2-4012-BBA0-86DFE8E26480}" type="sibTrans" cxnId="{20C6AF96-903E-49B7-8B10-5CFB13DC66AB}">
      <dgm:prSet/>
      <dgm:spPr/>
      <dgm:t>
        <a:bodyPr/>
        <a:lstStyle/>
        <a:p>
          <a:endParaRPr lang="en-US"/>
        </a:p>
      </dgm:t>
    </dgm:pt>
    <dgm:pt modelId="{D6A515B9-C726-4A3F-83E6-3384A33B5330}">
      <dgm:prSet custT="1"/>
      <dgm:spPr>
        <a:solidFill>
          <a:schemeClr val="accent4">
            <a:lumMod val="20000"/>
            <a:lumOff val="80000"/>
          </a:schemeClr>
        </a:solidFill>
        <a:ln>
          <a:solidFill>
            <a:schemeClr val="accent6">
              <a:lumMod val="50000"/>
            </a:schemeClr>
          </a:solidFill>
        </a:ln>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8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استفاده از فرصتهاي طلائي</a:t>
          </a:r>
          <a:endParaRPr kumimoji="0" lang="en-US" sz="28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D621DA72-3D6E-466A-92D9-3C7640120A0E}" type="parTrans" cxnId="{44351C13-6973-4FBF-949F-FC48466E6C8B}">
      <dgm:prSet custT="1"/>
      <dgm:spPr>
        <a:solidFill>
          <a:schemeClr val="accent4">
            <a:lumMod val="20000"/>
            <a:lumOff val="80000"/>
          </a:schemeClr>
        </a:solidFill>
        <a:ln>
          <a:solidFill>
            <a:schemeClr val="accent6">
              <a:lumMod val="50000"/>
            </a:schemeClr>
          </a:solidFill>
        </a:ln>
      </dgm:spPr>
      <dgm:t>
        <a:bodyPr/>
        <a:lstStyle/>
        <a:p>
          <a:endParaRPr lang="en-US" sz="400" b="0">
            <a:latin typeface="Tahoma" panose="020B0604030504040204" pitchFamily="34" charset="0"/>
            <a:ea typeface="Tahoma" panose="020B0604030504040204" pitchFamily="34" charset="0"/>
            <a:cs typeface="Tahoma" panose="020B0604030504040204" pitchFamily="34" charset="0"/>
          </a:endParaRPr>
        </a:p>
      </dgm:t>
    </dgm:pt>
    <dgm:pt modelId="{7557C66F-20AC-4B53-88C4-E637817A5678}" type="sibTrans" cxnId="{44351C13-6973-4FBF-949F-FC48466E6C8B}">
      <dgm:prSet/>
      <dgm:spPr/>
      <dgm:t>
        <a:bodyPr/>
        <a:lstStyle/>
        <a:p>
          <a:endParaRPr lang="en-US"/>
        </a:p>
      </dgm:t>
    </dgm:pt>
    <dgm:pt modelId="{C834908C-BDFE-4A47-8E23-6036A38E2573}">
      <dgm:prSet custT="1"/>
      <dgm:spPr>
        <a:solidFill>
          <a:schemeClr val="accent4">
            <a:lumMod val="20000"/>
            <a:lumOff val="80000"/>
          </a:schemeClr>
        </a:solidFill>
        <a:ln>
          <a:solidFill>
            <a:schemeClr val="accent6">
              <a:lumMod val="50000"/>
            </a:schemeClr>
          </a:solidFill>
        </a:ln>
      </dgm:spPr>
      <dgm:t>
        <a:bodyPr/>
        <a:lstStyle/>
        <a:p>
          <a:pPr marR="0" rtl="1" eaLnBrk="1" fontAlgn="base" latinLnBrk="0" hangingPunct="1">
            <a:buClrTx/>
            <a:buSzTx/>
            <a:buFontTx/>
            <a:tabLst/>
          </a:pPr>
          <a:r>
            <a:rPr lang="fa-IR" sz="28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آموزشهاي تئوريك و ميداني</a:t>
          </a:r>
          <a:endParaRPr kumimoji="0" lang="en-US" sz="28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dgm:t>
    </dgm:pt>
    <dgm:pt modelId="{E1781E10-FBA6-49E5-8F6B-75D200EB583B}" type="parTrans" cxnId="{A4497694-8851-46B7-89BE-ECBEC2977860}">
      <dgm:prSet custT="1"/>
      <dgm:spPr/>
      <dgm:t>
        <a:bodyPr/>
        <a:lstStyle/>
        <a:p>
          <a:endParaRPr lang="en-US" sz="400" b="0">
            <a:latin typeface="Tahoma" panose="020B0604030504040204" pitchFamily="34" charset="0"/>
            <a:ea typeface="Tahoma" panose="020B0604030504040204" pitchFamily="34" charset="0"/>
            <a:cs typeface="Tahoma" panose="020B0604030504040204" pitchFamily="34" charset="0"/>
          </a:endParaRPr>
        </a:p>
      </dgm:t>
    </dgm:pt>
    <dgm:pt modelId="{01A2636D-C87C-44EA-AB3C-FF0619ADBBA1}" type="sibTrans" cxnId="{A4497694-8851-46B7-89BE-ECBEC2977860}">
      <dgm:prSet/>
      <dgm:spPr/>
      <dgm:t>
        <a:bodyPr/>
        <a:lstStyle/>
        <a:p>
          <a:endParaRPr lang="en-US"/>
        </a:p>
      </dgm:t>
    </dgm:pt>
    <dgm:pt modelId="{17280914-0AEE-4D7B-8075-F444E6A481B0}" type="pres">
      <dgm:prSet presAssocID="{8916726E-D742-4CA1-A6FC-8928E59DD367}" presName="cycle" presStyleCnt="0">
        <dgm:presLayoutVars>
          <dgm:chMax val="1"/>
          <dgm:dir/>
          <dgm:animLvl val="ctr"/>
          <dgm:resizeHandles val="exact"/>
        </dgm:presLayoutVars>
      </dgm:prSet>
      <dgm:spPr/>
    </dgm:pt>
    <dgm:pt modelId="{7F49051C-C94F-4667-B768-8F65B9497AEF}" type="pres">
      <dgm:prSet presAssocID="{9025B266-AF04-49E0-B51C-06C0BFDA69E8}" presName="centerShape" presStyleLbl="node0" presStyleIdx="0" presStyleCnt="1" custScaleX="148715" custScaleY="117684" custLinFactNeighborX="-4594" custLinFactNeighborY="-5735"/>
      <dgm:spPr/>
      <dgm:t>
        <a:bodyPr/>
        <a:lstStyle/>
        <a:p>
          <a:endParaRPr lang="en-US"/>
        </a:p>
      </dgm:t>
    </dgm:pt>
    <dgm:pt modelId="{7E0C6EFD-8E98-4E6C-A75B-29F5B3F61B0D}" type="pres">
      <dgm:prSet presAssocID="{3B398FD7-4484-4253-A038-1F2E41E5E4E8}" presName="Name9" presStyleLbl="parChTrans1D2" presStyleIdx="0" presStyleCnt="4"/>
      <dgm:spPr/>
      <dgm:t>
        <a:bodyPr/>
        <a:lstStyle/>
        <a:p>
          <a:endParaRPr lang="en-US"/>
        </a:p>
      </dgm:t>
    </dgm:pt>
    <dgm:pt modelId="{AA5BB66F-3108-433F-8997-A79B2DE524EF}" type="pres">
      <dgm:prSet presAssocID="{3B398FD7-4484-4253-A038-1F2E41E5E4E8}" presName="connTx" presStyleLbl="parChTrans1D2" presStyleIdx="0" presStyleCnt="4"/>
      <dgm:spPr/>
      <dgm:t>
        <a:bodyPr/>
        <a:lstStyle/>
        <a:p>
          <a:endParaRPr lang="en-US"/>
        </a:p>
      </dgm:t>
    </dgm:pt>
    <dgm:pt modelId="{BA192AC4-3294-412C-84FD-167773AE5E40}" type="pres">
      <dgm:prSet presAssocID="{47923E30-A4C5-4C73-8E04-AB6E8481E4F0}" presName="node" presStyleLbl="node1" presStyleIdx="0" presStyleCnt="4" custScaleX="148339" custScaleY="104825" custRadScaleRad="100702" custRadScaleInc="-11289">
        <dgm:presLayoutVars>
          <dgm:bulletEnabled val="1"/>
        </dgm:presLayoutVars>
      </dgm:prSet>
      <dgm:spPr/>
      <dgm:t>
        <a:bodyPr/>
        <a:lstStyle/>
        <a:p>
          <a:endParaRPr lang="en-US"/>
        </a:p>
      </dgm:t>
    </dgm:pt>
    <dgm:pt modelId="{8BF835EC-2493-4A0C-91C7-910ADE3B6235}" type="pres">
      <dgm:prSet presAssocID="{E1781E10-FBA6-49E5-8F6B-75D200EB583B}" presName="Name9" presStyleLbl="parChTrans1D2" presStyleIdx="1" presStyleCnt="4"/>
      <dgm:spPr/>
      <dgm:t>
        <a:bodyPr/>
        <a:lstStyle/>
        <a:p>
          <a:endParaRPr lang="en-US"/>
        </a:p>
      </dgm:t>
    </dgm:pt>
    <dgm:pt modelId="{7483523A-F8E5-47D8-8220-E7CD580B028B}" type="pres">
      <dgm:prSet presAssocID="{E1781E10-FBA6-49E5-8F6B-75D200EB583B}" presName="connTx" presStyleLbl="parChTrans1D2" presStyleIdx="1" presStyleCnt="4"/>
      <dgm:spPr/>
      <dgm:t>
        <a:bodyPr/>
        <a:lstStyle/>
        <a:p>
          <a:endParaRPr lang="en-US"/>
        </a:p>
      </dgm:t>
    </dgm:pt>
    <dgm:pt modelId="{35034A93-D9B1-412B-B28D-4867E50BBF86}" type="pres">
      <dgm:prSet presAssocID="{C834908C-BDFE-4A47-8E23-6036A38E2573}" presName="node" presStyleLbl="node1" presStyleIdx="1" presStyleCnt="4" custScaleX="148341" custScaleY="126839" custRadScaleRad="136001" custRadScaleInc="-8356">
        <dgm:presLayoutVars>
          <dgm:bulletEnabled val="1"/>
        </dgm:presLayoutVars>
      </dgm:prSet>
      <dgm:spPr/>
      <dgm:t>
        <a:bodyPr/>
        <a:lstStyle/>
        <a:p>
          <a:endParaRPr lang="en-US"/>
        </a:p>
      </dgm:t>
    </dgm:pt>
    <dgm:pt modelId="{CDF66993-BF09-46C1-8705-D8CB87144A4F}" type="pres">
      <dgm:prSet presAssocID="{B4D80F5B-AF12-433C-962B-DCFA30DBDB5D}" presName="Name9" presStyleLbl="parChTrans1D2" presStyleIdx="2" presStyleCnt="4"/>
      <dgm:spPr/>
      <dgm:t>
        <a:bodyPr/>
        <a:lstStyle/>
        <a:p>
          <a:endParaRPr lang="en-US"/>
        </a:p>
      </dgm:t>
    </dgm:pt>
    <dgm:pt modelId="{D77574F0-2842-46CA-B286-33AAD5B71659}" type="pres">
      <dgm:prSet presAssocID="{B4D80F5B-AF12-433C-962B-DCFA30DBDB5D}" presName="connTx" presStyleLbl="parChTrans1D2" presStyleIdx="2" presStyleCnt="4"/>
      <dgm:spPr/>
      <dgm:t>
        <a:bodyPr/>
        <a:lstStyle/>
        <a:p>
          <a:endParaRPr lang="en-US"/>
        </a:p>
      </dgm:t>
    </dgm:pt>
    <dgm:pt modelId="{A74A01C4-4D54-464C-8940-A1CA206BAD33}" type="pres">
      <dgm:prSet presAssocID="{93A1C1EF-EF13-48E1-B385-448CE47A004D}" presName="node" presStyleLbl="node1" presStyleIdx="2" presStyleCnt="4" custScaleX="124145" custScaleY="110342" custRadScaleRad="100786" custRadScaleInc="15918">
        <dgm:presLayoutVars>
          <dgm:bulletEnabled val="1"/>
        </dgm:presLayoutVars>
      </dgm:prSet>
      <dgm:spPr/>
      <dgm:t>
        <a:bodyPr/>
        <a:lstStyle/>
        <a:p>
          <a:endParaRPr lang="en-US"/>
        </a:p>
      </dgm:t>
    </dgm:pt>
    <dgm:pt modelId="{A45C1730-6731-43AB-8A8B-4FFE5BDB2E77}" type="pres">
      <dgm:prSet presAssocID="{D621DA72-3D6E-466A-92D9-3C7640120A0E}" presName="Name9" presStyleLbl="parChTrans1D2" presStyleIdx="3" presStyleCnt="4"/>
      <dgm:spPr/>
      <dgm:t>
        <a:bodyPr/>
        <a:lstStyle/>
        <a:p>
          <a:endParaRPr lang="en-US"/>
        </a:p>
      </dgm:t>
    </dgm:pt>
    <dgm:pt modelId="{0DE8D580-A8B4-4FAD-8EF5-2D8421790136}" type="pres">
      <dgm:prSet presAssocID="{D621DA72-3D6E-466A-92D9-3C7640120A0E}" presName="connTx" presStyleLbl="parChTrans1D2" presStyleIdx="3" presStyleCnt="4"/>
      <dgm:spPr/>
      <dgm:t>
        <a:bodyPr/>
        <a:lstStyle/>
        <a:p>
          <a:endParaRPr lang="en-US"/>
        </a:p>
      </dgm:t>
    </dgm:pt>
    <dgm:pt modelId="{0DAB8F0F-26F5-49D1-B208-E08D415D6BB2}" type="pres">
      <dgm:prSet presAssocID="{D6A515B9-C726-4A3F-83E6-3384A33B5330}" presName="node" presStyleLbl="node1" presStyleIdx="3" presStyleCnt="4" custScaleX="130477" custScaleY="118309" custRadScaleRad="136698" custRadScaleInc="5102">
        <dgm:presLayoutVars>
          <dgm:bulletEnabled val="1"/>
        </dgm:presLayoutVars>
      </dgm:prSet>
      <dgm:spPr/>
      <dgm:t>
        <a:bodyPr/>
        <a:lstStyle/>
        <a:p>
          <a:endParaRPr lang="en-US"/>
        </a:p>
      </dgm:t>
    </dgm:pt>
  </dgm:ptLst>
  <dgm:cxnLst>
    <dgm:cxn modelId="{7ED1DC36-5E3F-4199-8AFE-085B3F1415FD}" type="presOf" srcId="{D621DA72-3D6E-466A-92D9-3C7640120A0E}" destId="{A45C1730-6731-43AB-8A8B-4FFE5BDB2E77}" srcOrd="0" destOrd="0" presId="urn:microsoft.com/office/officeart/2005/8/layout/radial1"/>
    <dgm:cxn modelId="{BB6E365A-E1B3-43EB-BA04-33B3D0A31206}" type="presOf" srcId="{9025B266-AF04-49E0-B51C-06C0BFDA69E8}" destId="{7F49051C-C94F-4667-B768-8F65B9497AEF}" srcOrd="0" destOrd="0" presId="urn:microsoft.com/office/officeart/2005/8/layout/radial1"/>
    <dgm:cxn modelId="{0296DCD1-ED77-47AF-98ED-B52E690E7A53}" type="presOf" srcId="{3B398FD7-4484-4253-A038-1F2E41E5E4E8}" destId="{7E0C6EFD-8E98-4E6C-A75B-29F5B3F61B0D}" srcOrd="0" destOrd="0" presId="urn:microsoft.com/office/officeart/2005/8/layout/radial1"/>
    <dgm:cxn modelId="{A4497694-8851-46B7-89BE-ECBEC2977860}" srcId="{9025B266-AF04-49E0-B51C-06C0BFDA69E8}" destId="{C834908C-BDFE-4A47-8E23-6036A38E2573}" srcOrd="1" destOrd="0" parTransId="{E1781E10-FBA6-49E5-8F6B-75D200EB583B}" sibTransId="{01A2636D-C87C-44EA-AB3C-FF0619ADBBA1}"/>
    <dgm:cxn modelId="{9E360957-FAED-495A-A258-ED4BB21D13CD}" type="presOf" srcId="{E1781E10-FBA6-49E5-8F6B-75D200EB583B}" destId="{8BF835EC-2493-4A0C-91C7-910ADE3B6235}" srcOrd="0" destOrd="0" presId="urn:microsoft.com/office/officeart/2005/8/layout/radial1"/>
    <dgm:cxn modelId="{9D1C6E29-E371-4649-A20C-D1A73B02EB42}" type="presOf" srcId="{C834908C-BDFE-4A47-8E23-6036A38E2573}" destId="{35034A93-D9B1-412B-B28D-4867E50BBF86}" srcOrd="0" destOrd="0" presId="urn:microsoft.com/office/officeart/2005/8/layout/radial1"/>
    <dgm:cxn modelId="{C09B9062-2293-42B4-9E3F-C26E669737CC}" type="presOf" srcId="{93A1C1EF-EF13-48E1-B385-448CE47A004D}" destId="{A74A01C4-4D54-464C-8940-A1CA206BAD33}" srcOrd="0" destOrd="0" presId="urn:microsoft.com/office/officeart/2005/8/layout/radial1"/>
    <dgm:cxn modelId="{3D5BD304-9705-462D-862E-76776DB23FA8}" srcId="{8916726E-D742-4CA1-A6FC-8928E59DD367}" destId="{9025B266-AF04-49E0-B51C-06C0BFDA69E8}" srcOrd="0" destOrd="0" parTransId="{96806DF3-5C3C-454F-B514-9CEE8E585818}" sibTransId="{57CE4B10-ED20-4B85-8073-C2B476DD9CE3}"/>
    <dgm:cxn modelId="{F93B8CA2-0D34-48D6-AA2F-20BF2A6FCB78}" type="presOf" srcId="{8916726E-D742-4CA1-A6FC-8928E59DD367}" destId="{17280914-0AEE-4D7B-8075-F444E6A481B0}" srcOrd="0" destOrd="0" presId="urn:microsoft.com/office/officeart/2005/8/layout/radial1"/>
    <dgm:cxn modelId="{44351C13-6973-4FBF-949F-FC48466E6C8B}" srcId="{9025B266-AF04-49E0-B51C-06C0BFDA69E8}" destId="{D6A515B9-C726-4A3F-83E6-3384A33B5330}" srcOrd="3" destOrd="0" parTransId="{D621DA72-3D6E-466A-92D9-3C7640120A0E}" sibTransId="{7557C66F-20AC-4B53-88C4-E637817A5678}"/>
    <dgm:cxn modelId="{14E155E0-CE18-478A-AB24-85EA594E7E36}" srcId="{9025B266-AF04-49E0-B51C-06C0BFDA69E8}" destId="{47923E30-A4C5-4C73-8E04-AB6E8481E4F0}" srcOrd="0" destOrd="0" parTransId="{3B398FD7-4484-4253-A038-1F2E41E5E4E8}" sibTransId="{06377291-9005-4287-BFA6-CC088032BA48}"/>
    <dgm:cxn modelId="{B8BB90AE-6F5A-417D-B8CA-6229D5A23C68}" type="presOf" srcId="{3B398FD7-4484-4253-A038-1F2E41E5E4E8}" destId="{AA5BB66F-3108-433F-8997-A79B2DE524EF}" srcOrd="1" destOrd="0" presId="urn:microsoft.com/office/officeart/2005/8/layout/radial1"/>
    <dgm:cxn modelId="{41791BF1-1610-4CB0-8A46-8D66144E6792}" type="presOf" srcId="{B4D80F5B-AF12-433C-962B-DCFA30DBDB5D}" destId="{CDF66993-BF09-46C1-8705-D8CB87144A4F}" srcOrd="0" destOrd="0" presId="urn:microsoft.com/office/officeart/2005/8/layout/radial1"/>
    <dgm:cxn modelId="{C669BC65-0228-421C-86AE-8C88E18C3DC7}" type="presOf" srcId="{D621DA72-3D6E-466A-92D9-3C7640120A0E}" destId="{0DE8D580-A8B4-4FAD-8EF5-2D8421790136}" srcOrd="1" destOrd="0" presId="urn:microsoft.com/office/officeart/2005/8/layout/radial1"/>
    <dgm:cxn modelId="{75797096-7F34-40A2-9F1E-A5439E5F1F94}" type="presOf" srcId="{D6A515B9-C726-4A3F-83E6-3384A33B5330}" destId="{0DAB8F0F-26F5-49D1-B208-E08D415D6BB2}" srcOrd="0" destOrd="0" presId="urn:microsoft.com/office/officeart/2005/8/layout/radial1"/>
    <dgm:cxn modelId="{F99DBBE0-D377-4E99-9C53-F07C800E3CFA}" type="presOf" srcId="{B4D80F5B-AF12-433C-962B-DCFA30DBDB5D}" destId="{D77574F0-2842-46CA-B286-33AAD5B71659}" srcOrd="1" destOrd="0" presId="urn:microsoft.com/office/officeart/2005/8/layout/radial1"/>
    <dgm:cxn modelId="{20C6AF96-903E-49B7-8B10-5CFB13DC66AB}" srcId="{9025B266-AF04-49E0-B51C-06C0BFDA69E8}" destId="{93A1C1EF-EF13-48E1-B385-448CE47A004D}" srcOrd="2" destOrd="0" parTransId="{B4D80F5B-AF12-433C-962B-DCFA30DBDB5D}" sibTransId="{F3CB5784-86C2-4012-BBA0-86DFE8E26480}"/>
    <dgm:cxn modelId="{012C0330-B344-4E97-BF47-E7CA894BAE68}" type="presOf" srcId="{E1781E10-FBA6-49E5-8F6B-75D200EB583B}" destId="{7483523A-F8E5-47D8-8220-E7CD580B028B}" srcOrd="1" destOrd="0" presId="urn:microsoft.com/office/officeart/2005/8/layout/radial1"/>
    <dgm:cxn modelId="{ECA4FE92-67BB-41F9-A8DD-0001447EAF25}" type="presOf" srcId="{47923E30-A4C5-4C73-8E04-AB6E8481E4F0}" destId="{BA192AC4-3294-412C-84FD-167773AE5E40}" srcOrd="0" destOrd="0" presId="urn:microsoft.com/office/officeart/2005/8/layout/radial1"/>
    <dgm:cxn modelId="{ED30FB00-C3D9-4470-8DCE-4316D5B5185F}" type="presParOf" srcId="{17280914-0AEE-4D7B-8075-F444E6A481B0}" destId="{7F49051C-C94F-4667-B768-8F65B9497AEF}" srcOrd="0" destOrd="0" presId="urn:microsoft.com/office/officeart/2005/8/layout/radial1"/>
    <dgm:cxn modelId="{16EAB3E4-4269-4BDC-99B6-2A960F2639E3}" type="presParOf" srcId="{17280914-0AEE-4D7B-8075-F444E6A481B0}" destId="{7E0C6EFD-8E98-4E6C-A75B-29F5B3F61B0D}" srcOrd="1" destOrd="0" presId="urn:microsoft.com/office/officeart/2005/8/layout/radial1"/>
    <dgm:cxn modelId="{937FFB0D-E46A-4D04-A1D5-DF3403564768}" type="presParOf" srcId="{7E0C6EFD-8E98-4E6C-A75B-29F5B3F61B0D}" destId="{AA5BB66F-3108-433F-8997-A79B2DE524EF}" srcOrd="0" destOrd="0" presId="urn:microsoft.com/office/officeart/2005/8/layout/radial1"/>
    <dgm:cxn modelId="{71766B41-CDD3-45A8-8732-3103CF48F5FF}" type="presParOf" srcId="{17280914-0AEE-4D7B-8075-F444E6A481B0}" destId="{BA192AC4-3294-412C-84FD-167773AE5E40}" srcOrd="2" destOrd="0" presId="urn:microsoft.com/office/officeart/2005/8/layout/radial1"/>
    <dgm:cxn modelId="{763D37F4-6E13-4B89-9818-DC2C0C2F2BA0}" type="presParOf" srcId="{17280914-0AEE-4D7B-8075-F444E6A481B0}" destId="{8BF835EC-2493-4A0C-91C7-910ADE3B6235}" srcOrd="3" destOrd="0" presId="urn:microsoft.com/office/officeart/2005/8/layout/radial1"/>
    <dgm:cxn modelId="{2304BD07-1A99-44F4-9650-ACC8D4C2E24B}" type="presParOf" srcId="{8BF835EC-2493-4A0C-91C7-910ADE3B6235}" destId="{7483523A-F8E5-47D8-8220-E7CD580B028B}" srcOrd="0" destOrd="0" presId="urn:microsoft.com/office/officeart/2005/8/layout/radial1"/>
    <dgm:cxn modelId="{5A4A18CA-5912-41E8-804B-B18F6E7D90A4}" type="presParOf" srcId="{17280914-0AEE-4D7B-8075-F444E6A481B0}" destId="{35034A93-D9B1-412B-B28D-4867E50BBF86}" srcOrd="4" destOrd="0" presId="urn:microsoft.com/office/officeart/2005/8/layout/radial1"/>
    <dgm:cxn modelId="{37DAC158-1563-4049-BE0C-D56281507D03}" type="presParOf" srcId="{17280914-0AEE-4D7B-8075-F444E6A481B0}" destId="{CDF66993-BF09-46C1-8705-D8CB87144A4F}" srcOrd="5" destOrd="0" presId="urn:microsoft.com/office/officeart/2005/8/layout/radial1"/>
    <dgm:cxn modelId="{2C833104-B173-4291-B0E4-78FFEB7D9330}" type="presParOf" srcId="{CDF66993-BF09-46C1-8705-D8CB87144A4F}" destId="{D77574F0-2842-46CA-B286-33AAD5B71659}" srcOrd="0" destOrd="0" presId="urn:microsoft.com/office/officeart/2005/8/layout/radial1"/>
    <dgm:cxn modelId="{E7811C1C-70C9-4649-975F-FE0D95F34699}" type="presParOf" srcId="{17280914-0AEE-4D7B-8075-F444E6A481B0}" destId="{A74A01C4-4D54-464C-8940-A1CA206BAD33}" srcOrd="6" destOrd="0" presId="urn:microsoft.com/office/officeart/2005/8/layout/radial1"/>
    <dgm:cxn modelId="{DBAAB9F5-11D7-4417-A14B-B3D1F32C8210}" type="presParOf" srcId="{17280914-0AEE-4D7B-8075-F444E6A481B0}" destId="{A45C1730-6731-43AB-8A8B-4FFE5BDB2E77}" srcOrd="7" destOrd="0" presId="urn:microsoft.com/office/officeart/2005/8/layout/radial1"/>
    <dgm:cxn modelId="{DE773D4F-A11D-4914-B127-B0DF0A344BAB}" type="presParOf" srcId="{A45C1730-6731-43AB-8A8B-4FFE5BDB2E77}" destId="{0DE8D580-A8B4-4FAD-8EF5-2D8421790136}" srcOrd="0" destOrd="0" presId="urn:microsoft.com/office/officeart/2005/8/layout/radial1"/>
    <dgm:cxn modelId="{A8F03C14-67F8-4D56-B603-5859A37AA046}" type="presParOf" srcId="{17280914-0AEE-4D7B-8075-F444E6A481B0}" destId="{0DAB8F0F-26F5-49D1-B208-E08D415D6BB2}" srcOrd="8"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D0DC4C-5691-454A-9F13-0CEEF645169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B22A4109-2F30-418A-9998-147EA14FCE8B}">
      <dgm:prSet phldrT="[Text]" custT="1">
        <dgm:style>
          <a:lnRef idx="1">
            <a:schemeClr val="accent5"/>
          </a:lnRef>
          <a:fillRef idx="2">
            <a:schemeClr val="accent5"/>
          </a:fillRef>
          <a:effectRef idx="1">
            <a:schemeClr val="accent5"/>
          </a:effectRef>
          <a:fontRef idx="minor">
            <a:schemeClr val="dk1"/>
          </a:fontRef>
        </dgm:style>
      </dgm:prSet>
      <dgm:spPr/>
      <dgm:t>
        <a:bodyPr/>
        <a:lstStyle/>
        <a:p>
          <a:pPr rtl="1"/>
          <a:r>
            <a:rPr lang="fa-IR" sz="2400" b="0" dirty="0" smtClean="0">
              <a:solidFill>
                <a:srgbClr val="0000FF"/>
              </a:solidFill>
              <a:latin typeface="Tahoma" panose="020B0604030504040204" pitchFamily="34" charset="0"/>
              <a:ea typeface="Tahoma" panose="020B0604030504040204" pitchFamily="34" charset="0"/>
              <a:cs typeface="Tahoma" panose="020B0604030504040204" pitchFamily="34" charset="0"/>
            </a:rPr>
            <a:t>إنما وليكم الله</a:t>
          </a:r>
        </a:p>
        <a:p>
          <a:pPr rtl="1"/>
          <a:r>
            <a:rPr lang="fa-IR" sz="2400" b="0" dirty="0" smtClean="0">
              <a:solidFill>
                <a:srgbClr val="0000FF"/>
              </a:solidFill>
              <a:latin typeface="Tahoma" panose="020B0604030504040204" pitchFamily="34" charset="0"/>
              <a:ea typeface="Tahoma" panose="020B0604030504040204" pitchFamily="34" charset="0"/>
              <a:cs typeface="Tahoma" panose="020B0604030504040204" pitchFamily="34" charset="0"/>
            </a:rPr>
            <a:t>و امامت حضرت علي (ع) </a:t>
          </a:r>
          <a:endParaRPr lang="fa-IR" sz="2400" b="0" dirty="0">
            <a:solidFill>
              <a:srgbClr val="0000FF"/>
            </a:solidFill>
            <a:latin typeface="Tahoma" panose="020B0604030504040204" pitchFamily="34" charset="0"/>
            <a:ea typeface="Tahoma" panose="020B0604030504040204" pitchFamily="34" charset="0"/>
            <a:cs typeface="Tahoma" panose="020B0604030504040204" pitchFamily="34" charset="0"/>
          </a:endParaRPr>
        </a:p>
      </dgm:t>
    </dgm:pt>
    <dgm:pt modelId="{86040A98-7BF5-4B59-B1AD-2C45C8443A5A}" type="parTrans" cxnId="{771A5AF3-CEF7-455F-A1B2-ED39C652A6D4}">
      <dgm:prSet/>
      <dgm:spPr/>
      <dgm:t>
        <a:bodyPr/>
        <a:lstStyle/>
        <a:p>
          <a:pPr rtl="1"/>
          <a:endParaRPr lang="fa-IR">
            <a:cs typeface="+mn-cs"/>
          </a:endParaRPr>
        </a:p>
      </dgm:t>
    </dgm:pt>
    <dgm:pt modelId="{8DA674DE-68F3-4D9E-85BC-609E6206260B}" type="sibTrans" cxnId="{771A5AF3-CEF7-455F-A1B2-ED39C652A6D4}">
      <dgm:prSet/>
      <dgm:spPr/>
      <dgm:t>
        <a:bodyPr/>
        <a:lstStyle/>
        <a:p>
          <a:pPr rtl="1"/>
          <a:endParaRPr lang="fa-IR"/>
        </a:p>
      </dgm:t>
    </dgm:pt>
    <dgm:pt modelId="{F5676329-F899-482B-84A2-EFF6D240B753}">
      <dgm:prSet phldrT="[Text]" custT="1">
        <dgm:style>
          <a:lnRef idx="1">
            <a:schemeClr val="accent2"/>
          </a:lnRef>
          <a:fillRef idx="2">
            <a:schemeClr val="accent2"/>
          </a:fillRef>
          <a:effectRef idx="1">
            <a:schemeClr val="accent2"/>
          </a:effectRef>
          <a:fontRef idx="minor">
            <a:schemeClr val="dk1"/>
          </a:fontRef>
        </dgm:style>
      </dgm:prSet>
      <dgm:spPr/>
      <dgm:t>
        <a:bodyPr/>
        <a:lstStyle/>
        <a:p>
          <a:pPr rtl="1"/>
          <a:r>
            <a:rPr lang="fa-IR" sz="2800" b="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نزول آيه ولايت در مصادر معتبر اهل سنت</a:t>
          </a:r>
          <a:endParaRPr lang="fa-IR" sz="2800" b="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F4968811-216F-42C7-BF7C-52CD0E19F09A}" type="parTrans" cxnId="{E1E4E6BC-5DDE-480A-96C6-511E27E1E5E5}">
      <dgm:prSet custT="1"/>
      <dgm:spPr/>
      <dgm:t>
        <a:bodyPr/>
        <a:lstStyle/>
        <a:p>
          <a:pPr rtl="1"/>
          <a:endParaRPr lang="fa-IR" sz="2800" b="0">
            <a:latin typeface="Tahoma" panose="020B0604030504040204" pitchFamily="34" charset="0"/>
            <a:ea typeface="Tahoma" panose="020B0604030504040204" pitchFamily="34" charset="0"/>
            <a:cs typeface="Tahoma" panose="020B0604030504040204" pitchFamily="34" charset="0"/>
          </a:endParaRPr>
        </a:p>
      </dgm:t>
    </dgm:pt>
    <dgm:pt modelId="{E4773CA1-2FDE-4D11-9443-B307544E4197}" type="sibTrans" cxnId="{E1E4E6BC-5DDE-480A-96C6-511E27E1E5E5}">
      <dgm:prSet/>
      <dgm:spPr/>
      <dgm:t>
        <a:bodyPr/>
        <a:lstStyle/>
        <a:p>
          <a:pPr rtl="1"/>
          <a:endParaRPr lang="fa-IR"/>
        </a:p>
      </dgm:t>
    </dgm:pt>
    <dgm:pt modelId="{692FF6BE-762C-4237-A3EE-6665D93560B3}">
      <dgm:prSet phldrT="[Text]" custT="1">
        <dgm:style>
          <a:lnRef idx="1">
            <a:schemeClr val="accent2"/>
          </a:lnRef>
          <a:fillRef idx="2">
            <a:schemeClr val="accent2"/>
          </a:fillRef>
          <a:effectRef idx="1">
            <a:schemeClr val="accent2"/>
          </a:effectRef>
          <a:fontRef idx="minor">
            <a:schemeClr val="dk1"/>
          </a:fontRef>
        </dgm:style>
      </dgm:prSet>
      <dgm:spPr/>
      <dgm:t>
        <a:bodyPr/>
        <a:lstStyle/>
        <a:p>
          <a:pPr rtl="1"/>
          <a:r>
            <a:rPr lang="fa-IR" sz="2800" b="0" dirty="0" smtClean="0">
              <a:latin typeface="Tahoma" panose="020B0604030504040204" pitchFamily="34" charset="0"/>
              <a:ea typeface="Tahoma" panose="020B0604030504040204" pitchFamily="34" charset="0"/>
              <a:cs typeface="Tahoma" panose="020B0604030504040204" pitchFamily="34" charset="0"/>
            </a:rPr>
            <a:t>شبهات وهابيت در دلالت آيه ولايت </a:t>
          </a:r>
          <a:endParaRPr lang="fa-IR" sz="2800" b="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12FEC9B8-948D-4C03-A462-41671621B086}" type="parTrans" cxnId="{AEB92C34-DF47-4941-B0F9-7A4104D40CCA}">
      <dgm:prSet custT="1"/>
      <dgm:spPr/>
      <dgm:t>
        <a:bodyPr/>
        <a:lstStyle/>
        <a:p>
          <a:endParaRPr lang="en-US" sz="2800" b="0">
            <a:latin typeface="Tahoma" panose="020B0604030504040204" pitchFamily="34" charset="0"/>
            <a:ea typeface="Tahoma" panose="020B0604030504040204" pitchFamily="34" charset="0"/>
            <a:cs typeface="Tahoma" panose="020B0604030504040204" pitchFamily="34" charset="0"/>
          </a:endParaRPr>
        </a:p>
      </dgm:t>
    </dgm:pt>
    <dgm:pt modelId="{20B088A0-AAAA-4532-B0B7-B5BB61ED723F}" type="sibTrans" cxnId="{AEB92C34-DF47-4941-B0F9-7A4104D40CCA}">
      <dgm:prSet/>
      <dgm:spPr/>
      <dgm:t>
        <a:bodyPr/>
        <a:lstStyle/>
        <a:p>
          <a:endParaRPr lang="en-US"/>
        </a:p>
      </dgm:t>
    </dgm:pt>
    <dgm:pt modelId="{4B211D92-0BED-434C-A96B-625054FE05D6}">
      <dgm:prSet phldrT="[Text]" custT="1">
        <dgm:style>
          <a:lnRef idx="1">
            <a:schemeClr val="accent2"/>
          </a:lnRef>
          <a:fillRef idx="2">
            <a:schemeClr val="accent2"/>
          </a:fillRef>
          <a:effectRef idx="1">
            <a:schemeClr val="accent2"/>
          </a:effectRef>
          <a:fontRef idx="minor">
            <a:schemeClr val="dk1"/>
          </a:fontRef>
        </dgm:style>
      </dgm:prSet>
      <dgm:spPr/>
      <dgm:t>
        <a:bodyPr/>
        <a:lstStyle/>
        <a:p>
          <a:pPr rtl="1"/>
          <a:r>
            <a:rPr lang="fa-IR" sz="2800" b="0" dirty="0" smtClean="0">
              <a:latin typeface="Tahoma" panose="020B0604030504040204" pitchFamily="34" charset="0"/>
              <a:ea typeface="Tahoma" panose="020B0604030504040204" pitchFamily="34" charset="0"/>
              <a:cs typeface="Tahoma" panose="020B0604030504040204" pitchFamily="34" charset="0"/>
            </a:rPr>
            <a:t>عصمت پيامبر (ص) در ابلاغ وحي و سنت</a:t>
          </a:r>
          <a:endParaRPr lang="fa-IR" sz="2800" b="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23215F53-A5DD-4912-860A-CB1D7FD1B8A8}" type="parTrans" cxnId="{E910D2F2-50BA-45D4-978B-3530AC1A0D05}">
      <dgm:prSet custT="1"/>
      <dgm:spPr/>
      <dgm:t>
        <a:bodyPr/>
        <a:lstStyle/>
        <a:p>
          <a:endParaRPr lang="en-US" sz="2800" b="0">
            <a:latin typeface="Tahoma" panose="020B0604030504040204" pitchFamily="34" charset="0"/>
            <a:ea typeface="Tahoma" panose="020B0604030504040204" pitchFamily="34" charset="0"/>
            <a:cs typeface="Tahoma" panose="020B0604030504040204" pitchFamily="34" charset="0"/>
          </a:endParaRPr>
        </a:p>
      </dgm:t>
    </dgm:pt>
    <dgm:pt modelId="{6BAB6B50-1851-42C5-AC3F-0F628E6729CA}" type="sibTrans" cxnId="{E910D2F2-50BA-45D4-978B-3530AC1A0D05}">
      <dgm:prSet/>
      <dgm:spPr/>
      <dgm:t>
        <a:bodyPr/>
        <a:lstStyle/>
        <a:p>
          <a:endParaRPr lang="en-US"/>
        </a:p>
      </dgm:t>
    </dgm:pt>
    <dgm:pt modelId="{44B8C521-659B-4FA4-8BE6-CEA41A3157B2}">
      <dgm:prSet phldrT="[Text]" custT="1">
        <dgm:style>
          <a:lnRef idx="1">
            <a:schemeClr val="accent2"/>
          </a:lnRef>
          <a:fillRef idx="2">
            <a:schemeClr val="accent2"/>
          </a:fillRef>
          <a:effectRef idx="1">
            <a:schemeClr val="accent2"/>
          </a:effectRef>
          <a:fontRef idx="minor">
            <a:schemeClr val="dk1"/>
          </a:fontRef>
        </dgm:style>
      </dgm:prSet>
      <dgm:spPr/>
      <dgm:t>
        <a:bodyPr/>
        <a:lstStyle/>
        <a:p>
          <a:pPr rtl="1"/>
          <a:r>
            <a:rPr lang="fa-IR" sz="2800" b="0" dirty="0" smtClean="0">
              <a:latin typeface="Tahoma" panose="020B0604030504040204" pitchFamily="34" charset="0"/>
              <a:ea typeface="Tahoma" panose="020B0604030504040204" pitchFamily="34" charset="0"/>
              <a:cs typeface="Tahoma" panose="020B0604030504040204" pitchFamily="34" charset="0"/>
            </a:rPr>
            <a:t>نياز قرآن به سنت بيش از نياز آن به قرآن</a:t>
          </a:r>
          <a:endParaRPr lang="fa-IR" sz="2800" b="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D350DB9B-CC4A-4D51-8074-5A9A81C3E218}" type="parTrans" cxnId="{C28DDFF8-29CC-436F-9858-B05738016FB3}">
      <dgm:prSet custT="1"/>
      <dgm:spPr/>
      <dgm:t>
        <a:bodyPr/>
        <a:lstStyle/>
        <a:p>
          <a:endParaRPr lang="en-US" sz="2800" b="0">
            <a:latin typeface="Tahoma" panose="020B0604030504040204" pitchFamily="34" charset="0"/>
            <a:ea typeface="Tahoma" panose="020B0604030504040204" pitchFamily="34" charset="0"/>
            <a:cs typeface="Tahoma" panose="020B0604030504040204" pitchFamily="34" charset="0"/>
          </a:endParaRPr>
        </a:p>
      </dgm:t>
    </dgm:pt>
    <dgm:pt modelId="{3BF896AB-C98E-49B9-BF4D-3C4C4080DE6E}" type="sibTrans" cxnId="{C28DDFF8-29CC-436F-9858-B05738016FB3}">
      <dgm:prSet/>
      <dgm:spPr/>
      <dgm:t>
        <a:bodyPr/>
        <a:lstStyle/>
        <a:p>
          <a:endParaRPr lang="en-US"/>
        </a:p>
      </dgm:t>
    </dgm:pt>
    <dgm:pt modelId="{5F411828-5FCD-4960-92BE-A925C5F647AE}">
      <dgm:prSet phldrT="[Text]" custT="1">
        <dgm:style>
          <a:lnRef idx="1">
            <a:schemeClr val="accent2"/>
          </a:lnRef>
          <a:fillRef idx="2">
            <a:schemeClr val="accent2"/>
          </a:fillRef>
          <a:effectRef idx="1">
            <a:schemeClr val="accent2"/>
          </a:effectRef>
          <a:fontRef idx="minor">
            <a:schemeClr val="dk1"/>
          </a:fontRef>
        </dgm:style>
      </dgm:prSet>
      <dgm:spPr/>
      <dgm:t>
        <a:bodyPr/>
        <a:lstStyle/>
        <a:p>
          <a:pPr rtl="1"/>
          <a:r>
            <a:rPr lang="fa-IR" sz="3200" b="0" dirty="0" smtClean="0">
              <a:latin typeface="Tahoma" panose="020B0604030504040204" pitchFamily="34" charset="0"/>
              <a:ea typeface="Tahoma" panose="020B0604030504040204" pitchFamily="34" charset="0"/>
              <a:cs typeface="Tahoma" panose="020B0604030504040204" pitchFamily="34" charset="0"/>
            </a:rPr>
            <a:t>: قرآن بدون سنت ضال و مضل است </a:t>
          </a:r>
          <a:endParaRPr lang="fa-IR" sz="3200" b="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BF40ADA2-163D-4224-B7A7-A51514A8BFF5}" type="parTrans" cxnId="{23D6AE85-5A32-46C5-A7C1-C4C30FC24B9F}">
      <dgm:prSet custT="1"/>
      <dgm:spPr/>
      <dgm:t>
        <a:bodyPr/>
        <a:lstStyle/>
        <a:p>
          <a:endParaRPr lang="en-US" sz="600" b="0">
            <a:latin typeface="Tahoma" panose="020B0604030504040204" pitchFamily="34" charset="0"/>
            <a:ea typeface="Tahoma" panose="020B0604030504040204" pitchFamily="34" charset="0"/>
            <a:cs typeface="Tahoma" panose="020B0604030504040204" pitchFamily="34" charset="0"/>
          </a:endParaRPr>
        </a:p>
      </dgm:t>
    </dgm:pt>
    <dgm:pt modelId="{5C6C5A33-B86F-4718-B313-DE065D84AF55}" type="sibTrans" cxnId="{23D6AE85-5A32-46C5-A7C1-C4C30FC24B9F}">
      <dgm:prSet/>
      <dgm:spPr/>
      <dgm:t>
        <a:bodyPr/>
        <a:lstStyle/>
        <a:p>
          <a:endParaRPr lang="en-US"/>
        </a:p>
      </dgm:t>
    </dgm:pt>
    <dgm:pt modelId="{BF0BC9B0-C41A-48D0-A053-A1ECBD7EA83F}">
      <dgm:prSet phldrT="[Text]" custT="1">
        <dgm:style>
          <a:lnRef idx="1">
            <a:schemeClr val="accent2"/>
          </a:lnRef>
          <a:fillRef idx="2">
            <a:schemeClr val="accent2"/>
          </a:fillRef>
          <a:effectRef idx="1">
            <a:schemeClr val="accent2"/>
          </a:effectRef>
          <a:fontRef idx="minor">
            <a:schemeClr val="dk1"/>
          </a:fontRef>
        </dgm:style>
      </dgm:prSet>
      <dgm:spPr/>
      <dgm:t>
        <a:bodyPr/>
        <a:lstStyle/>
        <a:p>
          <a:pPr rtl="1"/>
          <a:r>
            <a:rPr lang="fa-IR" sz="3200" b="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نقش شأن نزول در فهم آيات </a:t>
          </a:r>
          <a:endParaRPr lang="fa-IR" sz="3200" b="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E0F749D5-173A-4152-B4A0-DC056A6A456D}" type="parTrans" cxnId="{08D8E93F-1E47-4362-A90A-F16F30CAFFAD}">
      <dgm:prSet custT="1"/>
      <dgm:spPr/>
      <dgm:t>
        <a:bodyPr/>
        <a:lstStyle/>
        <a:p>
          <a:endParaRPr lang="en-US" sz="900" b="0">
            <a:latin typeface="Tahoma" panose="020B0604030504040204" pitchFamily="34" charset="0"/>
            <a:ea typeface="Tahoma" panose="020B0604030504040204" pitchFamily="34" charset="0"/>
            <a:cs typeface="Tahoma" panose="020B0604030504040204" pitchFamily="34" charset="0"/>
          </a:endParaRPr>
        </a:p>
      </dgm:t>
    </dgm:pt>
    <dgm:pt modelId="{A1DBFC16-EA0B-4DE6-A27F-2D5D31A280B5}" type="sibTrans" cxnId="{08D8E93F-1E47-4362-A90A-F16F30CAFFAD}">
      <dgm:prSet/>
      <dgm:spPr/>
      <dgm:t>
        <a:bodyPr/>
        <a:lstStyle/>
        <a:p>
          <a:endParaRPr lang="en-US"/>
        </a:p>
      </dgm:t>
    </dgm:pt>
    <dgm:pt modelId="{DE31C4AC-1399-44D0-91A8-6CF274DA06E8}" type="pres">
      <dgm:prSet presAssocID="{88D0DC4C-5691-454A-9F13-0CEEF6451692}" presName="diagram" presStyleCnt="0">
        <dgm:presLayoutVars>
          <dgm:chPref val="1"/>
          <dgm:dir val="rev"/>
          <dgm:animOne val="branch"/>
          <dgm:animLvl val="lvl"/>
          <dgm:resizeHandles val="exact"/>
        </dgm:presLayoutVars>
      </dgm:prSet>
      <dgm:spPr/>
      <dgm:t>
        <a:bodyPr/>
        <a:lstStyle/>
        <a:p>
          <a:pPr rtl="1"/>
          <a:endParaRPr lang="fa-IR"/>
        </a:p>
      </dgm:t>
    </dgm:pt>
    <dgm:pt modelId="{B6F0E909-2F7E-413C-BE50-B0BDD2FD7B02}" type="pres">
      <dgm:prSet presAssocID="{B22A4109-2F30-418A-9998-147EA14FCE8B}" presName="root1" presStyleCnt="0"/>
      <dgm:spPr/>
    </dgm:pt>
    <dgm:pt modelId="{DFB13AC2-016E-4B0A-87A0-C6E315805744}" type="pres">
      <dgm:prSet presAssocID="{B22A4109-2F30-418A-9998-147EA14FCE8B}" presName="LevelOneTextNode" presStyleLbl="node0" presStyleIdx="0" presStyleCnt="1" custScaleX="87497" custScaleY="110346">
        <dgm:presLayoutVars>
          <dgm:chPref val="3"/>
        </dgm:presLayoutVars>
      </dgm:prSet>
      <dgm:spPr/>
      <dgm:t>
        <a:bodyPr/>
        <a:lstStyle/>
        <a:p>
          <a:endParaRPr lang="en-US"/>
        </a:p>
      </dgm:t>
    </dgm:pt>
    <dgm:pt modelId="{9022B144-A6CF-43A3-8926-C112F36F6724}" type="pres">
      <dgm:prSet presAssocID="{B22A4109-2F30-418A-9998-147EA14FCE8B}" presName="level2hierChild" presStyleCnt="0"/>
      <dgm:spPr/>
    </dgm:pt>
    <dgm:pt modelId="{9E790595-CA2F-451A-9431-ACA41FED210A}" type="pres">
      <dgm:prSet presAssocID="{F4968811-216F-42C7-BF7C-52CD0E19F09A}" presName="conn2-1" presStyleLbl="parChTrans1D2" presStyleIdx="0" presStyleCnt="6"/>
      <dgm:spPr/>
      <dgm:t>
        <a:bodyPr/>
        <a:lstStyle/>
        <a:p>
          <a:pPr rtl="1"/>
          <a:endParaRPr lang="fa-IR"/>
        </a:p>
      </dgm:t>
    </dgm:pt>
    <dgm:pt modelId="{DBE073CA-1926-4BE0-BA48-9A484E72F73B}" type="pres">
      <dgm:prSet presAssocID="{F4968811-216F-42C7-BF7C-52CD0E19F09A}" presName="connTx" presStyleLbl="parChTrans1D2" presStyleIdx="0" presStyleCnt="6"/>
      <dgm:spPr/>
      <dgm:t>
        <a:bodyPr/>
        <a:lstStyle/>
        <a:p>
          <a:pPr rtl="1"/>
          <a:endParaRPr lang="fa-IR"/>
        </a:p>
      </dgm:t>
    </dgm:pt>
    <dgm:pt modelId="{8AD67330-6D10-4D4C-A9E2-44F21CCF1F33}" type="pres">
      <dgm:prSet presAssocID="{F5676329-F899-482B-84A2-EFF6D240B753}" presName="root2" presStyleCnt="0"/>
      <dgm:spPr/>
    </dgm:pt>
    <dgm:pt modelId="{69B8B613-19A6-4410-A0D2-2EC8D7630B90}" type="pres">
      <dgm:prSet presAssocID="{F5676329-F899-482B-84A2-EFF6D240B753}" presName="LevelTwoTextNode" presStyleLbl="node2" presStyleIdx="0" presStyleCnt="6" custScaleX="232827" custScaleY="70188" custLinFactNeighborX="14259" custLinFactNeighborY="-26328">
        <dgm:presLayoutVars>
          <dgm:chPref val="3"/>
        </dgm:presLayoutVars>
      </dgm:prSet>
      <dgm:spPr/>
      <dgm:t>
        <a:bodyPr/>
        <a:lstStyle/>
        <a:p>
          <a:pPr rtl="1"/>
          <a:endParaRPr lang="fa-IR"/>
        </a:p>
      </dgm:t>
    </dgm:pt>
    <dgm:pt modelId="{17BDDD60-A9C3-4B75-9661-1A780855C0AE}" type="pres">
      <dgm:prSet presAssocID="{F5676329-F899-482B-84A2-EFF6D240B753}" presName="level3hierChild" presStyleCnt="0"/>
      <dgm:spPr/>
    </dgm:pt>
    <dgm:pt modelId="{C6516C59-7312-4D00-8C91-D971CD183CB4}" type="pres">
      <dgm:prSet presAssocID="{12FEC9B8-948D-4C03-A462-41671621B086}" presName="conn2-1" presStyleLbl="parChTrans1D2" presStyleIdx="1" presStyleCnt="6"/>
      <dgm:spPr/>
      <dgm:t>
        <a:bodyPr/>
        <a:lstStyle/>
        <a:p>
          <a:endParaRPr lang="en-US"/>
        </a:p>
      </dgm:t>
    </dgm:pt>
    <dgm:pt modelId="{CBE93A2C-CFE5-4551-97A0-D95E0F654259}" type="pres">
      <dgm:prSet presAssocID="{12FEC9B8-948D-4C03-A462-41671621B086}" presName="connTx" presStyleLbl="parChTrans1D2" presStyleIdx="1" presStyleCnt="6"/>
      <dgm:spPr/>
      <dgm:t>
        <a:bodyPr/>
        <a:lstStyle/>
        <a:p>
          <a:endParaRPr lang="en-US"/>
        </a:p>
      </dgm:t>
    </dgm:pt>
    <dgm:pt modelId="{5A6DE096-93D2-4895-A6FF-1A71126FB861}" type="pres">
      <dgm:prSet presAssocID="{692FF6BE-762C-4237-A3EE-6665D93560B3}" presName="root2" presStyleCnt="0"/>
      <dgm:spPr/>
    </dgm:pt>
    <dgm:pt modelId="{8A276602-8ACA-49CF-BBF3-48458D5B47D8}" type="pres">
      <dgm:prSet presAssocID="{692FF6BE-762C-4237-A3EE-6665D93560B3}" presName="LevelTwoTextNode" presStyleLbl="node2" presStyleIdx="1" presStyleCnt="6" custScaleX="232827" custScaleY="81487" custLinFactNeighborX="14259" custLinFactNeighborY="-18758">
        <dgm:presLayoutVars>
          <dgm:chPref val="3"/>
        </dgm:presLayoutVars>
      </dgm:prSet>
      <dgm:spPr/>
      <dgm:t>
        <a:bodyPr/>
        <a:lstStyle/>
        <a:p>
          <a:endParaRPr lang="en-US"/>
        </a:p>
      </dgm:t>
    </dgm:pt>
    <dgm:pt modelId="{CE250387-357B-42F3-A4DB-CAB11B4D10D2}" type="pres">
      <dgm:prSet presAssocID="{692FF6BE-762C-4237-A3EE-6665D93560B3}" presName="level3hierChild" presStyleCnt="0"/>
      <dgm:spPr/>
    </dgm:pt>
    <dgm:pt modelId="{B8B1965C-7E97-440E-B127-B9C6DC440B17}" type="pres">
      <dgm:prSet presAssocID="{23215F53-A5DD-4912-860A-CB1D7FD1B8A8}" presName="conn2-1" presStyleLbl="parChTrans1D2" presStyleIdx="2" presStyleCnt="6"/>
      <dgm:spPr/>
      <dgm:t>
        <a:bodyPr/>
        <a:lstStyle/>
        <a:p>
          <a:endParaRPr lang="en-US"/>
        </a:p>
      </dgm:t>
    </dgm:pt>
    <dgm:pt modelId="{25C39243-5F27-4438-8916-A399D6D76EB6}" type="pres">
      <dgm:prSet presAssocID="{23215F53-A5DD-4912-860A-CB1D7FD1B8A8}" presName="connTx" presStyleLbl="parChTrans1D2" presStyleIdx="2" presStyleCnt="6"/>
      <dgm:spPr/>
      <dgm:t>
        <a:bodyPr/>
        <a:lstStyle/>
        <a:p>
          <a:endParaRPr lang="en-US"/>
        </a:p>
      </dgm:t>
    </dgm:pt>
    <dgm:pt modelId="{61E461F8-C3AD-4D06-8772-654EC80D96B6}" type="pres">
      <dgm:prSet presAssocID="{4B211D92-0BED-434C-A96B-625054FE05D6}" presName="root2" presStyleCnt="0"/>
      <dgm:spPr/>
    </dgm:pt>
    <dgm:pt modelId="{D7FC3A57-C936-4BE5-A479-6DD6E5A3CF64}" type="pres">
      <dgm:prSet presAssocID="{4B211D92-0BED-434C-A96B-625054FE05D6}" presName="LevelTwoTextNode" presStyleLbl="node2" presStyleIdx="2" presStyleCnt="6" custScaleX="232827" custScaleY="78759" custLinFactNeighborX="14259" custLinFactNeighborY="-9049">
        <dgm:presLayoutVars>
          <dgm:chPref val="3"/>
        </dgm:presLayoutVars>
      </dgm:prSet>
      <dgm:spPr/>
      <dgm:t>
        <a:bodyPr/>
        <a:lstStyle/>
        <a:p>
          <a:endParaRPr lang="en-US"/>
        </a:p>
      </dgm:t>
    </dgm:pt>
    <dgm:pt modelId="{8F75DEF6-9C29-4E79-BBAC-4544D11486DC}" type="pres">
      <dgm:prSet presAssocID="{4B211D92-0BED-434C-A96B-625054FE05D6}" presName="level3hierChild" presStyleCnt="0"/>
      <dgm:spPr/>
    </dgm:pt>
    <dgm:pt modelId="{79BEBC43-4E1A-4A2C-9515-1894E1AA77E0}" type="pres">
      <dgm:prSet presAssocID="{D350DB9B-CC4A-4D51-8074-5A9A81C3E218}" presName="conn2-1" presStyleLbl="parChTrans1D2" presStyleIdx="3" presStyleCnt="6"/>
      <dgm:spPr/>
      <dgm:t>
        <a:bodyPr/>
        <a:lstStyle/>
        <a:p>
          <a:endParaRPr lang="en-US"/>
        </a:p>
      </dgm:t>
    </dgm:pt>
    <dgm:pt modelId="{9FD52D56-6321-4236-998B-AE1F26E1C893}" type="pres">
      <dgm:prSet presAssocID="{D350DB9B-CC4A-4D51-8074-5A9A81C3E218}" presName="connTx" presStyleLbl="parChTrans1D2" presStyleIdx="3" presStyleCnt="6"/>
      <dgm:spPr/>
      <dgm:t>
        <a:bodyPr/>
        <a:lstStyle/>
        <a:p>
          <a:endParaRPr lang="en-US"/>
        </a:p>
      </dgm:t>
    </dgm:pt>
    <dgm:pt modelId="{E129BE06-94CD-4B41-8369-6665A69A3E42}" type="pres">
      <dgm:prSet presAssocID="{44B8C521-659B-4FA4-8BE6-CEA41A3157B2}" presName="root2" presStyleCnt="0"/>
      <dgm:spPr/>
    </dgm:pt>
    <dgm:pt modelId="{B90547E2-962D-4F66-AC05-AC3060D7B8AD}" type="pres">
      <dgm:prSet presAssocID="{44B8C521-659B-4FA4-8BE6-CEA41A3157B2}" presName="LevelTwoTextNode" presStyleLbl="node2" presStyleIdx="3" presStyleCnt="6" custScaleX="232827" custScaleY="58006" custLinFactNeighborX="14259" custLinFactNeighborY="-2254">
        <dgm:presLayoutVars>
          <dgm:chPref val="3"/>
        </dgm:presLayoutVars>
      </dgm:prSet>
      <dgm:spPr/>
      <dgm:t>
        <a:bodyPr/>
        <a:lstStyle/>
        <a:p>
          <a:endParaRPr lang="en-US"/>
        </a:p>
      </dgm:t>
    </dgm:pt>
    <dgm:pt modelId="{F8671F6D-21C5-4818-8DB5-613EAE81A8EF}" type="pres">
      <dgm:prSet presAssocID="{44B8C521-659B-4FA4-8BE6-CEA41A3157B2}" presName="level3hierChild" presStyleCnt="0"/>
      <dgm:spPr/>
    </dgm:pt>
    <dgm:pt modelId="{57676202-FAF7-4E59-9746-403838423AF8}" type="pres">
      <dgm:prSet presAssocID="{BF40ADA2-163D-4224-B7A7-A51514A8BFF5}" presName="conn2-1" presStyleLbl="parChTrans1D2" presStyleIdx="4" presStyleCnt="6"/>
      <dgm:spPr/>
      <dgm:t>
        <a:bodyPr/>
        <a:lstStyle/>
        <a:p>
          <a:endParaRPr lang="en-US"/>
        </a:p>
      </dgm:t>
    </dgm:pt>
    <dgm:pt modelId="{9081C439-B864-4B1E-B234-496B188B68C0}" type="pres">
      <dgm:prSet presAssocID="{BF40ADA2-163D-4224-B7A7-A51514A8BFF5}" presName="connTx" presStyleLbl="parChTrans1D2" presStyleIdx="4" presStyleCnt="6"/>
      <dgm:spPr/>
      <dgm:t>
        <a:bodyPr/>
        <a:lstStyle/>
        <a:p>
          <a:endParaRPr lang="en-US"/>
        </a:p>
      </dgm:t>
    </dgm:pt>
    <dgm:pt modelId="{D772C215-3927-4F18-B498-82656F9E281F}" type="pres">
      <dgm:prSet presAssocID="{5F411828-5FCD-4960-92BE-A925C5F647AE}" presName="root2" presStyleCnt="0"/>
      <dgm:spPr/>
    </dgm:pt>
    <dgm:pt modelId="{434EC4EB-824D-4B7D-BC3D-8D57E5393A55}" type="pres">
      <dgm:prSet presAssocID="{5F411828-5FCD-4960-92BE-A925C5F647AE}" presName="LevelTwoTextNode" presStyleLbl="node2" presStyleIdx="4" presStyleCnt="6" custScaleX="232827" custScaleY="58006" custLinFactNeighborX="14259" custLinFactNeighborY="4019">
        <dgm:presLayoutVars>
          <dgm:chPref val="3"/>
        </dgm:presLayoutVars>
      </dgm:prSet>
      <dgm:spPr/>
      <dgm:t>
        <a:bodyPr/>
        <a:lstStyle/>
        <a:p>
          <a:endParaRPr lang="en-US"/>
        </a:p>
      </dgm:t>
    </dgm:pt>
    <dgm:pt modelId="{885EFDEF-1989-4F79-A706-742704A52BA1}" type="pres">
      <dgm:prSet presAssocID="{5F411828-5FCD-4960-92BE-A925C5F647AE}" presName="level3hierChild" presStyleCnt="0"/>
      <dgm:spPr/>
    </dgm:pt>
    <dgm:pt modelId="{E8F62FAF-55C6-4777-B78E-8540E044BFF3}" type="pres">
      <dgm:prSet presAssocID="{E0F749D5-173A-4152-B4A0-DC056A6A456D}" presName="conn2-1" presStyleLbl="parChTrans1D2" presStyleIdx="5" presStyleCnt="6"/>
      <dgm:spPr/>
      <dgm:t>
        <a:bodyPr/>
        <a:lstStyle/>
        <a:p>
          <a:endParaRPr lang="en-US"/>
        </a:p>
      </dgm:t>
    </dgm:pt>
    <dgm:pt modelId="{7E1BFE80-BE47-40EF-9CA1-402E3C51D31B}" type="pres">
      <dgm:prSet presAssocID="{E0F749D5-173A-4152-B4A0-DC056A6A456D}" presName="connTx" presStyleLbl="parChTrans1D2" presStyleIdx="5" presStyleCnt="6"/>
      <dgm:spPr/>
      <dgm:t>
        <a:bodyPr/>
        <a:lstStyle/>
        <a:p>
          <a:endParaRPr lang="en-US"/>
        </a:p>
      </dgm:t>
    </dgm:pt>
    <dgm:pt modelId="{E53BD55D-12BD-4E80-A8BA-B72C55BBEF9A}" type="pres">
      <dgm:prSet presAssocID="{BF0BC9B0-C41A-48D0-A053-A1ECBD7EA83F}" presName="root2" presStyleCnt="0"/>
      <dgm:spPr/>
    </dgm:pt>
    <dgm:pt modelId="{09AAD81D-1857-473C-AA10-C7EE0FB8284A}" type="pres">
      <dgm:prSet presAssocID="{BF0BC9B0-C41A-48D0-A053-A1ECBD7EA83F}" presName="LevelTwoTextNode" presStyleLbl="node2" presStyleIdx="5" presStyleCnt="6" custScaleX="232827" custScaleY="63807" custLinFactNeighborX="14259" custLinFactNeighborY="1369">
        <dgm:presLayoutVars>
          <dgm:chPref val="3"/>
        </dgm:presLayoutVars>
      </dgm:prSet>
      <dgm:spPr/>
      <dgm:t>
        <a:bodyPr/>
        <a:lstStyle/>
        <a:p>
          <a:endParaRPr lang="en-US"/>
        </a:p>
      </dgm:t>
    </dgm:pt>
    <dgm:pt modelId="{53FC01F3-CC31-43A6-94DC-D573A51B9057}" type="pres">
      <dgm:prSet presAssocID="{BF0BC9B0-C41A-48D0-A053-A1ECBD7EA83F}" presName="level3hierChild" presStyleCnt="0"/>
      <dgm:spPr/>
    </dgm:pt>
  </dgm:ptLst>
  <dgm:cxnLst>
    <dgm:cxn modelId="{60E531E5-3421-4F8A-A311-12B5428FC04B}" type="presOf" srcId="{88D0DC4C-5691-454A-9F13-0CEEF6451692}" destId="{DE31C4AC-1399-44D0-91A8-6CF274DA06E8}" srcOrd="0" destOrd="0" presId="urn:microsoft.com/office/officeart/2005/8/layout/hierarchy2"/>
    <dgm:cxn modelId="{2D48A637-D4CE-414C-8625-67743D371547}" type="presOf" srcId="{BF40ADA2-163D-4224-B7A7-A51514A8BFF5}" destId="{57676202-FAF7-4E59-9746-403838423AF8}" srcOrd="0" destOrd="0" presId="urn:microsoft.com/office/officeart/2005/8/layout/hierarchy2"/>
    <dgm:cxn modelId="{939425F0-A2FD-439F-B8F8-C8966FA9316C}" type="presOf" srcId="{B22A4109-2F30-418A-9998-147EA14FCE8B}" destId="{DFB13AC2-016E-4B0A-87A0-C6E315805744}" srcOrd="0" destOrd="0" presId="urn:microsoft.com/office/officeart/2005/8/layout/hierarchy2"/>
    <dgm:cxn modelId="{F391839A-9BDB-44E8-89A6-CBD46072359B}" type="presOf" srcId="{D350DB9B-CC4A-4D51-8074-5A9A81C3E218}" destId="{9FD52D56-6321-4236-998B-AE1F26E1C893}" srcOrd="1" destOrd="0" presId="urn:microsoft.com/office/officeart/2005/8/layout/hierarchy2"/>
    <dgm:cxn modelId="{1F93A64E-FBF9-4B20-9DB7-B3733756D9B0}" type="presOf" srcId="{44B8C521-659B-4FA4-8BE6-CEA41A3157B2}" destId="{B90547E2-962D-4F66-AC05-AC3060D7B8AD}" srcOrd="0" destOrd="0" presId="urn:microsoft.com/office/officeart/2005/8/layout/hierarchy2"/>
    <dgm:cxn modelId="{FB97C873-6C48-4773-95FE-708F137D0497}" type="presOf" srcId="{BF40ADA2-163D-4224-B7A7-A51514A8BFF5}" destId="{9081C439-B864-4B1E-B234-496B188B68C0}" srcOrd="1" destOrd="0" presId="urn:microsoft.com/office/officeart/2005/8/layout/hierarchy2"/>
    <dgm:cxn modelId="{CF8587C1-8050-4A71-9BFB-660C4F20D33E}" type="presOf" srcId="{5F411828-5FCD-4960-92BE-A925C5F647AE}" destId="{434EC4EB-824D-4B7D-BC3D-8D57E5393A55}" srcOrd="0" destOrd="0" presId="urn:microsoft.com/office/officeart/2005/8/layout/hierarchy2"/>
    <dgm:cxn modelId="{1B97D461-B5E1-4AF5-8993-B73E151E33D4}" type="presOf" srcId="{692FF6BE-762C-4237-A3EE-6665D93560B3}" destId="{8A276602-8ACA-49CF-BBF3-48458D5B47D8}" srcOrd="0" destOrd="0" presId="urn:microsoft.com/office/officeart/2005/8/layout/hierarchy2"/>
    <dgm:cxn modelId="{2219421F-855E-403A-B867-0C19B9F2983A}" type="presOf" srcId="{F4968811-216F-42C7-BF7C-52CD0E19F09A}" destId="{9E790595-CA2F-451A-9431-ACA41FED210A}" srcOrd="0" destOrd="0" presId="urn:microsoft.com/office/officeart/2005/8/layout/hierarchy2"/>
    <dgm:cxn modelId="{771A5AF3-CEF7-455F-A1B2-ED39C652A6D4}" srcId="{88D0DC4C-5691-454A-9F13-0CEEF6451692}" destId="{B22A4109-2F30-418A-9998-147EA14FCE8B}" srcOrd="0" destOrd="0" parTransId="{86040A98-7BF5-4B59-B1AD-2C45C8443A5A}" sibTransId="{8DA674DE-68F3-4D9E-85BC-609E6206260B}"/>
    <dgm:cxn modelId="{88D0A44E-B07C-48C8-A86F-F57698957B9E}" type="presOf" srcId="{4B211D92-0BED-434C-A96B-625054FE05D6}" destId="{D7FC3A57-C936-4BE5-A479-6DD6E5A3CF64}" srcOrd="0" destOrd="0" presId="urn:microsoft.com/office/officeart/2005/8/layout/hierarchy2"/>
    <dgm:cxn modelId="{290AA82F-767F-499F-90A5-09F7E7218445}" type="presOf" srcId="{12FEC9B8-948D-4C03-A462-41671621B086}" destId="{CBE93A2C-CFE5-4551-97A0-D95E0F654259}" srcOrd="1" destOrd="0" presId="urn:microsoft.com/office/officeart/2005/8/layout/hierarchy2"/>
    <dgm:cxn modelId="{AEB92C34-DF47-4941-B0F9-7A4104D40CCA}" srcId="{B22A4109-2F30-418A-9998-147EA14FCE8B}" destId="{692FF6BE-762C-4237-A3EE-6665D93560B3}" srcOrd="1" destOrd="0" parTransId="{12FEC9B8-948D-4C03-A462-41671621B086}" sibTransId="{20B088A0-AAAA-4532-B0B7-B5BB61ED723F}"/>
    <dgm:cxn modelId="{5B6A5313-C557-4600-A557-1A1618C99009}" type="presOf" srcId="{F5676329-F899-482B-84A2-EFF6D240B753}" destId="{69B8B613-19A6-4410-A0D2-2EC8D7630B90}" srcOrd="0" destOrd="0" presId="urn:microsoft.com/office/officeart/2005/8/layout/hierarchy2"/>
    <dgm:cxn modelId="{E1E4E6BC-5DDE-480A-96C6-511E27E1E5E5}" srcId="{B22A4109-2F30-418A-9998-147EA14FCE8B}" destId="{F5676329-F899-482B-84A2-EFF6D240B753}" srcOrd="0" destOrd="0" parTransId="{F4968811-216F-42C7-BF7C-52CD0E19F09A}" sibTransId="{E4773CA1-2FDE-4D11-9443-B307544E4197}"/>
    <dgm:cxn modelId="{ABE8A239-3B34-48EB-877B-1BB1EB47F7A3}" type="presOf" srcId="{BF0BC9B0-C41A-48D0-A053-A1ECBD7EA83F}" destId="{09AAD81D-1857-473C-AA10-C7EE0FB8284A}" srcOrd="0" destOrd="0" presId="urn:microsoft.com/office/officeart/2005/8/layout/hierarchy2"/>
    <dgm:cxn modelId="{26DF91E6-9A5A-485E-947A-2E8E7E6864D1}" type="presOf" srcId="{E0F749D5-173A-4152-B4A0-DC056A6A456D}" destId="{E8F62FAF-55C6-4777-B78E-8540E044BFF3}" srcOrd="0" destOrd="0" presId="urn:microsoft.com/office/officeart/2005/8/layout/hierarchy2"/>
    <dgm:cxn modelId="{E910D2F2-50BA-45D4-978B-3530AC1A0D05}" srcId="{B22A4109-2F30-418A-9998-147EA14FCE8B}" destId="{4B211D92-0BED-434C-A96B-625054FE05D6}" srcOrd="2" destOrd="0" parTransId="{23215F53-A5DD-4912-860A-CB1D7FD1B8A8}" sibTransId="{6BAB6B50-1851-42C5-AC3F-0F628E6729CA}"/>
    <dgm:cxn modelId="{B7C70FBD-4EA4-4C3F-B578-B5F496DAEBCC}" type="presOf" srcId="{D350DB9B-CC4A-4D51-8074-5A9A81C3E218}" destId="{79BEBC43-4E1A-4A2C-9515-1894E1AA77E0}" srcOrd="0" destOrd="0" presId="urn:microsoft.com/office/officeart/2005/8/layout/hierarchy2"/>
    <dgm:cxn modelId="{08D8E93F-1E47-4362-A90A-F16F30CAFFAD}" srcId="{B22A4109-2F30-418A-9998-147EA14FCE8B}" destId="{BF0BC9B0-C41A-48D0-A053-A1ECBD7EA83F}" srcOrd="5" destOrd="0" parTransId="{E0F749D5-173A-4152-B4A0-DC056A6A456D}" sibTransId="{A1DBFC16-EA0B-4DE6-A27F-2D5D31A280B5}"/>
    <dgm:cxn modelId="{59761632-4D69-4EC2-9B00-2303FB7AD4BF}" type="presOf" srcId="{F4968811-216F-42C7-BF7C-52CD0E19F09A}" destId="{DBE073CA-1926-4BE0-BA48-9A484E72F73B}" srcOrd="1" destOrd="0" presId="urn:microsoft.com/office/officeart/2005/8/layout/hierarchy2"/>
    <dgm:cxn modelId="{4A045B49-B255-429B-997F-30280B9AEA1E}" type="presOf" srcId="{23215F53-A5DD-4912-860A-CB1D7FD1B8A8}" destId="{B8B1965C-7E97-440E-B127-B9C6DC440B17}" srcOrd="0" destOrd="0" presId="urn:microsoft.com/office/officeart/2005/8/layout/hierarchy2"/>
    <dgm:cxn modelId="{1CAEC293-E869-44EA-A448-9BCBA9A30C3B}" type="presOf" srcId="{12FEC9B8-948D-4C03-A462-41671621B086}" destId="{C6516C59-7312-4D00-8C91-D971CD183CB4}" srcOrd="0" destOrd="0" presId="urn:microsoft.com/office/officeart/2005/8/layout/hierarchy2"/>
    <dgm:cxn modelId="{C76BDE5C-82F9-424F-A1EF-BC004EA62855}" type="presOf" srcId="{23215F53-A5DD-4912-860A-CB1D7FD1B8A8}" destId="{25C39243-5F27-4438-8916-A399D6D76EB6}" srcOrd="1" destOrd="0" presId="urn:microsoft.com/office/officeart/2005/8/layout/hierarchy2"/>
    <dgm:cxn modelId="{23D6AE85-5A32-46C5-A7C1-C4C30FC24B9F}" srcId="{B22A4109-2F30-418A-9998-147EA14FCE8B}" destId="{5F411828-5FCD-4960-92BE-A925C5F647AE}" srcOrd="4" destOrd="0" parTransId="{BF40ADA2-163D-4224-B7A7-A51514A8BFF5}" sibTransId="{5C6C5A33-B86F-4718-B313-DE065D84AF55}"/>
    <dgm:cxn modelId="{A80B12A5-53FC-4A62-A67D-AA3BBE40E09C}" type="presOf" srcId="{E0F749D5-173A-4152-B4A0-DC056A6A456D}" destId="{7E1BFE80-BE47-40EF-9CA1-402E3C51D31B}" srcOrd="1" destOrd="0" presId="urn:microsoft.com/office/officeart/2005/8/layout/hierarchy2"/>
    <dgm:cxn modelId="{C28DDFF8-29CC-436F-9858-B05738016FB3}" srcId="{B22A4109-2F30-418A-9998-147EA14FCE8B}" destId="{44B8C521-659B-4FA4-8BE6-CEA41A3157B2}" srcOrd="3" destOrd="0" parTransId="{D350DB9B-CC4A-4D51-8074-5A9A81C3E218}" sibTransId="{3BF896AB-C98E-49B9-BF4D-3C4C4080DE6E}"/>
    <dgm:cxn modelId="{6571C539-248A-4432-94B3-82176FBFCE2A}" type="presParOf" srcId="{DE31C4AC-1399-44D0-91A8-6CF274DA06E8}" destId="{B6F0E909-2F7E-413C-BE50-B0BDD2FD7B02}" srcOrd="0" destOrd="0" presId="urn:microsoft.com/office/officeart/2005/8/layout/hierarchy2"/>
    <dgm:cxn modelId="{575DC0B1-DDCC-4EF2-8C94-AC2232563A8F}" type="presParOf" srcId="{B6F0E909-2F7E-413C-BE50-B0BDD2FD7B02}" destId="{DFB13AC2-016E-4B0A-87A0-C6E315805744}" srcOrd="0" destOrd="0" presId="urn:microsoft.com/office/officeart/2005/8/layout/hierarchy2"/>
    <dgm:cxn modelId="{65EA4CD5-91BD-4BB8-AC1B-529A2BEBA0B6}" type="presParOf" srcId="{B6F0E909-2F7E-413C-BE50-B0BDD2FD7B02}" destId="{9022B144-A6CF-43A3-8926-C112F36F6724}" srcOrd="1" destOrd="0" presId="urn:microsoft.com/office/officeart/2005/8/layout/hierarchy2"/>
    <dgm:cxn modelId="{E636FBD7-1F65-48B3-8A4D-732E09AEA7B8}" type="presParOf" srcId="{9022B144-A6CF-43A3-8926-C112F36F6724}" destId="{9E790595-CA2F-451A-9431-ACA41FED210A}" srcOrd="0" destOrd="0" presId="urn:microsoft.com/office/officeart/2005/8/layout/hierarchy2"/>
    <dgm:cxn modelId="{43033C56-B244-40FE-BE51-C0E3CB44B663}" type="presParOf" srcId="{9E790595-CA2F-451A-9431-ACA41FED210A}" destId="{DBE073CA-1926-4BE0-BA48-9A484E72F73B}" srcOrd="0" destOrd="0" presId="urn:microsoft.com/office/officeart/2005/8/layout/hierarchy2"/>
    <dgm:cxn modelId="{537E69AD-0051-49A3-B1DB-9A74777A2565}" type="presParOf" srcId="{9022B144-A6CF-43A3-8926-C112F36F6724}" destId="{8AD67330-6D10-4D4C-A9E2-44F21CCF1F33}" srcOrd="1" destOrd="0" presId="urn:microsoft.com/office/officeart/2005/8/layout/hierarchy2"/>
    <dgm:cxn modelId="{1D5EA7FE-4E03-408D-9BC0-EE7F98160BE0}" type="presParOf" srcId="{8AD67330-6D10-4D4C-A9E2-44F21CCF1F33}" destId="{69B8B613-19A6-4410-A0D2-2EC8D7630B90}" srcOrd="0" destOrd="0" presId="urn:microsoft.com/office/officeart/2005/8/layout/hierarchy2"/>
    <dgm:cxn modelId="{465C1ED0-8686-4E54-9CBF-910F42385BC3}" type="presParOf" srcId="{8AD67330-6D10-4D4C-A9E2-44F21CCF1F33}" destId="{17BDDD60-A9C3-4B75-9661-1A780855C0AE}" srcOrd="1" destOrd="0" presId="urn:microsoft.com/office/officeart/2005/8/layout/hierarchy2"/>
    <dgm:cxn modelId="{AC08D2DE-F565-4E15-85AA-84D0BF3ED97F}" type="presParOf" srcId="{9022B144-A6CF-43A3-8926-C112F36F6724}" destId="{C6516C59-7312-4D00-8C91-D971CD183CB4}" srcOrd="2" destOrd="0" presId="urn:microsoft.com/office/officeart/2005/8/layout/hierarchy2"/>
    <dgm:cxn modelId="{E700358E-2BC6-440F-9FD3-49E1A5A4E136}" type="presParOf" srcId="{C6516C59-7312-4D00-8C91-D971CD183CB4}" destId="{CBE93A2C-CFE5-4551-97A0-D95E0F654259}" srcOrd="0" destOrd="0" presId="urn:microsoft.com/office/officeart/2005/8/layout/hierarchy2"/>
    <dgm:cxn modelId="{93FC7D7A-6ADD-4418-AFDE-515FEC3DE282}" type="presParOf" srcId="{9022B144-A6CF-43A3-8926-C112F36F6724}" destId="{5A6DE096-93D2-4895-A6FF-1A71126FB861}" srcOrd="3" destOrd="0" presId="urn:microsoft.com/office/officeart/2005/8/layout/hierarchy2"/>
    <dgm:cxn modelId="{ABB5CF9F-E7B2-44F3-8EFE-ECF8C164187C}" type="presParOf" srcId="{5A6DE096-93D2-4895-A6FF-1A71126FB861}" destId="{8A276602-8ACA-49CF-BBF3-48458D5B47D8}" srcOrd="0" destOrd="0" presId="urn:microsoft.com/office/officeart/2005/8/layout/hierarchy2"/>
    <dgm:cxn modelId="{6B3FC104-DE86-44DD-8391-40CBB46BDFA9}" type="presParOf" srcId="{5A6DE096-93D2-4895-A6FF-1A71126FB861}" destId="{CE250387-357B-42F3-A4DB-CAB11B4D10D2}" srcOrd="1" destOrd="0" presId="urn:microsoft.com/office/officeart/2005/8/layout/hierarchy2"/>
    <dgm:cxn modelId="{10CAEE57-12C6-48E8-8457-D4A660CB4E39}" type="presParOf" srcId="{9022B144-A6CF-43A3-8926-C112F36F6724}" destId="{B8B1965C-7E97-440E-B127-B9C6DC440B17}" srcOrd="4" destOrd="0" presId="urn:microsoft.com/office/officeart/2005/8/layout/hierarchy2"/>
    <dgm:cxn modelId="{2F04BD13-1663-403B-B8A5-AD3FEC56AF22}" type="presParOf" srcId="{B8B1965C-7E97-440E-B127-B9C6DC440B17}" destId="{25C39243-5F27-4438-8916-A399D6D76EB6}" srcOrd="0" destOrd="0" presId="urn:microsoft.com/office/officeart/2005/8/layout/hierarchy2"/>
    <dgm:cxn modelId="{5DD82D70-FE18-4B5D-AD15-4BF0D93B163C}" type="presParOf" srcId="{9022B144-A6CF-43A3-8926-C112F36F6724}" destId="{61E461F8-C3AD-4D06-8772-654EC80D96B6}" srcOrd="5" destOrd="0" presId="urn:microsoft.com/office/officeart/2005/8/layout/hierarchy2"/>
    <dgm:cxn modelId="{68E163AA-9A71-4B67-A7CD-04DA90E62FC4}" type="presParOf" srcId="{61E461F8-C3AD-4D06-8772-654EC80D96B6}" destId="{D7FC3A57-C936-4BE5-A479-6DD6E5A3CF64}" srcOrd="0" destOrd="0" presId="urn:microsoft.com/office/officeart/2005/8/layout/hierarchy2"/>
    <dgm:cxn modelId="{A325B402-521C-4308-905B-FF84003D2909}" type="presParOf" srcId="{61E461F8-C3AD-4D06-8772-654EC80D96B6}" destId="{8F75DEF6-9C29-4E79-BBAC-4544D11486DC}" srcOrd="1" destOrd="0" presId="urn:microsoft.com/office/officeart/2005/8/layout/hierarchy2"/>
    <dgm:cxn modelId="{AA579B29-6113-44C8-9303-9A7715C79737}" type="presParOf" srcId="{9022B144-A6CF-43A3-8926-C112F36F6724}" destId="{79BEBC43-4E1A-4A2C-9515-1894E1AA77E0}" srcOrd="6" destOrd="0" presId="urn:microsoft.com/office/officeart/2005/8/layout/hierarchy2"/>
    <dgm:cxn modelId="{E9F52F4F-D21C-40C8-96CC-9DEE9EB5C968}" type="presParOf" srcId="{79BEBC43-4E1A-4A2C-9515-1894E1AA77E0}" destId="{9FD52D56-6321-4236-998B-AE1F26E1C893}" srcOrd="0" destOrd="0" presId="urn:microsoft.com/office/officeart/2005/8/layout/hierarchy2"/>
    <dgm:cxn modelId="{E897971F-CE8F-4237-B4C7-8CDB28DD0632}" type="presParOf" srcId="{9022B144-A6CF-43A3-8926-C112F36F6724}" destId="{E129BE06-94CD-4B41-8369-6665A69A3E42}" srcOrd="7" destOrd="0" presId="urn:microsoft.com/office/officeart/2005/8/layout/hierarchy2"/>
    <dgm:cxn modelId="{E8E54D55-281F-4364-A306-7097C5B887B3}" type="presParOf" srcId="{E129BE06-94CD-4B41-8369-6665A69A3E42}" destId="{B90547E2-962D-4F66-AC05-AC3060D7B8AD}" srcOrd="0" destOrd="0" presId="urn:microsoft.com/office/officeart/2005/8/layout/hierarchy2"/>
    <dgm:cxn modelId="{C8365E84-0605-4823-B0A4-0AFEAB25433F}" type="presParOf" srcId="{E129BE06-94CD-4B41-8369-6665A69A3E42}" destId="{F8671F6D-21C5-4818-8DB5-613EAE81A8EF}" srcOrd="1" destOrd="0" presId="urn:microsoft.com/office/officeart/2005/8/layout/hierarchy2"/>
    <dgm:cxn modelId="{7632B25F-EA23-4885-BCA9-DB6AEC2D78A3}" type="presParOf" srcId="{9022B144-A6CF-43A3-8926-C112F36F6724}" destId="{57676202-FAF7-4E59-9746-403838423AF8}" srcOrd="8" destOrd="0" presId="urn:microsoft.com/office/officeart/2005/8/layout/hierarchy2"/>
    <dgm:cxn modelId="{BA6C95B7-5CDB-4358-BE59-8948681ED19F}" type="presParOf" srcId="{57676202-FAF7-4E59-9746-403838423AF8}" destId="{9081C439-B864-4B1E-B234-496B188B68C0}" srcOrd="0" destOrd="0" presId="urn:microsoft.com/office/officeart/2005/8/layout/hierarchy2"/>
    <dgm:cxn modelId="{BFCA7D65-F065-47E4-9B43-9DDD73C8A7E0}" type="presParOf" srcId="{9022B144-A6CF-43A3-8926-C112F36F6724}" destId="{D772C215-3927-4F18-B498-82656F9E281F}" srcOrd="9" destOrd="0" presId="urn:microsoft.com/office/officeart/2005/8/layout/hierarchy2"/>
    <dgm:cxn modelId="{9F701087-ADB1-4C4E-9A69-042345F59194}" type="presParOf" srcId="{D772C215-3927-4F18-B498-82656F9E281F}" destId="{434EC4EB-824D-4B7D-BC3D-8D57E5393A55}" srcOrd="0" destOrd="0" presId="urn:microsoft.com/office/officeart/2005/8/layout/hierarchy2"/>
    <dgm:cxn modelId="{B802169B-D569-4B1C-8C3E-2452602A0207}" type="presParOf" srcId="{D772C215-3927-4F18-B498-82656F9E281F}" destId="{885EFDEF-1989-4F79-A706-742704A52BA1}" srcOrd="1" destOrd="0" presId="urn:microsoft.com/office/officeart/2005/8/layout/hierarchy2"/>
    <dgm:cxn modelId="{523B93CE-D814-4E58-A89F-24FD124543B7}" type="presParOf" srcId="{9022B144-A6CF-43A3-8926-C112F36F6724}" destId="{E8F62FAF-55C6-4777-B78E-8540E044BFF3}" srcOrd="10" destOrd="0" presId="urn:microsoft.com/office/officeart/2005/8/layout/hierarchy2"/>
    <dgm:cxn modelId="{500D4826-7635-421F-83E5-49005A78951B}" type="presParOf" srcId="{E8F62FAF-55C6-4777-B78E-8540E044BFF3}" destId="{7E1BFE80-BE47-40EF-9CA1-402E3C51D31B}" srcOrd="0" destOrd="0" presId="urn:microsoft.com/office/officeart/2005/8/layout/hierarchy2"/>
    <dgm:cxn modelId="{38DD2873-0243-4F53-8182-FD353EEC5AE1}" type="presParOf" srcId="{9022B144-A6CF-43A3-8926-C112F36F6724}" destId="{E53BD55D-12BD-4E80-A8BA-B72C55BBEF9A}" srcOrd="11" destOrd="0" presId="urn:microsoft.com/office/officeart/2005/8/layout/hierarchy2"/>
    <dgm:cxn modelId="{159A378F-DD4C-47B5-9C20-02DD3F901910}" type="presParOf" srcId="{E53BD55D-12BD-4E80-A8BA-B72C55BBEF9A}" destId="{09AAD81D-1857-473C-AA10-C7EE0FB8284A}" srcOrd="0" destOrd="0" presId="urn:microsoft.com/office/officeart/2005/8/layout/hierarchy2"/>
    <dgm:cxn modelId="{D8526FF5-D0C5-460A-BB73-CDCCD330722E}" type="presParOf" srcId="{E53BD55D-12BD-4E80-A8BA-B72C55BBEF9A}" destId="{53FC01F3-CC31-43A6-94DC-D573A51B9057}"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9051C-C94F-4667-B768-8F65B9497AEF}">
      <dsp:nvSpPr>
        <dsp:cNvPr id="0" name=""/>
        <dsp:cNvSpPr/>
      </dsp:nvSpPr>
      <dsp:spPr>
        <a:xfrm>
          <a:off x="2767316" y="2056903"/>
          <a:ext cx="2961666" cy="2310755"/>
        </a:xfrm>
        <a:prstGeom prst="ellipse">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7780" tIns="17780" rIns="17780" bIns="1778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lang="en-US" sz="2800" b="0" kern="1200" dirty="0" smtClean="0">
            <a:solidFill>
              <a:srgbClr val="328E51"/>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lang="fa-IR" sz="2800" b="0" kern="1200" dirty="0" smtClean="0">
              <a:solidFill>
                <a:srgbClr val="328E51"/>
              </a:solidFill>
              <a:latin typeface="Tahoma" panose="020B0604030504040204" pitchFamily="34" charset="0"/>
              <a:ea typeface="Tahoma" panose="020B0604030504040204" pitchFamily="34" charset="0"/>
              <a:cs typeface="Tahoma" panose="020B0604030504040204" pitchFamily="34" charset="0"/>
            </a:rPr>
            <a:t>المناظرة آدابها</a:t>
          </a:r>
        </a:p>
        <a:p>
          <a:pPr marL="0" marR="0" lvl="0" indent="0" algn="ctr" defTabSz="914400" rtl="1" eaLnBrk="1" fontAlgn="base" latinLnBrk="0" hangingPunct="1">
            <a:lnSpc>
              <a:spcPct val="100000"/>
            </a:lnSpc>
            <a:spcBef>
              <a:spcPct val="0"/>
            </a:spcBef>
            <a:spcAft>
              <a:spcPct val="0"/>
            </a:spcAft>
            <a:buClrTx/>
            <a:buSzTx/>
            <a:buFontTx/>
            <a:buNone/>
            <a:tabLst/>
          </a:pPr>
          <a:r>
            <a:rPr lang="fa-IR" sz="2800" b="0" kern="1200" dirty="0" smtClean="0">
              <a:solidFill>
                <a:srgbClr val="328E51"/>
              </a:solidFill>
              <a:latin typeface="Tahoma" panose="020B0604030504040204" pitchFamily="34" charset="0"/>
              <a:ea typeface="Tahoma" panose="020B0604030504040204" pitchFamily="34" charset="0"/>
              <a:cs typeface="Tahoma" panose="020B0604030504040204" pitchFamily="34" charset="0"/>
            </a:rPr>
            <a:t>وشرائطها</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400" b="0" i="0" u="sng" strike="noStrike" kern="1200" cap="none" normalizeH="0" baseline="0" dirty="0" smtClean="0">
            <a:ln>
              <a:noFill/>
            </a:ln>
            <a:solidFill>
              <a:srgbClr val="328E51"/>
            </a:solidFill>
            <a:effectLst/>
            <a:latin typeface="Tahoma" panose="020B0604030504040204" pitchFamily="34" charset="0"/>
            <a:ea typeface="Tahoma" panose="020B0604030504040204" pitchFamily="34" charset="0"/>
            <a:cs typeface="Tahoma" panose="020B0604030504040204" pitchFamily="34" charset="0"/>
          </a:endParaRPr>
        </a:p>
      </dsp:txBody>
      <dsp:txXfrm>
        <a:off x="3201042" y="2395305"/>
        <a:ext cx="2094214" cy="1633951"/>
      </dsp:txXfrm>
    </dsp:sp>
    <dsp:sp modelId="{7E0C6EFD-8E98-4E6C-A75B-29F5B3F61B0D}">
      <dsp:nvSpPr>
        <dsp:cNvPr id="0" name=""/>
        <dsp:cNvSpPr/>
      </dsp:nvSpPr>
      <dsp:spPr>
        <a:xfrm rot="16200000">
          <a:off x="4169420" y="1959687"/>
          <a:ext cx="157458" cy="36974"/>
        </a:xfrm>
        <a:custGeom>
          <a:avLst/>
          <a:gdLst/>
          <a:ahLst/>
          <a:cxnLst/>
          <a:rect l="0" t="0" r="0" b="0"/>
          <a:pathLst>
            <a:path>
              <a:moveTo>
                <a:pt x="0" y="18487"/>
              </a:moveTo>
              <a:lnTo>
                <a:pt x="157458" y="18487"/>
              </a:lnTo>
            </a:path>
          </a:pathLst>
        </a:custGeom>
        <a:no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lang="en-US" sz="200" b="0" kern="1200">
            <a:latin typeface="Tahoma" panose="020B0604030504040204" pitchFamily="34" charset="0"/>
            <a:ea typeface="Tahoma" panose="020B0604030504040204" pitchFamily="34" charset="0"/>
            <a:cs typeface="Tahoma" panose="020B0604030504040204" pitchFamily="34" charset="0"/>
          </a:endParaRPr>
        </a:p>
      </dsp:txBody>
      <dsp:txXfrm>
        <a:off x="4244213" y="1974237"/>
        <a:ext cx="7872" cy="7872"/>
      </dsp:txXfrm>
    </dsp:sp>
    <dsp:sp modelId="{BA192AC4-3294-412C-84FD-167773AE5E40}">
      <dsp:nvSpPr>
        <dsp:cNvPr id="0" name=""/>
        <dsp:cNvSpPr/>
      </dsp:nvSpPr>
      <dsp:spPr>
        <a:xfrm>
          <a:off x="2702235" y="-20338"/>
          <a:ext cx="3091828" cy="1919783"/>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المناظرة والحوار في اللغة</a:t>
          </a:r>
          <a:endParaRPr kumimoji="0" lang="en-US" sz="1400" b="0" i="0" u="none" strike="noStrike" kern="1200" cap="none" normalizeH="0" baseline="0" dirty="0" smtClean="0">
            <a:ln>
              <a:noFill/>
            </a:ln>
            <a:solidFill>
              <a:schemeClr val="accent6">
                <a:lumMod val="50000"/>
              </a:schemeClr>
            </a:solidFill>
            <a:effectLst/>
            <a:latin typeface="Tahoma" panose="020B0604030504040204" pitchFamily="34" charset="0"/>
            <a:ea typeface="Tahoma" panose="020B0604030504040204" pitchFamily="34" charset="0"/>
            <a:cs typeface="Tahoma" panose="020B0604030504040204" pitchFamily="34" charset="0"/>
          </a:endParaRPr>
        </a:p>
      </dsp:txBody>
      <dsp:txXfrm>
        <a:off x="3155023" y="260808"/>
        <a:ext cx="2186252" cy="1357491"/>
      </dsp:txXfrm>
    </dsp:sp>
    <dsp:sp modelId="{CDF66993-BF09-46C1-8705-D8CB87144A4F}">
      <dsp:nvSpPr>
        <dsp:cNvPr id="0" name=""/>
        <dsp:cNvSpPr/>
      </dsp:nvSpPr>
      <dsp:spPr>
        <a:xfrm rot="20090394">
          <a:off x="5496834" y="2508333"/>
          <a:ext cx="421261" cy="36974"/>
        </a:xfrm>
        <a:custGeom>
          <a:avLst/>
          <a:gdLst/>
          <a:ahLst/>
          <a:cxnLst/>
          <a:rect l="0" t="0" r="0" b="0"/>
          <a:pathLst>
            <a:path>
              <a:moveTo>
                <a:pt x="0" y="18487"/>
              </a:moveTo>
              <a:lnTo>
                <a:pt x="421261" y="18487"/>
              </a:lnTo>
            </a:path>
          </a:pathLst>
        </a:custGeom>
        <a:no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lang="en-US" sz="200" b="0" kern="1200">
            <a:latin typeface="Tahoma" panose="020B0604030504040204" pitchFamily="34" charset="0"/>
            <a:ea typeface="Tahoma" panose="020B0604030504040204" pitchFamily="34" charset="0"/>
            <a:cs typeface="Tahoma" panose="020B0604030504040204" pitchFamily="34" charset="0"/>
          </a:endParaRPr>
        </a:p>
      </dsp:txBody>
      <dsp:txXfrm>
        <a:off x="5696933" y="2516289"/>
        <a:ext cx="21063" cy="21063"/>
      </dsp:txXfrm>
    </dsp:sp>
    <dsp:sp modelId="{A74A01C4-4D54-464C-8940-A1CA206BAD33}">
      <dsp:nvSpPr>
        <dsp:cNvPr id="0" name=""/>
        <dsp:cNvSpPr/>
      </dsp:nvSpPr>
      <dsp:spPr>
        <a:xfrm>
          <a:off x="5613541" y="1038184"/>
          <a:ext cx="2810754" cy="1745257"/>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المناظرة </a:t>
          </a:r>
          <a:r>
            <a:rPr kumimoji="0" lang="fa-IR" sz="2400" b="0" i="0" u="none" strike="noStrike" kern="1200"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في الاصطلاح</a:t>
          </a:r>
          <a:endParaRPr kumimoji="0" lang="en-US" sz="1400" b="0" i="0" u="none" strike="noStrike" kern="1200" cap="none" normalizeH="0" baseline="0" dirty="0" smtClean="0">
            <a:ln>
              <a:noFill/>
            </a:ln>
            <a:solidFill>
              <a:srgbClr val="0070C0"/>
            </a:solidFill>
            <a:effectLst/>
            <a:latin typeface="Tahoma" panose="020B0604030504040204" pitchFamily="34" charset="0"/>
            <a:ea typeface="Tahoma" panose="020B0604030504040204" pitchFamily="34" charset="0"/>
            <a:cs typeface="Tahoma" panose="020B0604030504040204" pitchFamily="34" charset="0"/>
          </a:endParaRPr>
        </a:p>
      </dsp:txBody>
      <dsp:txXfrm>
        <a:off x="6025166" y="1293771"/>
        <a:ext cx="1987504" cy="1234083"/>
      </dsp:txXfrm>
    </dsp:sp>
    <dsp:sp modelId="{B89D1ADC-6779-4776-9BA8-AC1A0C3D673E}">
      <dsp:nvSpPr>
        <dsp:cNvPr id="0" name=""/>
        <dsp:cNvSpPr/>
      </dsp:nvSpPr>
      <dsp:spPr>
        <a:xfrm rot="1464426">
          <a:off x="5512051" y="3849475"/>
          <a:ext cx="362130" cy="36974"/>
        </a:xfrm>
        <a:custGeom>
          <a:avLst/>
          <a:gdLst/>
          <a:ahLst/>
          <a:cxnLst/>
          <a:rect l="0" t="0" r="0" b="0"/>
          <a:pathLst>
            <a:path>
              <a:moveTo>
                <a:pt x="0" y="18487"/>
              </a:moveTo>
              <a:lnTo>
                <a:pt x="362130" y="18487"/>
              </a:lnTo>
            </a:path>
          </a:pathLst>
        </a:custGeom>
        <a:no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lang="en-US" sz="200" b="0" kern="1200">
            <a:latin typeface="Tahoma" panose="020B0604030504040204" pitchFamily="34" charset="0"/>
            <a:ea typeface="Tahoma" panose="020B0604030504040204" pitchFamily="34" charset="0"/>
            <a:cs typeface="Tahoma" panose="020B0604030504040204" pitchFamily="34" charset="0"/>
          </a:endParaRPr>
        </a:p>
      </dsp:txBody>
      <dsp:txXfrm>
        <a:off x="5684063" y="3858909"/>
        <a:ext cx="18106" cy="18106"/>
      </dsp:txXfrm>
    </dsp:sp>
    <dsp:sp modelId="{4983C481-7728-48BE-B363-05F04EF15277}">
      <dsp:nvSpPr>
        <dsp:cNvPr id="0" name=""/>
        <dsp:cNvSpPr/>
      </dsp:nvSpPr>
      <dsp:spPr>
        <a:xfrm>
          <a:off x="5587295" y="3585033"/>
          <a:ext cx="2810754" cy="1745257"/>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a-IR" sz="24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المناظرة الواقعة في الكتاب</a:t>
          </a:r>
          <a:endParaRPr kumimoji="0" lang="en-US" sz="1400" b="0" i="0" u="none" strike="noStrike" kern="1200" cap="none" normalizeH="0" baseline="0" dirty="0" smtClean="0">
            <a:ln>
              <a:noFill/>
            </a:ln>
            <a:solidFill>
              <a:srgbClr val="0070C0"/>
            </a:solidFill>
            <a:effectLst/>
            <a:latin typeface="Tahoma" panose="020B0604030504040204" pitchFamily="34" charset="0"/>
            <a:ea typeface="Tahoma" panose="020B0604030504040204" pitchFamily="34" charset="0"/>
            <a:cs typeface="Tahoma" panose="020B0604030504040204" pitchFamily="34" charset="0"/>
          </a:endParaRPr>
        </a:p>
      </dsp:txBody>
      <dsp:txXfrm>
        <a:off x="5998920" y="3840620"/>
        <a:ext cx="1987504" cy="1234083"/>
      </dsp:txXfrm>
    </dsp:sp>
    <dsp:sp modelId="{9257E30D-D13E-44CF-9DDF-2FB31F8B270B}">
      <dsp:nvSpPr>
        <dsp:cNvPr id="0" name=""/>
        <dsp:cNvSpPr/>
      </dsp:nvSpPr>
      <dsp:spPr>
        <a:xfrm rot="5344176">
          <a:off x="4146454" y="4471508"/>
          <a:ext cx="244890" cy="36974"/>
        </a:xfrm>
        <a:custGeom>
          <a:avLst/>
          <a:gdLst/>
          <a:ahLst/>
          <a:cxnLst/>
          <a:rect l="0" t="0" r="0" b="0"/>
          <a:pathLst>
            <a:path>
              <a:moveTo>
                <a:pt x="0" y="18487"/>
              </a:moveTo>
              <a:lnTo>
                <a:pt x="244890" y="18487"/>
              </a:lnTo>
            </a:path>
          </a:pathLst>
        </a:custGeom>
        <a:no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lang="en-US" sz="200" b="0" kern="1200">
            <a:latin typeface="Tahoma" panose="020B0604030504040204" pitchFamily="34" charset="0"/>
            <a:ea typeface="Tahoma" panose="020B0604030504040204" pitchFamily="34" charset="0"/>
            <a:cs typeface="Tahoma" panose="020B0604030504040204" pitchFamily="34" charset="0"/>
          </a:endParaRPr>
        </a:p>
      </dsp:txBody>
      <dsp:txXfrm>
        <a:off x="4262777" y="4483873"/>
        <a:ext cx="12244" cy="12244"/>
      </dsp:txXfrm>
    </dsp:sp>
    <dsp:sp modelId="{78837C63-4F03-4288-A86F-F7E3AF912E10}">
      <dsp:nvSpPr>
        <dsp:cNvPr id="0" name=""/>
        <dsp:cNvSpPr/>
      </dsp:nvSpPr>
      <dsp:spPr>
        <a:xfrm>
          <a:off x="2879681" y="4612380"/>
          <a:ext cx="2810754" cy="1745257"/>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آداب المناظرة</a:t>
          </a:r>
          <a:endParaRPr kumimoji="0" lang="en-US" sz="1400" b="0" i="0" u="none" strike="noStrike" kern="1200" cap="none" normalizeH="0" baseline="0" dirty="0" smtClean="0">
            <a:ln>
              <a:noFill/>
            </a:ln>
            <a:solidFill>
              <a:srgbClr val="0070C0"/>
            </a:solidFill>
            <a:effectLst/>
            <a:latin typeface="Tahoma" panose="020B0604030504040204" pitchFamily="34" charset="0"/>
            <a:ea typeface="Tahoma" panose="020B0604030504040204" pitchFamily="34" charset="0"/>
            <a:cs typeface="Tahoma" panose="020B0604030504040204" pitchFamily="34" charset="0"/>
          </a:endParaRPr>
        </a:p>
      </dsp:txBody>
      <dsp:txXfrm>
        <a:off x="3291306" y="4867967"/>
        <a:ext cx="1987504" cy="1234083"/>
      </dsp:txXfrm>
    </dsp:sp>
    <dsp:sp modelId="{A89026BF-5FE6-4499-9642-38D5B4AFEF9B}">
      <dsp:nvSpPr>
        <dsp:cNvPr id="0" name=""/>
        <dsp:cNvSpPr/>
      </dsp:nvSpPr>
      <dsp:spPr>
        <a:xfrm rot="9308177">
          <a:off x="2509014" y="3886525"/>
          <a:ext cx="488591" cy="36974"/>
        </a:xfrm>
        <a:custGeom>
          <a:avLst/>
          <a:gdLst/>
          <a:ahLst/>
          <a:cxnLst/>
          <a:rect l="0" t="0" r="0" b="0"/>
          <a:pathLst>
            <a:path>
              <a:moveTo>
                <a:pt x="0" y="18487"/>
              </a:moveTo>
              <a:lnTo>
                <a:pt x="488591" y="18487"/>
              </a:lnTo>
            </a:path>
          </a:pathLst>
        </a:custGeom>
        <a:no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lang="en-US" sz="200" b="0" kern="1200">
            <a:latin typeface="Tahoma" panose="020B0604030504040204" pitchFamily="34" charset="0"/>
            <a:ea typeface="Tahoma" panose="020B0604030504040204" pitchFamily="34" charset="0"/>
            <a:cs typeface="Tahoma" panose="020B0604030504040204" pitchFamily="34" charset="0"/>
          </a:endParaRPr>
        </a:p>
      </dsp:txBody>
      <dsp:txXfrm rot="10800000">
        <a:off x="2741094" y="3892797"/>
        <a:ext cx="24429" cy="24429"/>
      </dsp:txXfrm>
    </dsp:sp>
    <dsp:sp modelId="{8E35F63B-04F1-445D-AA13-B9D83CAC22BD}">
      <dsp:nvSpPr>
        <dsp:cNvPr id="0" name=""/>
        <dsp:cNvSpPr/>
      </dsp:nvSpPr>
      <dsp:spPr>
        <a:xfrm>
          <a:off x="0" y="3657036"/>
          <a:ext cx="2810754" cy="1745257"/>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kern="1200"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مشروعية المناظرة في السنة</a:t>
          </a:r>
          <a:endParaRPr kumimoji="0" lang="en-US" sz="1400" b="0" i="0" u="none" strike="noStrike" kern="1200" cap="none" normalizeH="0" baseline="0" dirty="0" smtClean="0">
            <a:ln>
              <a:noFill/>
            </a:ln>
            <a:solidFill>
              <a:srgbClr val="0070C0"/>
            </a:solidFill>
            <a:effectLst/>
            <a:latin typeface="Tahoma" panose="020B0604030504040204" pitchFamily="34" charset="0"/>
            <a:ea typeface="Tahoma" panose="020B0604030504040204" pitchFamily="34" charset="0"/>
            <a:cs typeface="Tahoma" panose="020B0604030504040204" pitchFamily="34" charset="0"/>
          </a:endParaRPr>
        </a:p>
      </dsp:txBody>
      <dsp:txXfrm>
        <a:off x="411625" y="3912623"/>
        <a:ext cx="1987504" cy="1234083"/>
      </dsp:txXfrm>
    </dsp:sp>
    <dsp:sp modelId="{A45C1730-6731-43AB-8A8B-4FFE5BDB2E77}">
      <dsp:nvSpPr>
        <dsp:cNvPr id="0" name=""/>
        <dsp:cNvSpPr/>
      </dsp:nvSpPr>
      <dsp:spPr>
        <a:xfrm rot="12243636">
          <a:off x="2553390" y="2532662"/>
          <a:ext cx="428099" cy="36974"/>
        </a:xfrm>
        <a:custGeom>
          <a:avLst/>
          <a:gdLst/>
          <a:ahLst/>
          <a:cxnLst/>
          <a:rect l="0" t="0" r="0" b="0"/>
          <a:pathLst>
            <a:path>
              <a:moveTo>
                <a:pt x="0" y="18487"/>
              </a:moveTo>
              <a:lnTo>
                <a:pt x="428099" y="18487"/>
              </a:lnTo>
            </a:path>
          </a:pathLst>
        </a:custGeom>
        <a:no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lang="en-US" sz="200" b="0" kern="1200">
            <a:latin typeface="Tahoma" panose="020B0604030504040204" pitchFamily="34" charset="0"/>
            <a:ea typeface="Tahoma" panose="020B0604030504040204" pitchFamily="34" charset="0"/>
            <a:cs typeface="Tahoma" panose="020B0604030504040204" pitchFamily="34" charset="0"/>
          </a:endParaRPr>
        </a:p>
      </dsp:txBody>
      <dsp:txXfrm rot="10800000">
        <a:off x="2756737" y="2540447"/>
        <a:ext cx="21404" cy="21404"/>
      </dsp:txXfrm>
    </dsp:sp>
    <dsp:sp modelId="{0DAB8F0F-26F5-49D1-B208-E08D415D6BB2}">
      <dsp:nvSpPr>
        <dsp:cNvPr id="0" name=""/>
        <dsp:cNvSpPr/>
      </dsp:nvSpPr>
      <dsp:spPr>
        <a:xfrm>
          <a:off x="25605" y="1081797"/>
          <a:ext cx="2810754" cy="1745257"/>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kern="1200"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مشروعية المناظرة في الكتاب</a:t>
          </a:r>
          <a:endParaRPr kumimoji="0" lang="en-US" sz="1400" b="0" i="0" u="none" strike="noStrike" kern="1200" cap="none" normalizeH="0" baseline="0" dirty="0" smtClean="0">
            <a:ln>
              <a:noFill/>
            </a:ln>
            <a:solidFill>
              <a:srgbClr val="0070C0"/>
            </a:solidFill>
            <a:effectLst/>
            <a:latin typeface="Tahoma" panose="020B0604030504040204" pitchFamily="34" charset="0"/>
            <a:ea typeface="Tahoma" panose="020B0604030504040204" pitchFamily="34" charset="0"/>
            <a:cs typeface="Tahoma" panose="020B0604030504040204" pitchFamily="34" charset="0"/>
          </a:endParaRPr>
        </a:p>
      </dsp:txBody>
      <dsp:txXfrm>
        <a:off x="437230" y="1337384"/>
        <a:ext cx="1987504" cy="1234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9051C-C94F-4667-B768-8F65B9497AEF}">
      <dsp:nvSpPr>
        <dsp:cNvPr id="0" name=""/>
        <dsp:cNvSpPr/>
      </dsp:nvSpPr>
      <dsp:spPr>
        <a:xfrm>
          <a:off x="2663658" y="1856952"/>
          <a:ext cx="2595459" cy="2053888"/>
        </a:xfrm>
        <a:prstGeom prst="ellipse">
          <a:avLst/>
        </a:prstGeom>
        <a:solidFill>
          <a:schemeClr val="accent3">
            <a:lumMod val="40000"/>
            <a:lumOff val="60000"/>
          </a:schemeClr>
        </a:solid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2800" b="0" kern="1200" dirty="0" smtClean="0">
              <a:solidFill>
                <a:srgbClr val="C00000"/>
              </a:solidFill>
              <a:latin typeface="Tahoma" panose="020B0604030504040204" pitchFamily="34" charset="0"/>
              <a:ea typeface="Tahoma" panose="020B0604030504040204" pitchFamily="34" charset="0"/>
              <a:cs typeface="Tahoma" panose="020B0604030504040204" pitchFamily="34" charset="0"/>
            </a:rPr>
            <a:t>راهكارهاي صحيح مقابله با تهاجم</a:t>
          </a:r>
          <a:endParaRPr kumimoji="0" lang="en-US" sz="2400" b="0" i="0" u="sng" strike="noStrike" kern="1200" cap="none" normalizeH="0" baseline="0" dirty="0" smtClean="0">
            <a:ln>
              <a:noFill/>
            </a:ln>
            <a:solidFill>
              <a:srgbClr val="C00000"/>
            </a:solidFill>
            <a:effectLst/>
            <a:latin typeface="Tahoma" pitchFamily="34" charset="0"/>
            <a:ea typeface="Tahoma" panose="020B0604030504040204" pitchFamily="34" charset="0"/>
            <a:cs typeface="Tahoma" panose="020B0604030504040204" pitchFamily="34" charset="0"/>
          </a:endParaRPr>
        </a:p>
      </dsp:txBody>
      <dsp:txXfrm>
        <a:off x="3043754" y="2157737"/>
        <a:ext cx="1835267" cy="1452318"/>
      </dsp:txXfrm>
    </dsp:sp>
    <dsp:sp modelId="{7E0C6EFD-8E98-4E6C-A75B-29F5B3F61B0D}">
      <dsp:nvSpPr>
        <dsp:cNvPr id="0" name=""/>
        <dsp:cNvSpPr/>
      </dsp:nvSpPr>
      <dsp:spPr>
        <a:xfrm rot="16210527">
          <a:off x="3929453" y="1803281"/>
          <a:ext cx="70374" cy="36974"/>
        </a:xfrm>
        <a:custGeom>
          <a:avLst/>
          <a:gdLst/>
          <a:ahLst/>
          <a:cxnLst/>
          <a:rect l="0" t="0" r="0" b="0"/>
          <a:pathLst>
            <a:path>
              <a:moveTo>
                <a:pt x="0" y="18487"/>
              </a:moveTo>
              <a:lnTo>
                <a:pt x="70374" y="18487"/>
              </a:lnTo>
            </a:path>
          </a:pathLst>
        </a:custGeom>
        <a:noFill/>
        <a:ln w="25400" cap="flat" cmpd="sng" algn="ctr">
          <a:solidFill>
            <a:schemeClr val="accent6">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latin typeface="Tahoma" panose="020B0604030504040204" pitchFamily="34" charset="0"/>
            <a:ea typeface="Tahoma" panose="020B0604030504040204" pitchFamily="34" charset="0"/>
            <a:cs typeface="Tahoma" panose="020B0604030504040204" pitchFamily="34" charset="0"/>
          </a:endParaRPr>
        </a:p>
      </dsp:txBody>
      <dsp:txXfrm>
        <a:off x="3962881" y="1820009"/>
        <a:ext cx="3518" cy="3518"/>
      </dsp:txXfrm>
    </dsp:sp>
    <dsp:sp modelId="{BA192AC4-3294-412C-84FD-167773AE5E40}">
      <dsp:nvSpPr>
        <dsp:cNvPr id="0" name=""/>
        <dsp:cNvSpPr/>
      </dsp:nvSpPr>
      <dsp:spPr>
        <a:xfrm>
          <a:off x="2673101" y="-42882"/>
          <a:ext cx="2588897" cy="1829466"/>
        </a:xfrm>
        <a:prstGeom prst="ellipse">
          <a:avLst/>
        </a:prstGeom>
        <a:solidFill>
          <a:schemeClr val="accent4">
            <a:lumMod val="20000"/>
            <a:lumOff val="8000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8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ارزش پاسخگويي به شبهات </a:t>
          </a:r>
          <a:endParaRPr kumimoji="0" lang="en-US" sz="2800" b="0" i="0" u="none" strike="noStrike" kern="1200"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dsp:txBody>
      <dsp:txXfrm>
        <a:off x="3052236" y="225037"/>
        <a:ext cx="1830627" cy="1293628"/>
      </dsp:txXfrm>
    </dsp:sp>
    <dsp:sp modelId="{8BF835EC-2493-4A0C-91C7-910ADE3B6235}">
      <dsp:nvSpPr>
        <dsp:cNvPr id="0" name=""/>
        <dsp:cNvSpPr/>
      </dsp:nvSpPr>
      <dsp:spPr>
        <a:xfrm rot="61500">
          <a:off x="5258734" y="2894426"/>
          <a:ext cx="648968" cy="36974"/>
        </a:xfrm>
        <a:custGeom>
          <a:avLst/>
          <a:gdLst/>
          <a:ahLst/>
          <a:cxnLst/>
          <a:rect l="0" t="0" r="0" b="0"/>
          <a:pathLst>
            <a:path>
              <a:moveTo>
                <a:pt x="0" y="18487"/>
              </a:moveTo>
              <a:lnTo>
                <a:pt x="648968" y="184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latin typeface="Tahoma" panose="020B0604030504040204" pitchFamily="34" charset="0"/>
            <a:ea typeface="Tahoma" panose="020B0604030504040204" pitchFamily="34" charset="0"/>
            <a:cs typeface="Tahoma" panose="020B0604030504040204" pitchFamily="34" charset="0"/>
          </a:endParaRPr>
        </a:p>
      </dsp:txBody>
      <dsp:txXfrm>
        <a:off x="5566994" y="2896689"/>
        <a:ext cx="32448" cy="32448"/>
      </dsp:txXfrm>
    </dsp:sp>
    <dsp:sp modelId="{35034A93-D9B1-412B-B28D-4867E50BBF86}">
      <dsp:nvSpPr>
        <dsp:cNvPr id="0" name=""/>
        <dsp:cNvSpPr/>
      </dsp:nvSpPr>
      <dsp:spPr>
        <a:xfrm>
          <a:off x="5907367" y="1835039"/>
          <a:ext cx="2588932" cy="2213667"/>
        </a:xfrm>
        <a:prstGeom prst="ellipse">
          <a:avLst/>
        </a:prstGeom>
        <a:solidFill>
          <a:schemeClr val="accent4">
            <a:lumMod val="20000"/>
            <a:lumOff val="8000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R="0" lvl="0" algn="ctr" defTabSz="1422400" rtl="1" eaLnBrk="1" fontAlgn="base" latinLnBrk="0" hangingPunct="1">
            <a:lnSpc>
              <a:spcPct val="90000"/>
            </a:lnSpc>
            <a:spcBef>
              <a:spcPct val="0"/>
            </a:spcBef>
            <a:spcAft>
              <a:spcPct val="35000"/>
            </a:spcAft>
            <a:buClrTx/>
            <a:buSzTx/>
            <a:buFontTx/>
            <a:tabLst/>
          </a:pPr>
          <a:r>
            <a:rPr lang="fa-IR" sz="32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آموزشهاي تئوريك و ميداني</a:t>
          </a:r>
          <a:endParaRPr kumimoji="0" lang="en-US" sz="3200" b="0" i="0" u="none" strike="noStrike" kern="1200"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dsp:txBody>
      <dsp:txXfrm>
        <a:off x="6286507" y="2159223"/>
        <a:ext cx="1830652" cy="1565299"/>
      </dsp:txXfrm>
    </dsp:sp>
    <dsp:sp modelId="{CDF66993-BF09-46C1-8705-D8CB87144A4F}">
      <dsp:nvSpPr>
        <dsp:cNvPr id="0" name=""/>
        <dsp:cNvSpPr/>
      </dsp:nvSpPr>
      <dsp:spPr>
        <a:xfrm rot="5504191">
          <a:off x="3649778" y="4164168"/>
          <a:ext cx="544470" cy="36974"/>
        </a:xfrm>
        <a:custGeom>
          <a:avLst/>
          <a:gdLst/>
          <a:ahLst/>
          <a:cxnLst/>
          <a:rect l="0" t="0" r="0" b="0"/>
          <a:pathLst>
            <a:path>
              <a:moveTo>
                <a:pt x="0" y="18487"/>
              </a:moveTo>
              <a:lnTo>
                <a:pt x="544470" y="18487"/>
              </a:lnTo>
            </a:path>
          </a:pathLst>
        </a:custGeom>
        <a:noFill/>
        <a:ln w="25400" cap="flat" cmpd="sng" algn="ctr">
          <a:solidFill>
            <a:schemeClr val="accent6">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latin typeface="Tahoma" panose="020B0604030504040204" pitchFamily="34" charset="0"/>
            <a:ea typeface="Tahoma" panose="020B0604030504040204" pitchFamily="34" charset="0"/>
            <a:cs typeface="Tahoma" panose="020B0604030504040204" pitchFamily="34" charset="0"/>
          </a:endParaRPr>
        </a:p>
      </dsp:txBody>
      <dsp:txXfrm rot="10800000">
        <a:off x="3908402" y="4169043"/>
        <a:ext cx="27223" cy="27223"/>
      </dsp:txXfrm>
    </dsp:sp>
    <dsp:sp modelId="{A74A01C4-4D54-464C-8940-A1CA206BAD33}">
      <dsp:nvSpPr>
        <dsp:cNvPr id="0" name=""/>
        <dsp:cNvSpPr/>
      </dsp:nvSpPr>
      <dsp:spPr>
        <a:xfrm>
          <a:off x="2801258" y="4454416"/>
          <a:ext cx="2166649" cy="1925751"/>
        </a:xfrm>
        <a:prstGeom prst="ellipse">
          <a:avLst/>
        </a:prstGeom>
        <a:solidFill>
          <a:schemeClr val="accent4">
            <a:lumMod val="20000"/>
            <a:lumOff val="8000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استفاده از شخصيتهاي ضد وهابي</a:t>
          </a:r>
          <a:endParaRPr kumimoji="0" lang="en-US" sz="2400" b="0" i="0" u="none" strike="noStrike" kern="1200"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dsp:txBody>
      <dsp:txXfrm>
        <a:off x="3118556" y="4736436"/>
        <a:ext cx="1532053" cy="1361711"/>
      </dsp:txXfrm>
    </dsp:sp>
    <dsp:sp modelId="{A45C1730-6731-43AB-8A8B-4FFE5BDB2E77}">
      <dsp:nvSpPr>
        <dsp:cNvPr id="0" name=""/>
        <dsp:cNvSpPr/>
      </dsp:nvSpPr>
      <dsp:spPr>
        <a:xfrm rot="10634229">
          <a:off x="2275323" y="2937342"/>
          <a:ext cx="390969" cy="36974"/>
        </a:xfrm>
        <a:custGeom>
          <a:avLst/>
          <a:gdLst/>
          <a:ahLst/>
          <a:cxnLst/>
          <a:rect l="0" t="0" r="0" b="0"/>
          <a:pathLst>
            <a:path>
              <a:moveTo>
                <a:pt x="0" y="18487"/>
              </a:moveTo>
              <a:lnTo>
                <a:pt x="390969" y="18487"/>
              </a:lnTo>
            </a:path>
          </a:pathLst>
        </a:custGeom>
        <a:noFill/>
        <a:ln w="25400" cap="flat" cmpd="sng" algn="ctr">
          <a:solidFill>
            <a:schemeClr val="accent6">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latin typeface="Tahoma" panose="020B0604030504040204" pitchFamily="34" charset="0"/>
            <a:ea typeface="Tahoma" panose="020B0604030504040204" pitchFamily="34" charset="0"/>
            <a:cs typeface="Tahoma" panose="020B0604030504040204" pitchFamily="34" charset="0"/>
          </a:endParaRPr>
        </a:p>
      </dsp:txBody>
      <dsp:txXfrm rot="10800000">
        <a:off x="2461033" y="2946055"/>
        <a:ext cx="19548" cy="19548"/>
      </dsp:txXfrm>
    </dsp:sp>
    <dsp:sp modelId="{0DAB8F0F-26F5-49D1-B208-E08D415D6BB2}">
      <dsp:nvSpPr>
        <dsp:cNvPr id="0" name=""/>
        <dsp:cNvSpPr/>
      </dsp:nvSpPr>
      <dsp:spPr>
        <a:xfrm>
          <a:off x="0" y="1987721"/>
          <a:ext cx="2277159" cy="2064796"/>
        </a:xfrm>
        <a:prstGeom prst="ellipse">
          <a:avLst/>
        </a:prstGeom>
        <a:solidFill>
          <a:schemeClr val="accent4">
            <a:lumMod val="20000"/>
            <a:lumOff val="8000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استفاده از فرصتهاي طلائي</a:t>
          </a:r>
          <a:endParaRPr kumimoji="0" lang="en-US" sz="2400" b="0" i="0" u="none" strike="noStrike" kern="1200"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dsp:txBody>
      <dsp:txXfrm>
        <a:off x="333482" y="2290103"/>
        <a:ext cx="1610195" cy="14600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13AC2-016E-4B0A-87A0-C6E315805744}">
      <dsp:nvSpPr>
        <dsp:cNvPr id="0" name=""/>
        <dsp:cNvSpPr/>
      </dsp:nvSpPr>
      <dsp:spPr>
        <a:xfrm>
          <a:off x="6785671" y="2357212"/>
          <a:ext cx="2362270" cy="2199185"/>
        </a:xfrm>
        <a:prstGeom prst="roundRect">
          <a:avLst>
            <a:gd name="adj" fmla="val 10000"/>
          </a:avLst>
        </a:prstGeom>
        <a:blipFill rotWithShape="0">
          <a:blip xmlns:r="http://schemas.openxmlformats.org/officeDocument/2006/relationships" r:embed="rId1">
            <a:extLst/>
          </a:blip>
          <a:tile tx="0" ty="0" sx="100000" sy="100000" flip="none" algn="tl"/>
        </a:blipFill>
        <a:ln w="9525"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fa-IR" sz="4400" b="0" kern="120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آداب مناظره </a:t>
          </a:r>
          <a:endParaRPr lang="fa-IR" sz="4800" b="1" kern="1200" dirty="0">
            <a:latin typeface="Arial" pitchFamily="34" charset="0"/>
            <a:cs typeface="Arial" pitchFamily="34" charset="0"/>
          </a:endParaRPr>
        </a:p>
      </dsp:txBody>
      <dsp:txXfrm>
        <a:off x="6850083" y="2421624"/>
        <a:ext cx="2233446" cy="2070361"/>
      </dsp:txXfrm>
    </dsp:sp>
    <dsp:sp modelId="{C6516C59-7312-4D00-8C91-D971CD183CB4}">
      <dsp:nvSpPr>
        <dsp:cNvPr id="0" name=""/>
        <dsp:cNvSpPr/>
      </dsp:nvSpPr>
      <dsp:spPr>
        <a:xfrm rot="15393998">
          <a:off x="5849024" y="2700390"/>
          <a:ext cx="1520142" cy="34277"/>
        </a:xfrm>
        <a:custGeom>
          <a:avLst/>
          <a:gdLst/>
          <a:ahLst/>
          <a:cxnLst/>
          <a:rect l="0" t="0" r="0" b="0"/>
          <a:pathLst>
            <a:path>
              <a:moveTo>
                <a:pt x="0" y="17138"/>
              </a:moveTo>
              <a:lnTo>
                <a:pt x="1520142" y="1713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0">
            <a:lnSpc>
              <a:spcPct val="90000"/>
            </a:lnSpc>
            <a:spcBef>
              <a:spcPct val="0"/>
            </a:spcBef>
            <a:spcAft>
              <a:spcPct val="35000"/>
            </a:spcAft>
          </a:pPr>
          <a:endParaRPr lang="en-US" sz="3000" kern="1200">
            <a:latin typeface="Arial" pitchFamily="34" charset="0"/>
            <a:cs typeface="Arial" pitchFamily="34" charset="0"/>
          </a:endParaRPr>
        </a:p>
      </dsp:txBody>
      <dsp:txXfrm rot="10800000">
        <a:off x="6571092" y="2679525"/>
        <a:ext cx="76007" cy="76007"/>
      </dsp:txXfrm>
    </dsp:sp>
    <dsp:sp modelId="{8A276602-8ACA-49CF-BBF3-48458D5B47D8}">
      <dsp:nvSpPr>
        <dsp:cNvPr id="0" name=""/>
        <dsp:cNvSpPr/>
      </dsp:nvSpPr>
      <dsp:spPr>
        <a:xfrm>
          <a:off x="392819" y="1542651"/>
          <a:ext cx="6039701" cy="871202"/>
        </a:xfrm>
        <a:prstGeom prst="roundRect">
          <a:avLst>
            <a:gd name="adj" fmla="val 10000"/>
          </a:avLst>
        </a:prstGeom>
        <a:blipFill rotWithShape="0">
          <a:blip xmlns:r="http://schemas.openxmlformats.org/officeDocument/2006/relationships" r:embed="rId2"/>
          <a:tile tx="0" ty="0" sx="100000" sy="100000" flip="none" algn="tl"/>
        </a:blip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3">
              <a:shade val="25000"/>
              <a:satMod val="18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fa-IR" sz="3600" b="0" kern="1200" dirty="0" smtClean="0">
              <a:solidFill>
                <a:srgbClr val="0000FF"/>
              </a:solidFill>
              <a:latin typeface="Tahoma" panose="020B0604030504040204" pitchFamily="34" charset="0"/>
              <a:ea typeface="Tahoma" panose="020B0604030504040204" pitchFamily="34" charset="0"/>
              <a:cs typeface="Tahoma" panose="020B0604030504040204" pitchFamily="34" charset="0"/>
            </a:rPr>
            <a:t>آداب اعتقادي مناظره</a:t>
          </a:r>
          <a:endParaRPr lang="fa-IR" sz="3600" b="0" kern="1200" dirty="0">
            <a:solidFill>
              <a:srgbClr val="0000FF"/>
            </a:solidFill>
            <a:latin typeface="Tahoma" panose="020B0604030504040204" pitchFamily="34" charset="0"/>
            <a:ea typeface="Tahoma" panose="020B0604030504040204" pitchFamily="34" charset="0"/>
            <a:cs typeface="Tahoma" panose="020B0604030504040204" pitchFamily="34" charset="0"/>
          </a:endParaRPr>
        </a:p>
      </dsp:txBody>
      <dsp:txXfrm>
        <a:off x="418336" y="1568168"/>
        <a:ext cx="5988667" cy="820168"/>
      </dsp:txXfrm>
    </dsp:sp>
    <dsp:sp modelId="{675D2293-DCDE-4F34-B85A-DC35AEFC82E9}">
      <dsp:nvSpPr>
        <dsp:cNvPr id="0" name=""/>
        <dsp:cNvSpPr/>
      </dsp:nvSpPr>
      <dsp:spPr>
        <a:xfrm rot="6579301">
          <a:off x="5963146" y="4019303"/>
          <a:ext cx="1230997" cy="34277"/>
        </a:xfrm>
        <a:custGeom>
          <a:avLst/>
          <a:gdLst/>
          <a:ahLst/>
          <a:cxnLst/>
          <a:rect l="0" t="0" r="0" b="0"/>
          <a:pathLst>
            <a:path>
              <a:moveTo>
                <a:pt x="0" y="17138"/>
              </a:moveTo>
              <a:lnTo>
                <a:pt x="1230997" y="1713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0">
            <a:lnSpc>
              <a:spcPct val="90000"/>
            </a:lnSpc>
            <a:spcBef>
              <a:spcPct val="0"/>
            </a:spcBef>
            <a:spcAft>
              <a:spcPct val="35000"/>
            </a:spcAft>
          </a:pPr>
          <a:endParaRPr lang="en-US" sz="3000" kern="1200">
            <a:latin typeface="Arial" pitchFamily="34" charset="0"/>
            <a:cs typeface="Arial" pitchFamily="34" charset="0"/>
          </a:endParaRPr>
        </a:p>
      </dsp:txBody>
      <dsp:txXfrm rot="10800000">
        <a:off x="6547869" y="4005666"/>
        <a:ext cx="61549" cy="61549"/>
      </dsp:txXfrm>
    </dsp:sp>
    <dsp:sp modelId="{1C6EFB38-B4FC-43C2-A1C9-CA01D425FB85}">
      <dsp:nvSpPr>
        <dsp:cNvPr id="0" name=""/>
        <dsp:cNvSpPr/>
      </dsp:nvSpPr>
      <dsp:spPr>
        <a:xfrm>
          <a:off x="536035" y="4170966"/>
          <a:ext cx="5835582" cy="890224"/>
        </a:xfrm>
        <a:prstGeom prst="roundRect">
          <a:avLst>
            <a:gd name="adj" fmla="val 10000"/>
          </a:avLst>
        </a:prstGeom>
        <a:blipFill rotWithShape="0">
          <a:blip xmlns:r="http://schemas.openxmlformats.org/officeDocument/2006/relationships" r:embed="rId2"/>
          <a:tile tx="0" ty="0" sx="100000" sy="100000" flip="none" algn="tl"/>
        </a:blip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3">
              <a:shade val="25000"/>
              <a:satMod val="18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fa-IR" sz="3600" b="0" kern="1200" dirty="0" smtClean="0">
              <a:solidFill>
                <a:srgbClr val="0000FF"/>
              </a:solidFill>
              <a:latin typeface="Tahoma" panose="020B0604030504040204" pitchFamily="34" charset="0"/>
              <a:ea typeface="Tahoma" panose="020B0604030504040204" pitchFamily="34" charset="0"/>
              <a:cs typeface="Tahoma" panose="020B0604030504040204" pitchFamily="34" charset="0"/>
            </a:rPr>
            <a:t>اهم شرائط مناظره </a:t>
          </a:r>
          <a:endParaRPr lang="fa-IR" sz="3600" b="0" kern="1200" dirty="0">
            <a:solidFill>
              <a:srgbClr val="0000FF"/>
            </a:solidFill>
            <a:latin typeface="Tahoma" panose="020B0604030504040204" pitchFamily="34" charset="0"/>
            <a:ea typeface="Tahoma" panose="020B0604030504040204" pitchFamily="34" charset="0"/>
            <a:cs typeface="Tahoma" panose="020B0604030504040204" pitchFamily="34" charset="0"/>
          </a:endParaRPr>
        </a:p>
      </dsp:txBody>
      <dsp:txXfrm>
        <a:off x="562109" y="4197040"/>
        <a:ext cx="5783434" cy="8380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9051C-C94F-4667-B768-8F65B9497AEF}">
      <dsp:nvSpPr>
        <dsp:cNvPr id="0" name=""/>
        <dsp:cNvSpPr/>
      </dsp:nvSpPr>
      <dsp:spPr>
        <a:xfrm>
          <a:off x="2663658" y="1856952"/>
          <a:ext cx="2595459" cy="2053888"/>
        </a:xfrm>
        <a:prstGeom prst="ellipse">
          <a:avLst/>
        </a:prstGeom>
        <a:solidFill>
          <a:schemeClr val="accent3">
            <a:lumMod val="40000"/>
            <a:lumOff val="60000"/>
          </a:schemeClr>
        </a:solidFill>
        <a:ln w="15875"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2400" b="0" kern="1200" dirty="0" smtClean="0">
              <a:solidFill>
                <a:srgbClr val="C00000"/>
              </a:solidFill>
              <a:latin typeface="Tahoma" panose="020B0604030504040204" pitchFamily="34" charset="0"/>
              <a:ea typeface="Tahoma" panose="020B0604030504040204" pitchFamily="34" charset="0"/>
              <a:cs typeface="Tahoma" panose="020B0604030504040204" pitchFamily="34" charset="0"/>
            </a:rPr>
            <a:t>راهكارهاي صحيح مقابله با تهاجم</a:t>
          </a:r>
          <a:endParaRPr kumimoji="0" lang="en-US" sz="2000" b="0" i="0" u="sng" strike="noStrike" kern="1200" cap="none" normalizeH="0" baseline="0" dirty="0" smtClean="0">
            <a:ln>
              <a:noFill/>
            </a:ln>
            <a:solidFill>
              <a:srgbClr val="C00000"/>
            </a:solidFill>
            <a:effectLst/>
            <a:latin typeface="Tahoma" panose="020B0604030504040204" pitchFamily="34" charset="0"/>
            <a:ea typeface="Tahoma" panose="020B0604030504040204" pitchFamily="34" charset="0"/>
            <a:cs typeface="Tahoma" panose="020B0604030504040204" pitchFamily="34" charset="0"/>
          </a:endParaRPr>
        </a:p>
      </dsp:txBody>
      <dsp:txXfrm>
        <a:off x="3043754" y="2157737"/>
        <a:ext cx="1835267" cy="1452318"/>
      </dsp:txXfrm>
    </dsp:sp>
    <dsp:sp modelId="{7E0C6EFD-8E98-4E6C-A75B-29F5B3F61B0D}">
      <dsp:nvSpPr>
        <dsp:cNvPr id="0" name=""/>
        <dsp:cNvSpPr/>
      </dsp:nvSpPr>
      <dsp:spPr>
        <a:xfrm rot="16210527">
          <a:off x="3929453" y="1803281"/>
          <a:ext cx="70374" cy="36974"/>
        </a:xfrm>
        <a:custGeom>
          <a:avLst/>
          <a:gdLst/>
          <a:ahLst/>
          <a:cxnLst/>
          <a:rect l="0" t="0" r="0" b="0"/>
          <a:pathLst>
            <a:path>
              <a:moveTo>
                <a:pt x="0" y="18487"/>
              </a:moveTo>
              <a:lnTo>
                <a:pt x="70374" y="18487"/>
              </a:lnTo>
            </a:path>
          </a:pathLst>
        </a:custGeom>
        <a:noFill/>
        <a:ln w="15875" cap="flat" cmpd="sng" algn="ctr">
          <a:solidFill>
            <a:schemeClr val="accent6">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b="0" kern="1200">
            <a:latin typeface="Tahoma" panose="020B0604030504040204" pitchFamily="34" charset="0"/>
            <a:ea typeface="Tahoma" panose="020B0604030504040204" pitchFamily="34" charset="0"/>
            <a:cs typeface="Tahoma" panose="020B0604030504040204" pitchFamily="34" charset="0"/>
          </a:endParaRPr>
        </a:p>
      </dsp:txBody>
      <dsp:txXfrm>
        <a:off x="3962881" y="1820009"/>
        <a:ext cx="3518" cy="3518"/>
      </dsp:txXfrm>
    </dsp:sp>
    <dsp:sp modelId="{BA192AC4-3294-412C-84FD-167773AE5E40}">
      <dsp:nvSpPr>
        <dsp:cNvPr id="0" name=""/>
        <dsp:cNvSpPr/>
      </dsp:nvSpPr>
      <dsp:spPr>
        <a:xfrm>
          <a:off x="2673101" y="-42882"/>
          <a:ext cx="2588897" cy="1829466"/>
        </a:xfrm>
        <a:prstGeom prst="ellipse">
          <a:avLst/>
        </a:prstGeom>
        <a:solidFill>
          <a:schemeClr val="accent4">
            <a:lumMod val="20000"/>
            <a:lumOff val="80000"/>
          </a:schemeClr>
        </a:solidFill>
        <a:ln w="15875"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8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ارزش پاسخگويي به شبهات </a:t>
          </a:r>
          <a:endParaRPr kumimoji="0" lang="en-US" sz="2800" b="0" i="0" u="none" strike="noStrike" kern="1200"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dsp:txBody>
      <dsp:txXfrm>
        <a:off x="3052236" y="225037"/>
        <a:ext cx="1830627" cy="1293628"/>
      </dsp:txXfrm>
    </dsp:sp>
    <dsp:sp modelId="{8BF835EC-2493-4A0C-91C7-910ADE3B6235}">
      <dsp:nvSpPr>
        <dsp:cNvPr id="0" name=""/>
        <dsp:cNvSpPr/>
      </dsp:nvSpPr>
      <dsp:spPr>
        <a:xfrm rot="61500">
          <a:off x="5258734" y="2894426"/>
          <a:ext cx="648968" cy="36974"/>
        </a:xfrm>
        <a:custGeom>
          <a:avLst/>
          <a:gdLst/>
          <a:ahLst/>
          <a:cxnLst/>
          <a:rect l="0" t="0" r="0" b="0"/>
          <a:pathLst>
            <a:path>
              <a:moveTo>
                <a:pt x="0" y="18487"/>
              </a:moveTo>
              <a:lnTo>
                <a:pt x="648968" y="1848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b="0" kern="1200">
            <a:latin typeface="Tahoma" panose="020B0604030504040204" pitchFamily="34" charset="0"/>
            <a:ea typeface="Tahoma" panose="020B0604030504040204" pitchFamily="34" charset="0"/>
            <a:cs typeface="Tahoma" panose="020B0604030504040204" pitchFamily="34" charset="0"/>
          </a:endParaRPr>
        </a:p>
      </dsp:txBody>
      <dsp:txXfrm>
        <a:off x="5566994" y="2896689"/>
        <a:ext cx="32448" cy="32448"/>
      </dsp:txXfrm>
    </dsp:sp>
    <dsp:sp modelId="{35034A93-D9B1-412B-B28D-4867E50BBF86}">
      <dsp:nvSpPr>
        <dsp:cNvPr id="0" name=""/>
        <dsp:cNvSpPr/>
      </dsp:nvSpPr>
      <dsp:spPr>
        <a:xfrm>
          <a:off x="5907367" y="1835039"/>
          <a:ext cx="2588932" cy="2213667"/>
        </a:xfrm>
        <a:prstGeom prst="ellipse">
          <a:avLst/>
        </a:prstGeom>
        <a:solidFill>
          <a:schemeClr val="accent4">
            <a:lumMod val="20000"/>
            <a:lumOff val="80000"/>
          </a:schemeClr>
        </a:solidFill>
        <a:ln w="15875"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R="0" lvl="0" algn="ctr" defTabSz="1244600" rtl="1" eaLnBrk="1" fontAlgn="base" latinLnBrk="0" hangingPunct="1">
            <a:lnSpc>
              <a:spcPct val="90000"/>
            </a:lnSpc>
            <a:spcBef>
              <a:spcPct val="0"/>
            </a:spcBef>
            <a:spcAft>
              <a:spcPct val="35000"/>
            </a:spcAft>
            <a:buClrTx/>
            <a:buSzTx/>
            <a:buFontTx/>
            <a:tabLst/>
          </a:pPr>
          <a:r>
            <a:rPr lang="fa-IR" sz="28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آموزشهاي تئوريك و ميداني</a:t>
          </a:r>
          <a:endParaRPr kumimoji="0" lang="en-US" sz="2800" b="0" i="0" u="none" strike="noStrike" kern="1200"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dsp:txBody>
      <dsp:txXfrm>
        <a:off x="6286507" y="2159223"/>
        <a:ext cx="1830652" cy="1565299"/>
      </dsp:txXfrm>
    </dsp:sp>
    <dsp:sp modelId="{CDF66993-BF09-46C1-8705-D8CB87144A4F}">
      <dsp:nvSpPr>
        <dsp:cNvPr id="0" name=""/>
        <dsp:cNvSpPr/>
      </dsp:nvSpPr>
      <dsp:spPr>
        <a:xfrm rot="5504191">
          <a:off x="3649778" y="4164168"/>
          <a:ext cx="544470" cy="36974"/>
        </a:xfrm>
        <a:custGeom>
          <a:avLst/>
          <a:gdLst/>
          <a:ahLst/>
          <a:cxnLst/>
          <a:rect l="0" t="0" r="0" b="0"/>
          <a:pathLst>
            <a:path>
              <a:moveTo>
                <a:pt x="0" y="18487"/>
              </a:moveTo>
              <a:lnTo>
                <a:pt x="544470" y="18487"/>
              </a:lnTo>
            </a:path>
          </a:pathLst>
        </a:custGeom>
        <a:noFill/>
        <a:ln w="15875" cap="flat" cmpd="sng" algn="ctr">
          <a:solidFill>
            <a:schemeClr val="accent6">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b="0" kern="1200">
            <a:latin typeface="Tahoma" panose="020B0604030504040204" pitchFamily="34" charset="0"/>
            <a:ea typeface="Tahoma" panose="020B0604030504040204" pitchFamily="34" charset="0"/>
            <a:cs typeface="Tahoma" panose="020B0604030504040204" pitchFamily="34" charset="0"/>
          </a:endParaRPr>
        </a:p>
      </dsp:txBody>
      <dsp:txXfrm rot="10800000">
        <a:off x="3908402" y="4169043"/>
        <a:ext cx="27223" cy="27223"/>
      </dsp:txXfrm>
    </dsp:sp>
    <dsp:sp modelId="{A74A01C4-4D54-464C-8940-A1CA206BAD33}">
      <dsp:nvSpPr>
        <dsp:cNvPr id="0" name=""/>
        <dsp:cNvSpPr/>
      </dsp:nvSpPr>
      <dsp:spPr>
        <a:xfrm>
          <a:off x="2801258" y="4454416"/>
          <a:ext cx="2166649" cy="1925751"/>
        </a:xfrm>
        <a:prstGeom prst="ellipse">
          <a:avLst/>
        </a:prstGeom>
        <a:solidFill>
          <a:schemeClr val="accent4">
            <a:lumMod val="20000"/>
            <a:lumOff val="80000"/>
          </a:schemeClr>
        </a:solidFill>
        <a:ln w="15875"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استفاده از شخصيتهاي ضد وهابي</a:t>
          </a:r>
          <a:endParaRPr kumimoji="0" lang="en-US" sz="2400" b="0" i="0" u="none" strike="noStrike" kern="1200"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dsp:txBody>
      <dsp:txXfrm>
        <a:off x="3118556" y="4736436"/>
        <a:ext cx="1532053" cy="1361711"/>
      </dsp:txXfrm>
    </dsp:sp>
    <dsp:sp modelId="{A45C1730-6731-43AB-8A8B-4FFE5BDB2E77}">
      <dsp:nvSpPr>
        <dsp:cNvPr id="0" name=""/>
        <dsp:cNvSpPr/>
      </dsp:nvSpPr>
      <dsp:spPr>
        <a:xfrm rot="10634229">
          <a:off x="2275323" y="2937342"/>
          <a:ext cx="390969" cy="36974"/>
        </a:xfrm>
        <a:custGeom>
          <a:avLst/>
          <a:gdLst/>
          <a:ahLst/>
          <a:cxnLst/>
          <a:rect l="0" t="0" r="0" b="0"/>
          <a:pathLst>
            <a:path>
              <a:moveTo>
                <a:pt x="0" y="18487"/>
              </a:moveTo>
              <a:lnTo>
                <a:pt x="390969" y="18487"/>
              </a:lnTo>
            </a:path>
          </a:pathLst>
        </a:custGeom>
        <a:noFill/>
        <a:ln w="15875" cap="flat" cmpd="sng" algn="ctr">
          <a:solidFill>
            <a:schemeClr val="accent6">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b="0" kern="1200">
            <a:latin typeface="Tahoma" panose="020B0604030504040204" pitchFamily="34" charset="0"/>
            <a:ea typeface="Tahoma" panose="020B0604030504040204" pitchFamily="34" charset="0"/>
            <a:cs typeface="Tahoma" panose="020B0604030504040204" pitchFamily="34" charset="0"/>
          </a:endParaRPr>
        </a:p>
      </dsp:txBody>
      <dsp:txXfrm rot="10800000">
        <a:off x="2461033" y="2946055"/>
        <a:ext cx="19548" cy="19548"/>
      </dsp:txXfrm>
    </dsp:sp>
    <dsp:sp modelId="{0DAB8F0F-26F5-49D1-B208-E08D415D6BB2}">
      <dsp:nvSpPr>
        <dsp:cNvPr id="0" name=""/>
        <dsp:cNvSpPr/>
      </dsp:nvSpPr>
      <dsp:spPr>
        <a:xfrm>
          <a:off x="0" y="1987721"/>
          <a:ext cx="2277159" cy="2064796"/>
        </a:xfrm>
        <a:prstGeom prst="ellipse">
          <a:avLst/>
        </a:prstGeom>
        <a:solidFill>
          <a:schemeClr val="accent4">
            <a:lumMod val="20000"/>
            <a:lumOff val="80000"/>
          </a:schemeClr>
        </a:solidFill>
        <a:ln w="15875"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800" b="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استفاده از فرصتهاي طلائي</a:t>
          </a:r>
          <a:endParaRPr kumimoji="0" lang="en-US" sz="2800" b="0" i="0" u="none" strike="noStrike" kern="1200"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dsp:txBody>
      <dsp:txXfrm>
        <a:off x="333482" y="2290103"/>
        <a:ext cx="1610195" cy="14600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13AC2-016E-4B0A-87A0-C6E315805744}">
      <dsp:nvSpPr>
        <dsp:cNvPr id="0" name=""/>
        <dsp:cNvSpPr/>
      </dsp:nvSpPr>
      <dsp:spPr>
        <a:xfrm>
          <a:off x="7191514" y="2858979"/>
          <a:ext cx="2304788" cy="1453330"/>
        </a:xfrm>
        <a:prstGeom prst="roundRect">
          <a:avLst>
            <a:gd name="adj" fmla="val 10000"/>
          </a:avLst>
        </a:prstGeom>
        <a:gradFill rotWithShape="1">
          <a:gsLst>
            <a:gs pos="0">
              <a:schemeClr val="accent5">
                <a:tint val="0"/>
              </a:schemeClr>
            </a:gs>
            <a:gs pos="44000">
              <a:schemeClr val="accent5">
                <a:tint val="60000"/>
                <a:satMod val="120000"/>
              </a:schemeClr>
            </a:gs>
            <a:gs pos="100000">
              <a:schemeClr val="accent5">
                <a:tint val="90000"/>
                <a:alpha val="100000"/>
                <a:lumMod val="90000"/>
              </a:schemeClr>
            </a:gs>
          </a:gsLst>
          <a:lin ang="5400000" scaled="0"/>
        </a:gradFill>
        <a:ln w="9525" cap="flat"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0" kern="1200" dirty="0" smtClean="0">
              <a:solidFill>
                <a:srgbClr val="0000FF"/>
              </a:solidFill>
              <a:latin typeface="Tahoma" panose="020B0604030504040204" pitchFamily="34" charset="0"/>
              <a:ea typeface="Tahoma" panose="020B0604030504040204" pitchFamily="34" charset="0"/>
              <a:cs typeface="Tahoma" panose="020B0604030504040204" pitchFamily="34" charset="0"/>
            </a:rPr>
            <a:t>إنما وليكم الله</a:t>
          </a:r>
        </a:p>
        <a:p>
          <a:pPr lvl="0" algn="ctr" defTabSz="1066800" rtl="1">
            <a:lnSpc>
              <a:spcPct val="90000"/>
            </a:lnSpc>
            <a:spcBef>
              <a:spcPct val="0"/>
            </a:spcBef>
            <a:spcAft>
              <a:spcPct val="35000"/>
            </a:spcAft>
          </a:pPr>
          <a:r>
            <a:rPr lang="fa-IR" sz="2400" b="0" kern="1200" dirty="0" smtClean="0">
              <a:solidFill>
                <a:srgbClr val="0000FF"/>
              </a:solidFill>
              <a:latin typeface="Tahoma" panose="020B0604030504040204" pitchFamily="34" charset="0"/>
              <a:ea typeface="Tahoma" panose="020B0604030504040204" pitchFamily="34" charset="0"/>
              <a:cs typeface="Tahoma" panose="020B0604030504040204" pitchFamily="34" charset="0"/>
            </a:rPr>
            <a:t>و امامت حضرت علي (ع) </a:t>
          </a:r>
          <a:endParaRPr lang="fa-IR" sz="2400" b="0" kern="1200" dirty="0">
            <a:solidFill>
              <a:srgbClr val="0000FF"/>
            </a:solidFill>
            <a:latin typeface="Tahoma" panose="020B0604030504040204" pitchFamily="34" charset="0"/>
            <a:ea typeface="Tahoma" panose="020B0604030504040204" pitchFamily="34" charset="0"/>
            <a:cs typeface="Tahoma" panose="020B0604030504040204" pitchFamily="34" charset="0"/>
          </a:endParaRPr>
        </a:p>
      </dsp:txBody>
      <dsp:txXfrm>
        <a:off x="7234081" y="2901546"/>
        <a:ext cx="2219654" cy="1368196"/>
      </dsp:txXfrm>
    </dsp:sp>
    <dsp:sp modelId="{9E790595-CA2F-451A-9431-ACA41FED210A}">
      <dsp:nvSpPr>
        <dsp:cNvPr id="0" name=""/>
        <dsp:cNvSpPr/>
      </dsp:nvSpPr>
      <dsp:spPr>
        <a:xfrm rot="15455097">
          <a:off x="5275563" y="2029065"/>
          <a:ext cx="3153850" cy="33058"/>
        </a:xfrm>
        <a:custGeom>
          <a:avLst/>
          <a:gdLst/>
          <a:ahLst/>
          <a:cxnLst/>
          <a:rect l="0" t="0" r="0" b="0"/>
          <a:pathLst>
            <a:path>
              <a:moveTo>
                <a:pt x="0" y="16529"/>
              </a:moveTo>
              <a:lnTo>
                <a:pt x="3153850" y="1652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rtl="1">
            <a:lnSpc>
              <a:spcPct val="90000"/>
            </a:lnSpc>
            <a:spcBef>
              <a:spcPct val="0"/>
            </a:spcBef>
            <a:spcAft>
              <a:spcPct val="35000"/>
            </a:spcAft>
          </a:pPr>
          <a:endParaRPr lang="fa-IR" sz="2800" b="0" kern="1200">
            <a:latin typeface="Tahoma" panose="020B0604030504040204" pitchFamily="34" charset="0"/>
            <a:ea typeface="Tahoma" panose="020B0604030504040204" pitchFamily="34" charset="0"/>
            <a:cs typeface="Tahoma" panose="020B0604030504040204" pitchFamily="34" charset="0"/>
          </a:endParaRPr>
        </a:p>
      </dsp:txBody>
      <dsp:txXfrm rot="10800000">
        <a:off x="6773642" y="1966748"/>
        <a:ext cx="157692" cy="157692"/>
      </dsp:txXfrm>
    </dsp:sp>
    <dsp:sp modelId="{69B8B613-19A6-4410-A0D2-2EC8D7630B90}">
      <dsp:nvSpPr>
        <dsp:cNvPr id="0" name=""/>
        <dsp:cNvSpPr/>
      </dsp:nvSpPr>
      <dsp:spPr>
        <a:xfrm>
          <a:off x="380486" y="43333"/>
          <a:ext cx="6132976" cy="924423"/>
        </a:xfrm>
        <a:prstGeom prst="roundRect">
          <a:avLst>
            <a:gd name="adj" fmla="val 10000"/>
          </a:avLst>
        </a:prstGeom>
        <a:gradFill rotWithShape="1">
          <a:gsLst>
            <a:gs pos="0">
              <a:schemeClr val="accent2">
                <a:tint val="0"/>
              </a:schemeClr>
            </a:gs>
            <a:gs pos="44000">
              <a:schemeClr val="accent2">
                <a:tint val="60000"/>
                <a:satMod val="120000"/>
              </a:schemeClr>
            </a:gs>
            <a:gs pos="100000">
              <a:schemeClr val="accent2">
                <a:tint val="90000"/>
                <a:alpha val="100000"/>
                <a:lumMod val="90000"/>
              </a:schemeClr>
            </a:gs>
          </a:gsLst>
          <a:lin ang="5400000" scaled="0"/>
        </a:gradFill>
        <a:ln w="9525"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0" kern="12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نزول آيه ولايت در مصادر معتبر اهل سنت</a:t>
          </a:r>
          <a:endParaRPr lang="fa-IR" sz="2800" b="0" kern="1200" dirty="0">
            <a:latin typeface="Tahoma" panose="020B0604030504040204" pitchFamily="34" charset="0"/>
            <a:ea typeface="Tahoma" panose="020B0604030504040204" pitchFamily="34" charset="0"/>
            <a:cs typeface="Tahoma" panose="020B0604030504040204" pitchFamily="34" charset="0"/>
          </a:endParaRPr>
        </a:p>
      </dsp:txBody>
      <dsp:txXfrm>
        <a:off x="407561" y="70408"/>
        <a:ext cx="6078826" cy="870273"/>
      </dsp:txXfrm>
    </dsp:sp>
    <dsp:sp modelId="{C6516C59-7312-4D00-8C91-D971CD183CB4}">
      <dsp:nvSpPr>
        <dsp:cNvPr id="0" name=""/>
        <dsp:cNvSpPr/>
      </dsp:nvSpPr>
      <dsp:spPr>
        <a:xfrm rot="14951374">
          <a:off x="5898229" y="2677111"/>
          <a:ext cx="1908516" cy="33058"/>
        </a:xfrm>
        <a:custGeom>
          <a:avLst/>
          <a:gdLst/>
          <a:ahLst/>
          <a:cxnLst/>
          <a:rect l="0" t="0" r="0" b="0"/>
          <a:pathLst>
            <a:path>
              <a:moveTo>
                <a:pt x="0" y="16529"/>
              </a:moveTo>
              <a:lnTo>
                <a:pt x="1908516" y="1652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lang="en-US" sz="2800" b="0" kern="1200">
            <a:latin typeface="Tahoma" panose="020B0604030504040204" pitchFamily="34" charset="0"/>
            <a:ea typeface="Tahoma" panose="020B0604030504040204" pitchFamily="34" charset="0"/>
            <a:cs typeface="Tahoma" panose="020B0604030504040204" pitchFamily="34" charset="0"/>
          </a:endParaRPr>
        </a:p>
      </dsp:txBody>
      <dsp:txXfrm rot="10800000">
        <a:off x="6804775" y="2645928"/>
        <a:ext cx="95425" cy="95425"/>
      </dsp:txXfrm>
    </dsp:sp>
    <dsp:sp modelId="{8A276602-8ACA-49CF-BBF3-48458D5B47D8}">
      <dsp:nvSpPr>
        <dsp:cNvPr id="0" name=""/>
        <dsp:cNvSpPr/>
      </dsp:nvSpPr>
      <dsp:spPr>
        <a:xfrm>
          <a:off x="380486" y="1265018"/>
          <a:ext cx="6132976" cy="1073238"/>
        </a:xfrm>
        <a:prstGeom prst="roundRect">
          <a:avLst>
            <a:gd name="adj" fmla="val 10000"/>
          </a:avLst>
        </a:prstGeom>
        <a:gradFill rotWithShape="1">
          <a:gsLst>
            <a:gs pos="0">
              <a:schemeClr val="accent2">
                <a:tint val="0"/>
              </a:schemeClr>
            </a:gs>
            <a:gs pos="44000">
              <a:schemeClr val="accent2">
                <a:tint val="60000"/>
                <a:satMod val="120000"/>
              </a:schemeClr>
            </a:gs>
            <a:gs pos="100000">
              <a:schemeClr val="accent2">
                <a:tint val="90000"/>
                <a:alpha val="100000"/>
                <a:lumMod val="90000"/>
              </a:schemeClr>
            </a:gs>
          </a:gsLst>
          <a:lin ang="5400000" scaled="0"/>
        </a:gradFill>
        <a:ln w="9525"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0" kern="1200" dirty="0" smtClean="0">
              <a:latin typeface="Tahoma" panose="020B0604030504040204" pitchFamily="34" charset="0"/>
              <a:ea typeface="Tahoma" panose="020B0604030504040204" pitchFamily="34" charset="0"/>
              <a:cs typeface="Tahoma" panose="020B0604030504040204" pitchFamily="34" charset="0"/>
            </a:rPr>
            <a:t>شبهات وهابيت در دلالت آيه ولايت </a:t>
          </a:r>
          <a:endParaRPr lang="fa-IR" sz="2800" b="0" kern="1200" dirty="0">
            <a:latin typeface="Tahoma" panose="020B0604030504040204" pitchFamily="34" charset="0"/>
            <a:ea typeface="Tahoma" panose="020B0604030504040204" pitchFamily="34" charset="0"/>
            <a:cs typeface="Tahoma" panose="020B0604030504040204" pitchFamily="34" charset="0"/>
          </a:endParaRPr>
        </a:p>
      </dsp:txBody>
      <dsp:txXfrm>
        <a:off x="411920" y="1296452"/>
        <a:ext cx="6070108" cy="1010370"/>
      </dsp:txXfrm>
    </dsp:sp>
    <dsp:sp modelId="{B8B1965C-7E97-440E-B127-B9C6DC440B17}">
      <dsp:nvSpPr>
        <dsp:cNvPr id="0" name=""/>
        <dsp:cNvSpPr/>
      </dsp:nvSpPr>
      <dsp:spPr>
        <a:xfrm rot="12644627">
          <a:off x="6458024" y="3367465"/>
          <a:ext cx="788926" cy="33058"/>
        </a:xfrm>
        <a:custGeom>
          <a:avLst/>
          <a:gdLst/>
          <a:ahLst/>
          <a:cxnLst/>
          <a:rect l="0" t="0" r="0" b="0"/>
          <a:pathLst>
            <a:path>
              <a:moveTo>
                <a:pt x="0" y="16529"/>
              </a:moveTo>
              <a:lnTo>
                <a:pt x="788926" y="1652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lang="en-US" sz="2800" b="0" kern="1200">
            <a:latin typeface="Tahoma" panose="020B0604030504040204" pitchFamily="34" charset="0"/>
            <a:ea typeface="Tahoma" panose="020B0604030504040204" pitchFamily="34" charset="0"/>
            <a:cs typeface="Tahoma" panose="020B0604030504040204" pitchFamily="34" charset="0"/>
          </a:endParaRPr>
        </a:p>
      </dsp:txBody>
      <dsp:txXfrm rot="10800000">
        <a:off x="6832765" y="3364271"/>
        <a:ext cx="39446" cy="39446"/>
      </dsp:txXfrm>
    </dsp:sp>
    <dsp:sp modelId="{D7FC3A57-C936-4BE5-A479-6DD6E5A3CF64}">
      <dsp:nvSpPr>
        <dsp:cNvPr id="0" name=""/>
        <dsp:cNvSpPr/>
      </dsp:nvSpPr>
      <dsp:spPr>
        <a:xfrm>
          <a:off x="380486" y="2663690"/>
          <a:ext cx="6132976" cy="1037308"/>
        </a:xfrm>
        <a:prstGeom prst="roundRect">
          <a:avLst>
            <a:gd name="adj" fmla="val 10000"/>
          </a:avLst>
        </a:prstGeom>
        <a:gradFill rotWithShape="1">
          <a:gsLst>
            <a:gs pos="0">
              <a:schemeClr val="accent2">
                <a:tint val="0"/>
              </a:schemeClr>
            </a:gs>
            <a:gs pos="44000">
              <a:schemeClr val="accent2">
                <a:tint val="60000"/>
                <a:satMod val="120000"/>
              </a:schemeClr>
            </a:gs>
            <a:gs pos="100000">
              <a:schemeClr val="accent2">
                <a:tint val="90000"/>
                <a:alpha val="100000"/>
                <a:lumMod val="90000"/>
              </a:schemeClr>
            </a:gs>
          </a:gsLst>
          <a:lin ang="5400000" scaled="0"/>
        </a:gradFill>
        <a:ln w="9525"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0" kern="1200" dirty="0" smtClean="0">
              <a:latin typeface="Tahoma" panose="020B0604030504040204" pitchFamily="34" charset="0"/>
              <a:ea typeface="Tahoma" panose="020B0604030504040204" pitchFamily="34" charset="0"/>
              <a:cs typeface="Tahoma" panose="020B0604030504040204" pitchFamily="34" charset="0"/>
            </a:rPr>
            <a:t>عصمت پيامبر (ص) در ابلاغ وحي و سنت</a:t>
          </a:r>
          <a:endParaRPr lang="fa-IR" sz="2800" b="0" kern="1200" dirty="0">
            <a:latin typeface="Tahoma" panose="020B0604030504040204" pitchFamily="34" charset="0"/>
            <a:ea typeface="Tahoma" panose="020B0604030504040204" pitchFamily="34" charset="0"/>
            <a:cs typeface="Tahoma" panose="020B0604030504040204" pitchFamily="34" charset="0"/>
          </a:endParaRPr>
        </a:p>
      </dsp:txBody>
      <dsp:txXfrm>
        <a:off x="410868" y="2694072"/>
        <a:ext cx="6072212" cy="976544"/>
      </dsp:txXfrm>
    </dsp:sp>
    <dsp:sp modelId="{79BEBC43-4E1A-4A2C-9515-1894E1AA77E0}">
      <dsp:nvSpPr>
        <dsp:cNvPr id="0" name=""/>
        <dsp:cNvSpPr/>
      </dsp:nvSpPr>
      <dsp:spPr>
        <a:xfrm rot="7850453">
          <a:off x="6334068" y="3961314"/>
          <a:ext cx="1036840" cy="33058"/>
        </a:xfrm>
        <a:custGeom>
          <a:avLst/>
          <a:gdLst/>
          <a:ahLst/>
          <a:cxnLst/>
          <a:rect l="0" t="0" r="0" b="0"/>
          <a:pathLst>
            <a:path>
              <a:moveTo>
                <a:pt x="0" y="16529"/>
              </a:moveTo>
              <a:lnTo>
                <a:pt x="1036840" y="1652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lang="en-US" sz="2800" b="0" kern="1200">
            <a:latin typeface="Tahoma" panose="020B0604030504040204" pitchFamily="34" charset="0"/>
            <a:ea typeface="Tahoma" panose="020B0604030504040204" pitchFamily="34" charset="0"/>
            <a:cs typeface="Tahoma" panose="020B0604030504040204" pitchFamily="34" charset="0"/>
          </a:endParaRPr>
        </a:p>
      </dsp:txBody>
      <dsp:txXfrm rot="10800000">
        <a:off x="6826567" y="3951923"/>
        <a:ext cx="51842" cy="51842"/>
      </dsp:txXfrm>
    </dsp:sp>
    <dsp:sp modelId="{B90547E2-962D-4F66-AC05-AC3060D7B8AD}">
      <dsp:nvSpPr>
        <dsp:cNvPr id="0" name=""/>
        <dsp:cNvSpPr/>
      </dsp:nvSpPr>
      <dsp:spPr>
        <a:xfrm>
          <a:off x="380486" y="3988054"/>
          <a:ext cx="6132976" cy="763977"/>
        </a:xfrm>
        <a:prstGeom prst="roundRect">
          <a:avLst>
            <a:gd name="adj" fmla="val 10000"/>
          </a:avLst>
        </a:prstGeom>
        <a:gradFill rotWithShape="1">
          <a:gsLst>
            <a:gs pos="0">
              <a:schemeClr val="accent2">
                <a:tint val="0"/>
              </a:schemeClr>
            </a:gs>
            <a:gs pos="44000">
              <a:schemeClr val="accent2">
                <a:tint val="60000"/>
                <a:satMod val="120000"/>
              </a:schemeClr>
            </a:gs>
            <a:gs pos="100000">
              <a:schemeClr val="accent2">
                <a:tint val="90000"/>
                <a:alpha val="100000"/>
                <a:lumMod val="90000"/>
              </a:schemeClr>
            </a:gs>
          </a:gsLst>
          <a:lin ang="5400000" scaled="0"/>
        </a:gradFill>
        <a:ln w="9525"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0" kern="1200" dirty="0" smtClean="0">
              <a:latin typeface="Tahoma" panose="020B0604030504040204" pitchFamily="34" charset="0"/>
              <a:ea typeface="Tahoma" panose="020B0604030504040204" pitchFamily="34" charset="0"/>
              <a:cs typeface="Tahoma" panose="020B0604030504040204" pitchFamily="34" charset="0"/>
            </a:rPr>
            <a:t>نياز قرآن به سنت بيش از نياز آن به قرآن</a:t>
          </a:r>
          <a:endParaRPr lang="fa-IR" sz="2800" b="0" kern="1200" dirty="0">
            <a:latin typeface="Tahoma" panose="020B0604030504040204" pitchFamily="34" charset="0"/>
            <a:ea typeface="Tahoma" panose="020B0604030504040204" pitchFamily="34" charset="0"/>
            <a:cs typeface="Tahoma" panose="020B0604030504040204" pitchFamily="34" charset="0"/>
          </a:endParaRPr>
        </a:p>
      </dsp:txBody>
      <dsp:txXfrm>
        <a:off x="402862" y="4010430"/>
        <a:ext cx="6088224" cy="719225"/>
      </dsp:txXfrm>
    </dsp:sp>
    <dsp:sp modelId="{57676202-FAF7-4E59-9746-403838423AF8}">
      <dsp:nvSpPr>
        <dsp:cNvPr id="0" name=""/>
        <dsp:cNvSpPr/>
      </dsp:nvSpPr>
      <dsp:spPr>
        <a:xfrm rot="6620726">
          <a:off x="5877376" y="4483393"/>
          <a:ext cx="1950224" cy="33058"/>
        </a:xfrm>
        <a:custGeom>
          <a:avLst/>
          <a:gdLst/>
          <a:ahLst/>
          <a:cxnLst/>
          <a:rect l="0" t="0" r="0" b="0"/>
          <a:pathLst>
            <a:path>
              <a:moveTo>
                <a:pt x="0" y="16529"/>
              </a:moveTo>
              <a:lnTo>
                <a:pt x="1950224" y="1652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b="0" kern="1200">
            <a:latin typeface="Tahoma" panose="020B0604030504040204" pitchFamily="34" charset="0"/>
            <a:ea typeface="Tahoma" panose="020B0604030504040204" pitchFamily="34" charset="0"/>
            <a:cs typeface="Tahoma" panose="020B0604030504040204" pitchFamily="34" charset="0"/>
          </a:endParaRPr>
        </a:p>
      </dsp:txBody>
      <dsp:txXfrm rot="10800000">
        <a:off x="6803732" y="4451167"/>
        <a:ext cx="97511" cy="97511"/>
      </dsp:txXfrm>
    </dsp:sp>
    <dsp:sp modelId="{434EC4EB-824D-4B7D-BC3D-8D57E5393A55}">
      <dsp:nvSpPr>
        <dsp:cNvPr id="0" name=""/>
        <dsp:cNvSpPr/>
      </dsp:nvSpPr>
      <dsp:spPr>
        <a:xfrm>
          <a:off x="380486" y="5032212"/>
          <a:ext cx="6132976" cy="763977"/>
        </a:xfrm>
        <a:prstGeom prst="roundRect">
          <a:avLst>
            <a:gd name="adj" fmla="val 10000"/>
          </a:avLst>
        </a:prstGeom>
        <a:gradFill rotWithShape="1">
          <a:gsLst>
            <a:gs pos="0">
              <a:schemeClr val="accent2">
                <a:tint val="0"/>
              </a:schemeClr>
            </a:gs>
            <a:gs pos="44000">
              <a:schemeClr val="accent2">
                <a:tint val="60000"/>
                <a:satMod val="120000"/>
              </a:schemeClr>
            </a:gs>
            <a:gs pos="100000">
              <a:schemeClr val="accent2">
                <a:tint val="90000"/>
                <a:alpha val="100000"/>
                <a:lumMod val="90000"/>
              </a:schemeClr>
            </a:gs>
          </a:gsLst>
          <a:lin ang="5400000" scaled="0"/>
        </a:gradFill>
        <a:ln w="9525"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0" kern="1200" dirty="0" smtClean="0">
              <a:latin typeface="Tahoma" panose="020B0604030504040204" pitchFamily="34" charset="0"/>
              <a:ea typeface="Tahoma" panose="020B0604030504040204" pitchFamily="34" charset="0"/>
              <a:cs typeface="Tahoma" panose="020B0604030504040204" pitchFamily="34" charset="0"/>
            </a:rPr>
            <a:t>: قرآن بدون سنت ضال و مضل است </a:t>
          </a:r>
          <a:endParaRPr lang="fa-IR" sz="3200" b="0" kern="1200" dirty="0">
            <a:latin typeface="Tahoma" panose="020B0604030504040204" pitchFamily="34" charset="0"/>
            <a:ea typeface="Tahoma" panose="020B0604030504040204" pitchFamily="34" charset="0"/>
            <a:cs typeface="Tahoma" panose="020B0604030504040204" pitchFamily="34" charset="0"/>
          </a:endParaRPr>
        </a:p>
      </dsp:txBody>
      <dsp:txXfrm>
        <a:off x="402862" y="5054588"/>
        <a:ext cx="6088224" cy="719225"/>
      </dsp:txXfrm>
    </dsp:sp>
    <dsp:sp modelId="{E8F62FAF-55C6-4777-B78E-8540E044BFF3}">
      <dsp:nvSpPr>
        <dsp:cNvPr id="0" name=""/>
        <dsp:cNvSpPr/>
      </dsp:nvSpPr>
      <dsp:spPr>
        <a:xfrm rot="6218626">
          <a:off x="5415233" y="4965812"/>
          <a:ext cx="2874509" cy="33058"/>
        </a:xfrm>
        <a:custGeom>
          <a:avLst/>
          <a:gdLst/>
          <a:ahLst/>
          <a:cxnLst/>
          <a:rect l="0" t="0" r="0" b="0"/>
          <a:pathLst>
            <a:path>
              <a:moveTo>
                <a:pt x="0" y="16529"/>
              </a:moveTo>
              <a:lnTo>
                <a:pt x="2874509" y="1652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b="0" kern="1200">
            <a:latin typeface="Tahoma" panose="020B0604030504040204" pitchFamily="34" charset="0"/>
            <a:ea typeface="Tahoma" panose="020B0604030504040204" pitchFamily="34" charset="0"/>
            <a:cs typeface="Tahoma" panose="020B0604030504040204" pitchFamily="34" charset="0"/>
          </a:endParaRPr>
        </a:p>
      </dsp:txBody>
      <dsp:txXfrm rot="10800000">
        <a:off x="6780625" y="4910478"/>
        <a:ext cx="143725" cy="143725"/>
      </dsp:txXfrm>
    </dsp:sp>
    <dsp:sp modelId="{09AAD81D-1857-473C-AA10-C7EE0FB8284A}">
      <dsp:nvSpPr>
        <dsp:cNvPr id="0" name=""/>
        <dsp:cNvSpPr/>
      </dsp:nvSpPr>
      <dsp:spPr>
        <a:xfrm>
          <a:off x="380486" y="5958848"/>
          <a:ext cx="6132976" cy="840381"/>
        </a:xfrm>
        <a:prstGeom prst="roundRect">
          <a:avLst>
            <a:gd name="adj" fmla="val 10000"/>
          </a:avLst>
        </a:prstGeom>
        <a:gradFill rotWithShape="1">
          <a:gsLst>
            <a:gs pos="0">
              <a:schemeClr val="accent2">
                <a:tint val="0"/>
              </a:schemeClr>
            </a:gs>
            <a:gs pos="44000">
              <a:schemeClr val="accent2">
                <a:tint val="60000"/>
                <a:satMod val="120000"/>
              </a:schemeClr>
            </a:gs>
            <a:gs pos="100000">
              <a:schemeClr val="accent2">
                <a:tint val="90000"/>
                <a:alpha val="100000"/>
                <a:lumMod val="90000"/>
              </a:schemeClr>
            </a:gs>
          </a:gsLst>
          <a:lin ang="5400000" scaled="0"/>
        </a:gradFill>
        <a:ln w="9525"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0" kern="12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نقش شأن نزول در فهم آيات </a:t>
          </a:r>
          <a:endParaRPr lang="fa-IR" sz="3200" b="0" kern="1200" dirty="0">
            <a:latin typeface="Tahoma" panose="020B0604030504040204" pitchFamily="34" charset="0"/>
            <a:ea typeface="Tahoma" panose="020B0604030504040204" pitchFamily="34" charset="0"/>
            <a:cs typeface="Tahoma" panose="020B0604030504040204" pitchFamily="34" charset="0"/>
          </a:endParaRPr>
        </a:p>
      </dsp:txBody>
      <dsp:txXfrm>
        <a:off x="405100" y="5983462"/>
        <a:ext cx="6083748" cy="79115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2/7/2016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1294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2/7/2016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971424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a:t>
            </a:fld>
            <a:endParaRPr lang="en-US" dirty="0"/>
          </a:p>
        </p:txBody>
      </p:sp>
    </p:spTree>
    <p:extLst>
      <p:ext uri="{BB962C8B-B14F-4D97-AF65-F5344CB8AC3E}">
        <p14:creationId xmlns:p14="http://schemas.microsoft.com/office/powerpoint/2010/main" val="4156359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10</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11</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12</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13</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14</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15</a:t>
            </a:fld>
            <a:endParaRPr lang="en-US" dirty="0"/>
          </a:p>
        </p:txBody>
      </p:sp>
    </p:spTree>
    <p:extLst>
      <p:ext uri="{BB962C8B-B14F-4D97-AF65-F5344CB8AC3E}">
        <p14:creationId xmlns:p14="http://schemas.microsoft.com/office/powerpoint/2010/main" val="3894733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16</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17</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18</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19</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a:t>
            </a:fld>
            <a:endParaRPr lang="en-US" dirty="0"/>
          </a:p>
        </p:txBody>
      </p:sp>
    </p:spTree>
    <p:extLst>
      <p:ext uri="{BB962C8B-B14F-4D97-AF65-F5344CB8AC3E}">
        <p14:creationId xmlns:p14="http://schemas.microsoft.com/office/powerpoint/2010/main" val="3476692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20</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21</a:t>
            </a:fld>
            <a:endParaRPr lang="en-US" dirty="0"/>
          </a:p>
        </p:txBody>
      </p:sp>
    </p:spTree>
    <p:extLst>
      <p:ext uri="{BB962C8B-B14F-4D97-AF65-F5344CB8AC3E}">
        <p14:creationId xmlns:p14="http://schemas.microsoft.com/office/powerpoint/2010/main" val="38947339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22</a:t>
            </a:fld>
            <a:endParaRPr lang="en-US" dirty="0"/>
          </a:p>
        </p:txBody>
      </p:sp>
    </p:spTree>
    <p:extLst>
      <p:ext uri="{BB962C8B-B14F-4D97-AF65-F5344CB8AC3E}">
        <p14:creationId xmlns:p14="http://schemas.microsoft.com/office/powerpoint/2010/main" val="24622447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23</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24</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25</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26</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27</a:t>
            </a:fld>
            <a:endParaRPr lang="en-US" dirty="0"/>
          </a:p>
        </p:txBody>
      </p:sp>
    </p:spTree>
    <p:extLst>
      <p:ext uri="{BB962C8B-B14F-4D97-AF65-F5344CB8AC3E}">
        <p14:creationId xmlns:p14="http://schemas.microsoft.com/office/powerpoint/2010/main" val="38947339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28</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29</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30</a:t>
            </a:fld>
            <a:endParaRPr lang="en-US" dirty="0"/>
          </a:p>
        </p:txBody>
      </p:sp>
    </p:spTree>
    <p:extLst>
      <p:ext uri="{BB962C8B-B14F-4D97-AF65-F5344CB8AC3E}">
        <p14:creationId xmlns:p14="http://schemas.microsoft.com/office/powerpoint/2010/main" val="22593916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31</a:t>
            </a:fld>
            <a:endParaRPr lang="en-US" dirty="0"/>
          </a:p>
        </p:txBody>
      </p:sp>
    </p:spTree>
    <p:extLst>
      <p:ext uri="{BB962C8B-B14F-4D97-AF65-F5344CB8AC3E}">
        <p14:creationId xmlns:p14="http://schemas.microsoft.com/office/powerpoint/2010/main" val="16262929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32</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33</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34</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35</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36</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37</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38</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39</a:t>
            </a:fld>
            <a:endParaRPr lang="en-US" dirty="0"/>
          </a:p>
        </p:txBody>
      </p:sp>
    </p:spTree>
    <p:extLst>
      <p:ext uri="{BB962C8B-B14F-4D97-AF65-F5344CB8AC3E}">
        <p14:creationId xmlns:p14="http://schemas.microsoft.com/office/powerpoint/2010/main" val="3476692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40</a:t>
            </a:fld>
            <a:endParaRPr lang="en-US" dirty="0"/>
          </a:p>
        </p:txBody>
      </p:sp>
    </p:spTree>
    <p:extLst>
      <p:ext uri="{BB962C8B-B14F-4D97-AF65-F5344CB8AC3E}">
        <p14:creationId xmlns:p14="http://schemas.microsoft.com/office/powerpoint/2010/main" val="36595760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41</a:t>
            </a:fld>
            <a:endParaRPr lang="en-US" dirty="0"/>
          </a:p>
        </p:txBody>
      </p:sp>
    </p:spTree>
    <p:extLst>
      <p:ext uri="{BB962C8B-B14F-4D97-AF65-F5344CB8AC3E}">
        <p14:creationId xmlns:p14="http://schemas.microsoft.com/office/powerpoint/2010/main" val="19109220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42</a:t>
            </a:fld>
            <a:endParaRPr lang="en-US" dirty="0"/>
          </a:p>
        </p:txBody>
      </p:sp>
    </p:spTree>
    <p:extLst>
      <p:ext uri="{BB962C8B-B14F-4D97-AF65-F5344CB8AC3E}">
        <p14:creationId xmlns:p14="http://schemas.microsoft.com/office/powerpoint/2010/main" val="29356406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43</a:t>
            </a:fld>
            <a:endParaRPr lang="en-US" dirty="0"/>
          </a:p>
        </p:txBody>
      </p:sp>
    </p:spTree>
    <p:extLst>
      <p:ext uri="{BB962C8B-B14F-4D97-AF65-F5344CB8AC3E}">
        <p14:creationId xmlns:p14="http://schemas.microsoft.com/office/powerpoint/2010/main" val="35064703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44</a:t>
            </a:fld>
            <a:endParaRPr lang="en-US" dirty="0"/>
          </a:p>
        </p:txBody>
      </p:sp>
    </p:spTree>
    <p:extLst>
      <p:ext uri="{BB962C8B-B14F-4D97-AF65-F5344CB8AC3E}">
        <p14:creationId xmlns:p14="http://schemas.microsoft.com/office/powerpoint/2010/main" val="31067767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45</a:t>
            </a:fld>
            <a:endParaRPr lang="en-US" dirty="0"/>
          </a:p>
        </p:txBody>
      </p:sp>
    </p:spTree>
    <p:extLst>
      <p:ext uri="{BB962C8B-B14F-4D97-AF65-F5344CB8AC3E}">
        <p14:creationId xmlns:p14="http://schemas.microsoft.com/office/powerpoint/2010/main" val="19158514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46</a:t>
            </a:fld>
            <a:endParaRPr lang="en-US" dirty="0"/>
          </a:p>
        </p:txBody>
      </p:sp>
    </p:spTree>
    <p:extLst>
      <p:ext uri="{BB962C8B-B14F-4D97-AF65-F5344CB8AC3E}">
        <p14:creationId xmlns:p14="http://schemas.microsoft.com/office/powerpoint/2010/main" val="318539894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47</a:t>
            </a:fld>
            <a:endParaRPr lang="en-US" dirty="0"/>
          </a:p>
        </p:txBody>
      </p:sp>
    </p:spTree>
    <p:extLst>
      <p:ext uri="{BB962C8B-B14F-4D97-AF65-F5344CB8AC3E}">
        <p14:creationId xmlns:p14="http://schemas.microsoft.com/office/powerpoint/2010/main" val="12431310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48</a:t>
            </a:fld>
            <a:endParaRPr lang="en-US" dirty="0"/>
          </a:p>
        </p:txBody>
      </p:sp>
    </p:spTree>
    <p:extLst>
      <p:ext uri="{BB962C8B-B14F-4D97-AF65-F5344CB8AC3E}">
        <p14:creationId xmlns:p14="http://schemas.microsoft.com/office/powerpoint/2010/main" val="258703944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49</a:t>
            </a:fld>
            <a:endParaRPr lang="en-US" dirty="0"/>
          </a:p>
        </p:txBody>
      </p:sp>
    </p:spTree>
    <p:extLst>
      <p:ext uri="{BB962C8B-B14F-4D97-AF65-F5344CB8AC3E}">
        <p14:creationId xmlns:p14="http://schemas.microsoft.com/office/powerpoint/2010/main" val="2378323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50</a:t>
            </a:fld>
            <a:endParaRPr lang="en-US" dirty="0"/>
          </a:p>
        </p:txBody>
      </p:sp>
    </p:spTree>
    <p:extLst>
      <p:ext uri="{BB962C8B-B14F-4D97-AF65-F5344CB8AC3E}">
        <p14:creationId xmlns:p14="http://schemas.microsoft.com/office/powerpoint/2010/main" val="315957046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51</a:t>
            </a:fld>
            <a:endParaRPr lang="en-US" dirty="0"/>
          </a:p>
        </p:txBody>
      </p:sp>
    </p:spTree>
    <p:extLst>
      <p:ext uri="{BB962C8B-B14F-4D97-AF65-F5344CB8AC3E}">
        <p14:creationId xmlns:p14="http://schemas.microsoft.com/office/powerpoint/2010/main" val="408045105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52</a:t>
            </a:fld>
            <a:endParaRPr lang="en-US" dirty="0"/>
          </a:p>
        </p:txBody>
      </p:sp>
    </p:spTree>
    <p:extLst>
      <p:ext uri="{BB962C8B-B14F-4D97-AF65-F5344CB8AC3E}">
        <p14:creationId xmlns:p14="http://schemas.microsoft.com/office/powerpoint/2010/main" val="186604446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53</a:t>
            </a:fld>
            <a:endParaRPr lang="en-US" dirty="0"/>
          </a:p>
        </p:txBody>
      </p:sp>
    </p:spTree>
    <p:extLst>
      <p:ext uri="{BB962C8B-B14F-4D97-AF65-F5344CB8AC3E}">
        <p14:creationId xmlns:p14="http://schemas.microsoft.com/office/powerpoint/2010/main" val="82265449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54</a:t>
            </a:fld>
            <a:endParaRPr lang="en-US" dirty="0"/>
          </a:p>
        </p:txBody>
      </p:sp>
    </p:spTree>
    <p:extLst>
      <p:ext uri="{BB962C8B-B14F-4D97-AF65-F5344CB8AC3E}">
        <p14:creationId xmlns:p14="http://schemas.microsoft.com/office/powerpoint/2010/main" val="239517280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55</a:t>
            </a:fld>
            <a:endParaRPr lang="en-US" dirty="0"/>
          </a:p>
        </p:txBody>
      </p:sp>
    </p:spTree>
    <p:extLst>
      <p:ext uri="{BB962C8B-B14F-4D97-AF65-F5344CB8AC3E}">
        <p14:creationId xmlns:p14="http://schemas.microsoft.com/office/powerpoint/2010/main" val="7920839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56</a:t>
            </a:fld>
            <a:endParaRPr lang="en-US" dirty="0"/>
          </a:p>
        </p:txBody>
      </p:sp>
    </p:spTree>
    <p:extLst>
      <p:ext uri="{BB962C8B-B14F-4D97-AF65-F5344CB8AC3E}">
        <p14:creationId xmlns:p14="http://schemas.microsoft.com/office/powerpoint/2010/main" val="223788871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57</a:t>
            </a:fld>
            <a:endParaRPr lang="en-US" dirty="0"/>
          </a:p>
        </p:txBody>
      </p:sp>
    </p:spTree>
    <p:extLst>
      <p:ext uri="{BB962C8B-B14F-4D97-AF65-F5344CB8AC3E}">
        <p14:creationId xmlns:p14="http://schemas.microsoft.com/office/powerpoint/2010/main" val="619409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val="389473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8</a:t>
            </a:fld>
            <a:endParaRPr lang="en-US" dirty="0"/>
          </a:p>
        </p:txBody>
      </p:sp>
    </p:spTree>
    <p:extLst>
      <p:ext uri="{BB962C8B-B14F-4D97-AF65-F5344CB8AC3E}">
        <p14:creationId xmlns:p14="http://schemas.microsoft.com/office/powerpoint/2010/main" val="2620984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9</a:t>
            </a:fld>
            <a:endParaRPr lang="en-US" dirty="0"/>
          </a:p>
        </p:txBody>
      </p:sp>
    </p:spTree>
    <p:extLst>
      <p:ext uri="{BB962C8B-B14F-4D97-AF65-F5344CB8AC3E}">
        <p14:creationId xmlns:p14="http://schemas.microsoft.com/office/powerpoint/2010/main" val="26209840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2/7/2016</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grpSp>
        <p:nvGrpSpPr>
          <p:cNvPr id="449538" name="Group 2"/>
          <p:cNvGrpSpPr>
            <a:grpSpLocks/>
          </p:cNvGrpSpPr>
          <p:nvPr/>
        </p:nvGrpSpPr>
        <p:grpSpPr bwMode="auto">
          <a:xfrm>
            <a:off x="4716463" y="5345113"/>
            <a:ext cx="4427537" cy="1512887"/>
            <a:chOff x="2971" y="3367"/>
            <a:chExt cx="2789" cy="953"/>
          </a:xfrm>
        </p:grpSpPr>
        <p:sp>
          <p:nvSpPr>
            <p:cNvPr id="449539"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40"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41"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42"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43"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44"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45"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46"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47"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48"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49"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50"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51"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52"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49553"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grpSp>
      <p:sp>
        <p:nvSpPr>
          <p:cNvPr id="449554" name="Rectangle 18"/>
          <p:cNvSpPr>
            <a:spLocks noGrp="1" noChangeArrowheads="1"/>
          </p:cNvSpPr>
          <p:nvPr>
            <p:ph type="ctrTitle" sz="quarter"/>
          </p:nvPr>
        </p:nvSpPr>
        <p:spPr>
          <a:xfrm>
            <a:off x="685800" y="1600200"/>
            <a:ext cx="7772400" cy="1828800"/>
          </a:xfrm>
        </p:spPr>
        <p:style>
          <a:lnRef idx="0">
            <a:schemeClr val="accent4"/>
          </a:lnRef>
          <a:fillRef idx="3">
            <a:schemeClr val="accent4"/>
          </a:fillRef>
          <a:effectRef idx="3">
            <a:schemeClr val="accent4"/>
          </a:effectRef>
          <a:fontRef idx="none"/>
        </p:style>
        <p:txBody>
          <a:bodyPr anchor="b"/>
          <a:lstStyle>
            <a:lvl1pPr>
              <a:defRPr sz="5700"/>
            </a:lvl1pPr>
          </a:lstStyle>
          <a:p>
            <a:pPr lvl="0"/>
            <a:r>
              <a:rPr lang="en-US" noProof="0" smtClean="0"/>
              <a:t>Click to edit Master title style</a:t>
            </a:r>
          </a:p>
        </p:txBody>
      </p:sp>
      <p:sp>
        <p:nvSpPr>
          <p:cNvPr id="44955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pPr lvl="0"/>
            <a:r>
              <a:rPr lang="en-US" noProof="0" dirty="0" smtClean="0"/>
              <a:t>Click to edit Master subtitle style</a:t>
            </a:r>
          </a:p>
        </p:txBody>
      </p:sp>
      <p:sp>
        <p:nvSpPr>
          <p:cNvPr id="449556" name="Rectangle 20"/>
          <p:cNvSpPr>
            <a:spLocks noGrp="1" noChangeArrowheads="1"/>
          </p:cNvSpPr>
          <p:nvPr>
            <p:ph type="dt" sz="quarter" idx="2"/>
          </p:nvPr>
        </p:nvSpPr>
        <p:spPr/>
        <p:txBody>
          <a:bodyPr/>
          <a:lstStyle>
            <a:lvl1pPr>
              <a:defRPr/>
            </a:lvl1pPr>
          </a:lstStyle>
          <a:p>
            <a:endParaRPr lang="en-US"/>
          </a:p>
        </p:txBody>
      </p:sp>
      <p:sp>
        <p:nvSpPr>
          <p:cNvPr id="449557" name="Rectangle 21"/>
          <p:cNvSpPr>
            <a:spLocks noGrp="1" noChangeArrowheads="1"/>
          </p:cNvSpPr>
          <p:nvPr>
            <p:ph type="ftr" sz="quarter" idx="3"/>
          </p:nvPr>
        </p:nvSpPr>
        <p:spPr/>
        <p:txBody>
          <a:bodyPr/>
          <a:lstStyle>
            <a:lvl1pPr>
              <a:defRPr/>
            </a:lvl1pPr>
          </a:lstStyle>
          <a:p>
            <a:endParaRPr lang="en-US"/>
          </a:p>
        </p:txBody>
      </p:sp>
      <p:sp>
        <p:nvSpPr>
          <p:cNvPr id="449558" name="Rectangle 22"/>
          <p:cNvSpPr>
            <a:spLocks noGrp="1" noChangeArrowheads="1"/>
          </p:cNvSpPr>
          <p:nvPr>
            <p:ph type="sldNum" sz="quarter" idx="4"/>
          </p:nvPr>
        </p:nvSpPr>
        <p:spPr/>
        <p:txBody>
          <a:bodyPr/>
          <a:lstStyle>
            <a:lvl1pPr>
              <a:defRPr/>
            </a:lvl1pPr>
          </a:lstStyle>
          <a:p>
            <a:fld id="{4977809D-5DDD-42FA-A94C-58F6D89CF7CD}" type="slidenum">
              <a:rPr lang="ar-SA"/>
              <a:pPr/>
              <a:t>‹#›</a:t>
            </a:fld>
            <a:endParaRPr lang="en-US"/>
          </a:p>
        </p:txBody>
      </p:sp>
    </p:spTree>
    <p:extLst>
      <p:ext uri="{BB962C8B-B14F-4D97-AF65-F5344CB8AC3E}">
        <p14:creationId xmlns:p14="http://schemas.microsoft.com/office/powerpoint/2010/main" val="228338017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7"/>
            <a:ext cx="7408333" cy="3450696"/>
          </a:xfrm>
          <a:prstGeom prst="rect">
            <a:avLst/>
          </a:prstGeom>
        </p:spPr>
        <p:txBody>
          <a:bodyPr/>
          <a:lstStyle>
            <a:lvl1pPr marL="0" indent="0" algn="just" rtl="1">
              <a:buNone/>
              <a:defRPr sz="3000"/>
            </a:lvl1pPr>
            <a:lvl2pPr marL="301943" indent="0" algn="just" rtl="1">
              <a:buNone/>
              <a:defRPr sz="3000"/>
            </a:lvl2pPr>
            <a:lvl3pPr marL="627063" indent="0" algn="just" rtl="1">
              <a:buNone/>
              <a:defRPr sz="3000"/>
            </a:lvl3pPr>
            <a:lvl4pPr marL="914400" indent="0" algn="just" rtl="1">
              <a:buNone/>
              <a:defRPr sz="3000"/>
            </a:lvl4pPr>
            <a:lvl5pPr marL="1234440" indent="0" algn="just" rtl="1">
              <a:buNone/>
              <a:defRPr sz="3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solidFill>
                <a:srgbClr val="073E87"/>
              </a:solidFill>
            </a:endParaRPr>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B8C1B7BA-7215-4594-932D-DF16144526C4}"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a:xfrm>
            <a:off x="222334" y="88040"/>
            <a:ext cx="8699333" cy="1252728"/>
          </a:xfrm>
        </p:spPr>
        <p:txBody>
          <a:bodyPr/>
          <a:lstStyle>
            <a:lvl1pPr>
              <a:defRPr>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6872101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solidFill>
                <a:srgbClr val="073E87"/>
              </a:solidFill>
            </a:endParaRPr>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B8C1B7BA-7215-4594-932D-DF16144526C4}"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422404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a:prstGeom prst="rect">
            <a:avLst/>
          </a:prstGeo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a:prstGeom prst="rect">
            <a:avLst/>
          </a:prstGeo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a:prstGeom prst="rect">
            <a:avLst/>
          </a:prstGeo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a:prstGeom prst="rect">
            <a:avLst/>
          </a:prstGeo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endParaRPr lang="en-US">
              <a:solidFill>
                <a:srgbClr val="073E87"/>
              </a:solidFill>
            </a:endParaRPr>
          </a:p>
        </p:txBody>
      </p:sp>
      <p:sp>
        <p:nvSpPr>
          <p:cNvPr id="9" name="Slide Number Placeholder 8"/>
          <p:cNvSpPr>
            <a:spLocks noGrp="1"/>
          </p:cNvSpPr>
          <p:nvPr>
            <p:ph type="sldNum" sz="quarter" idx="12"/>
          </p:nvPr>
        </p:nvSpPr>
        <p:spPr>
          <a:xfrm>
            <a:off x="3991088" y="6250163"/>
            <a:ext cx="1161826" cy="365125"/>
          </a:xfrm>
          <a:prstGeom prst="rect">
            <a:avLst/>
          </a:prstGeom>
        </p:spPr>
        <p:txBody>
          <a:bodyPr/>
          <a:lstStyle/>
          <a:p>
            <a:fld id="{B8C1B7BA-7215-4594-932D-DF16144526C4}"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94673479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a:xfrm>
            <a:off x="5163672" y="6250164"/>
            <a:ext cx="3786690" cy="365125"/>
          </a:xfrm>
          <a:prstGeom prst="rect">
            <a:avLst/>
          </a:prstGeom>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endParaRPr lang="en-US">
              <a:solidFill>
                <a:srgbClr val="073E87"/>
              </a:solidFill>
            </a:endParaRPr>
          </a:p>
        </p:txBody>
      </p:sp>
      <p:sp>
        <p:nvSpPr>
          <p:cNvPr id="4" name="Slide Number Placeholder 3"/>
          <p:cNvSpPr>
            <a:spLocks noGrp="1"/>
          </p:cNvSpPr>
          <p:nvPr>
            <p:ph type="sldNum" sz="quarter" idx="12"/>
          </p:nvPr>
        </p:nvSpPr>
        <p:spPr>
          <a:xfrm>
            <a:off x="3991088" y="6250163"/>
            <a:ext cx="1161826" cy="365125"/>
          </a:xfrm>
          <a:prstGeom prst="rect">
            <a:avLst/>
          </a:prstGeom>
        </p:spPr>
        <p:txBody>
          <a:bodyPr/>
          <a:lstStyle/>
          <a:p>
            <a:fld id="{B8C1B7BA-7215-4594-932D-DF16144526C4}"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4787666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solidFill>
                <a:srgbClr val="073E87"/>
              </a:solidFill>
            </a:endParaRPr>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B8C1B7BA-7215-4594-932D-DF16144526C4}"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a:prstGeom prst="rect">
            <a:avLst/>
          </a:prstGeo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a:prstGeom prst="rect">
            <a:avLst/>
          </a:prstGeo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71947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a:prstGeom prst="rect">
            <a:avLst/>
          </a:prstGeo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solidFill>
                <a:srgbClr val="073E87"/>
              </a:solidFill>
            </a:endParaRPr>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B8C1B7BA-7215-4594-932D-DF16144526C4}"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47631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72067" y="2675467"/>
            <a:ext cx="7408333" cy="3450696"/>
          </a:xfrm>
          <a:prstGeom prst="rect">
            <a:avLst/>
          </a:prstGeom>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solidFill>
                <a:srgbClr val="073E87"/>
              </a:solidFill>
            </a:endParaRPr>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B8C1B7BA-7215-4594-932D-DF16144526C4}"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309054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solidFill>
                <a:srgbClr val="073E87"/>
              </a:solidFill>
            </a:endParaRPr>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B8C1B7BA-7215-4594-932D-DF16144526C4}"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a:prstGeom prst="rect">
            <a:avLst/>
          </a:prstGeo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31621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3_Title Slide">
    <p:bg>
      <p:bgRef idx="1002">
        <a:schemeClr val="bg1"/>
      </p:bgRef>
    </p:bg>
    <p:spTree>
      <p:nvGrpSpPr>
        <p:cNvPr id="1" name=""/>
        <p:cNvGrpSpPr/>
        <p:nvPr/>
      </p:nvGrpSpPr>
      <p:grpSpPr>
        <a:xfrm>
          <a:off x="0" y="0"/>
          <a:ext cx="0" cy="0"/>
          <a:chOff x="0" y="0"/>
          <a:chExt cx="0" cy="0"/>
        </a:xfrm>
      </p:grpSpPr>
      <p:sp>
        <p:nvSpPr>
          <p:cNvPr id="8" name="Rectangle 7"/>
          <p:cNvSpPr/>
          <p:nvPr userDrawn="1"/>
        </p:nvSpPr>
        <p:spPr>
          <a:xfrm flipH="1">
            <a:off x="2579260" y="-12636"/>
            <a:ext cx="6673260" cy="6858000"/>
          </a:xfrm>
          <a:prstGeom prst="rect">
            <a:avLst/>
          </a:prstGeom>
          <a:ln/>
        </p:spPr>
        <p:style>
          <a:lnRef idx="3">
            <a:schemeClr val="lt1"/>
          </a:lnRef>
          <a:fillRef idx="1">
            <a:schemeClr val="accent3"/>
          </a:fillRef>
          <a:effectRef idx="1">
            <a:schemeClr val="accent3"/>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Subtitle 24"/>
          <p:cNvSpPr>
            <a:spLocks noGrp="1"/>
          </p:cNvSpPr>
          <p:nvPr>
            <p:ph type="subTitle" idx="1"/>
          </p:nvPr>
        </p:nvSpPr>
        <p:spPr>
          <a:xfrm>
            <a:off x="3995936" y="3959037"/>
            <a:ext cx="4068509" cy="910123"/>
          </a:xfrm>
          <a:prstGeom prst="rect">
            <a:avLst/>
          </a:prstGeo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
        <p:nvSpPr>
          <p:cNvPr id="31" name="Date Placeholder 30"/>
          <p:cNvSpPr>
            <a:spLocks noGrp="1"/>
          </p:cNvSpPr>
          <p:nvPr>
            <p:ph type="dt" sz="half" idx="10"/>
          </p:nvPr>
        </p:nvSpPr>
        <p:spPr>
          <a:xfrm>
            <a:off x="5871224" y="6557946"/>
            <a:ext cx="2002464" cy="226902"/>
          </a:xfrm>
          <a:prstGeom prst="rect">
            <a:avLst/>
          </a:prstGeom>
        </p:spPr>
        <p:txBody>
          <a:bodyPr/>
          <a:lstStyle>
            <a:lvl1pPr>
              <a:defRPr lang="en-US" smtClean="0">
                <a:solidFill>
                  <a:srgbClr val="FFFFFF"/>
                </a:solidFill>
              </a:defRPr>
            </a:lvl1pPr>
            <a:extLst/>
          </a:lstStyle>
          <a:p>
            <a:fld id="{D1C71AF1-D52D-4131-A994-F72680175977}" type="datetimeFigureOut">
              <a:rPr lang="en-US" smtClean="0"/>
              <a:t>2/7/2016</a:t>
            </a:fld>
            <a:endParaRPr lang="en-US"/>
          </a:p>
        </p:txBody>
      </p:sp>
      <p:sp>
        <p:nvSpPr>
          <p:cNvPr id="18" name="Footer Placeholder 17"/>
          <p:cNvSpPr>
            <a:spLocks noGrp="1"/>
          </p:cNvSpPr>
          <p:nvPr>
            <p:ph type="ftr" sz="quarter" idx="11"/>
          </p:nvPr>
        </p:nvSpPr>
        <p:spPr>
          <a:xfrm>
            <a:off x="2819400" y="6557946"/>
            <a:ext cx="2927722" cy="228600"/>
          </a:xfrm>
          <a:prstGeom prst="rect">
            <a:avLst/>
          </a:prstGeo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a:prstGeom prst="rect">
            <a:avLst/>
          </a:prstGeom>
        </p:spPr>
        <p:txBody>
          <a:bodyPr/>
          <a:lstStyle>
            <a:lvl1pPr>
              <a:defRPr lang="en-US" smtClean="0">
                <a:solidFill>
                  <a:srgbClr val="FFFFFF"/>
                </a:solidFill>
              </a:defRPr>
            </a:lvl1pPr>
            <a:extLst/>
          </a:lstStyle>
          <a:p>
            <a:fld id="{CA705C43-DBF8-43CC-9262-6B6FB48A7A84}" type="slidenum">
              <a:rPr lang="en-US" smtClean="0"/>
              <a:t>‹#›</a:t>
            </a:fld>
            <a:endParaRPr lang="en-US"/>
          </a:p>
        </p:txBody>
      </p:sp>
    </p:spTree>
    <p:extLst>
      <p:ext uri="{BB962C8B-B14F-4D97-AF65-F5344CB8AC3E}">
        <p14:creationId xmlns:p14="http://schemas.microsoft.com/office/powerpoint/2010/main" val="3143637531"/>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Title Slide">
    <p:bg>
      <p:bgRef idx="1002">
        <a:schemeClr val="bg1"/>
      </p:bgRef>
    </p:bg>
    <p:spTree>
      <p:nvGrpSpPr>
        <p:cNvPr id="1" name=""/>
        <p:cNvGrpSpPr/>
        <p:nvPr/>
      </p:nvGrpSpPr>
      <p:grpSpPr>
        <a:xfrm>
          <a:off x="0" y="0"/>
          <a:ext cx="0" cy="0"/>
          <a:chOff x="0" y="0"/>
          <a:chExt cx="0" cy="0"/>
        </a:xfrm>
      </p:grpSpPr>
      <p:sp>
        <p:nvSpPr>
          <p:cNvPr id="8" name="Rectangle 7"/>
          <p:cNvSpPr/>
          <p:nvPr userDrawn="1"/>
        </p:nvSpPr>
        <p:spPr>
          <a:xfrm flipH="1">
            <a:off x="-108520" y="-12636"/>
            <a:ext cx="9361040" cy="6858000"/>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extLst/>
          </a:lstStyle>
          <a:p>
            <a:pPr algn="ctr" eaLnBrk="1" latinLnBrk="0" hangingPunct="1"/>
            <a:endParaRPr kumimoji="0" lang="en-US" dirty="0"/>
          </a:p>
        </p:txBody>
      </p:sp>
    </p:spTree>
    <p:extLst>
      <p:ext uri="{BB962C8B-B14F-4D97-AF65-F5344CB8AC3E}">
        <p14:creationId xmlns:p14="http://schemas.microsoft.com/office/powerpoint/2010/main" val="3281390630"/>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a:effectLst>
            <a:outerShdw blurRad="50800" dist="38100" dir="18900000" algn="bl" rotWithShape="0">
              <a:prstClr val="black">
                <a:alpha val="40000"/>
              </a:prstClr>
            </a:outerShdw>
          </a:effectLst>
        </p:spPr>
        <p:style>
          <a:lnRef idx="1">
            <a:schemeClr val="accent4"/>
          </a:lnRef>
          <a:fillRef idx="2">
            <a:schemeClr val="accent4"/>
          </a:fillRef>
          <a:effectRef idx="1">
            <a:schemeClr val="accent4"/>
          </a:effectRef>
          <a:fontRef idx="none"/>
        </p:style>
      </p:pic>
      <p:sp>
        <p:nvSpPr>
          <p:cNvPr id="3" name="Date Placeholder 3"/>
          <p:cNvSpPr>
            <a:spLocks noGrp="1"/>
          </p:cNvSpPr>
          <p:nvPr>
            <p:ph type="dt" sz="half" idx="10"/>
          </p:nvPr>
        </p:nvSpPr>
        <p:spPr>
          <a:xfrm>
            <a:off x="762000" y="6356350"/>
            <a:ext cx="2133600" cy="365125"/>
          </a:xfrm>
          <a:prstGeom prst="rect">
            <a:avLst/>
          </a:prstGeom>
        </p:spPr>
        <p:style>
          <a:lnRef idx="1">
            <a:schemeClr val="accent4"/>
          </a:lnRef>
          <a:fillRef idx="2">
            <a:schemeClr val="accent4"/>
          </a:fillRef>
          <a:effectRef idx="1">
            <a:schemeClr val="accent4"/>
          </a:effectRef>
          <a:fontRef idx="none"/>
        </p:style>
        <p:txBody>
          <a:bodyPr/>
          <a:lstStyle/>
          <a:p>
            <a:fld id="{757B281C-5159-4971-8228-52B9A72E9ED2}" type="datetimeFigureOut">
              <a:rPr lang="en-US" smtClean="0"/>
              <a:pPr/>
              <a:t>2/7/2016</a:t>
            </a:fld>
            <a:endParaRPr lang="en-US" dirty="0"/>
          </a:p>
        </p:txBody>
      </p:sp>
      <p:sp>
        <p:nvSpPr>
          <p:cNvPr id="4" name="Footer Placeholder 4"/>
          <p:cNvSpPr>
            <a:spLocks noGrp="1"/>
          </p:cNvSpPr>
          <p:nvPr>
            <p:ph type="ftr" sz="quarter" idx="11"/>
          </p:nvPr>
        </p:nvSpPr>
        <p:spPr>
          <a:xfrm>
            <a:off x="3352800" y="6356350"/>
            <a:ext cx="2895600" cy="365125"/>
          </a:xfrm>
          <a:prstGeom prst="rect">
            <a:avLst/>
          </a:prstGeom>
        </p:spPr>
        <p:style>
          <a:lnRef idx="1">
            <a:schemeClr val="accent4"/>
          </a:lnRef>
          <a:fillRef idx="2">
            <a:schemeClr val="accent4"/>
          </a:fillRef>
          <a:effectRef idx="1">
            <a:schemeClr val="accent4"/>
          </a:effectRef>
          <a:fontRef idx="none"/>
        </p:style>
        <p:txBody>
          <a:bodyPr/>
          <a:lstStyle/>
          <a:p>
            <a:endParaRPr lang="en-US" dirty="0"/>
          </a:p>
        </p:txBody>
      </p:sp>
      <p:sp>
        <p:nvSpPr>
          <p:cNvPr id="5" name="Slide Number Placeholder 5"/>
          <p:cNvSpPr>
            <a:spLocks noGrp="1"/>
          </p:cNvSpPr>
          <p:nvPr>
            <p:ph type="sldNum" sz="quarter" idx="12"/>
          </p:nvPr>
        </p:nvSpPr>
        <p:spPr>
          <a:xfrm>
            <a:off x="6705600" y="6356350"/>
            <a:ext cx="2133600" cy="365125"/>
          </a:xfrm>
          <a:prstGeom prst="rect">
            <a:avLst/>
          </a:prstGeom>
        </p:spPr>
        <p:style>
          <a:lnRef idx="1">
            <a:schemeClr val="accent4"/>
          </a:lnRef>
          <a:fillRef idx="2">
            <a:schemeClr val="accent4"/>
          </a:fillRef>
          <a:effectRef idx="1">
            <a:schemeClr val="accent4"/>
          </a:effectRef>
          <a:fontRef idx="none"/>
        </p:style>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784854696"/>
      </p:ext>
    </p:extLst>
  </p:cSld>
  <p:clrMapOvr>
    <a:masterClrMapping/>
  </p:clrMapOvr>
  <p:transition spd="slow">
    <p:wipe dir="d"/>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2_Title Slide">
    <p:bg>
      <p:bgRef idx="1002">
        <a:schemeClr val="bg1"/>
      </p:bgRef>
    </p:bg>
    <p:spTree>
      <p:nvGrpSpPr>
        <p:cNvPr id="1" name=""/>
        <p:cNvGrpSpPr/>
        <p:nvPr/>
      </p:nvGrpSpPr>
      <p:grpSpPr>
        <a:xfrm>
          <a:off x="0" y="0"/>
          <a:ext cx="0" cy="0"/>
          <a:chOff x="0" y="0"/>
          <a:chExt cx="0" cy="0"/>
        </a:xfrm>
      </p:grpSpPr>
      <p:sp>
        <p:nvSpPr>
          <p:cNvPr id="8" name="Rectangle 7"/>
          <p:cNvSpPr/>
          <p:nvPr userDrawn="1"/>
        </p:nvSpPr>
        <p:spPr>
          <a:xfrm flipH="1">
            <a:off x="-108520" y="-12636"/>
            <a:ext cx="9361040" cy="6858000"/>
          </a:xfrm>
          <a:prstGeom prst="rect">
            <a:avLst/>
          </a:prstGeom>
          <a:ln/>
        </p:spPr>
        <p:style>
          <a:lnRef idx="1">
            <a:schemeClr val="accent3"/>
          </a:lnRef>
          <a:fillRef idx="2">
            <a:schemeClr val="accent3"/>
          </a:fillRef>
          <a:effectRef idx="1">
            <a:schemeClr val="accent3"/>
          </a:effectRef>
          <a:fontRef idx="minor">
            <a:schemeClr val="dk1"/>
          </a:fontRef>
        </p:style>
        <p:txBody>
          <a:bodyPr anchor="ctr"/>
          <a:lstStyle>
            <a:extLst/>
          </a:lstStyle>
          <a:p>
            <a:pPr algn="ctr" eaLnBrk="1" latinLnBrk="0" hangingPunct="1"/>
            <a:endParaRPr kumimoji="0" lang="en-US" dirty="0"/>
          </a:p>
        </p:txBody>
      </p:sp>
    </p:spTree>
    <p:extLst>
      <p:ext uri="{BB962C8B-B14F-4D97-AF65-F5344CB8AC3E}">
        <p14:creationId xmlns:p14="http://schemas.microsoft.com/office/powerpoint/2010/main" val="1072695308"/>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8C1B7BA-7215-4594-932D-DF16144526C4}"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1175173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8C1B7BA-7215-4594-932D-DF16144526C4}"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46538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8C1B7BA-7215-4594-932D-DF16144526C4}"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416441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8C1B7BA-7215-4594-932D-DF16144526C4}"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6853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8C1B7BA-7215-4594-932D-DF16144526C4}"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8031802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8C1B7BA-7215-4594-932D-DF16144526C4}"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00900465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8C1B7BA-7215-4594-932D-DF16144526C4}"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66046029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8C1B7BA-7215-4594-932D-DF16144526C4}"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94496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8C1B7BA-7215-4594-932D-DF16144526C4}"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16483296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8C1B7BA-7215-4594-932D-DF16144526C4}"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2853292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277EFB4A-434A-4BED-A979-72D6EE5F544E}" type="datetimeFigureOut">
              <a:rPr lang="en-US" smtClean="0">
                <a:solidFill>
                  <a:srgbClr val="073E87"/>
                </a:solidFill>
              </a:rPr>
              <a:pPr/>
              <a:t>2/7/2016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8C1B7BA-7215-4594-932D-DF16144526C4}"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276937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2/7/2016</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96126088"/>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99256" y="1600200"/>
            <a:ext cx="8077200" cy="4525963"/>
          </a:xfrm>
          <a:prstGeom prst="rect">
            <a:avLst/>
          </a:prstGeom>
        </p:spPr>
        <p:style>
          <a:lnRef idx="1">
            <a:schemeClr val="accent3"/>
          </a:lnRef>
          <a:fillRef idx="2">
            <a:schemeClr val="accent3"/>
          </a:fillRef>
          <a:effectRef idx="1">
            <a:schemeClr val="accent3"/>
          </a:effectRef>
          <a:fontRef idx="none"/>
        </p:style>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r" rtl="1">
              <a:defRPr sz="1200">
                <a:solidFill>
                  <a:schemeClr val="tx1">
                    <a:tint val="75000"/>
                  </a:schemeClr>
                </a:solidFill>
                <a:cs typeface="Taher" pitchFamily="2" charset="-78"/>
              </a:defRPr>
            </a:lvl1pPr>
          </a:lstStyle>
          <a:p>
            <a:fld id="{757B281C-5159-4971-8228-52B9A72E9ED2}" type="datetimeFigureOut">
              <a:rPr lang="en-US" smtClean="0"/>
              <a:pPr/>
              <a:t>2/7/2016</a:t>
            </a:fld>
            <a:r>
              <a:rPr lang="ar-SA" dirty="0" smtClean="0"/>
              <a:t>يسب</a:t>
            </a:r>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r" rtl="1">
              <a:defRPr sz="1200">
                <a:solidFill>
                  <a:schemeClr val="tx1">
                    <a:tint val="75000"/>
                  </a:schemeClr>
                </a:solidFill>
                <a:cs typeface="Taher" pitchFamily="2" charset="-78"/>
              </a:defRPr>
            </a:lvl1pPr>
          </a:lstStyle>
          <a:p>
            <a:r>
              <a:rPr lang="ar-SA" dirty="0" smtClean="0"/>
              <a:t>سبسشب</a:t>
            </a:r>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Taher" pitchFamily="2" charset="-78"/>
              </a:defRPr>
            </a:lvl1pPr>
          </a:lstStyle>
          <a:p>
            <a:pPr rtl="1"/>
            <a:r>
              <a:rPr lang="ar-SA" dirty="0" smtClean="0"/>
              <a:t> شس</a:t>
            </a:r>
            <a:fld id="{33D6E5A2-EC83-451F-A719-9AC1370DD5CF}" type="slidenum">
              <a:rPr lang="en-US" smtClean="0"/>
              <a:pPr rtl="1"/>
              <a:t>‹#›</a:t>
            </a:fld>
            <a:r>
              <a:rPr lang="ar-SA" dirty="0" smtClean="0"/>
              <a:t>سبسيب سببس</a:t>
            </a:r>
            <a:endParaRPr lang="en-US" dirty="0"/>
          </a:p>
        </p:txBody>
      </p:sp>
      <p:pic>
        <p:nvPicPr>
          <p:cNvPr id="8" name="Picture 7"/>
          <p:cNvPicPr>
            <a:picLocks noChangeAspect="1"/>
          </p:cNvPicPr>
          <p:nvPr/>
        </p:nvPicPr>
        <p:blipFill rotWithShape="1">
          <a:blip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91" r:id="rId13"/>
  </p:sldLayoutIdLst>
  <p:transition spd="slow">
    <p:wipe dir="d"/>
  </p:transition>
  <p:timing>
    <p:tnLst>
      <p:par>
        <p:cTn id="1" dur="indefinite" restart="never" nodeType="tmRoot"/>
      </p:par>
    </p:tnLst>
  </p:timing>
  <p:txStyles>
    <p:titleStyle>
      <a:lvl1pPr algn="ctr" defTabSz="914400" rtl="0" eaLnBrk="1" latinLnBrk="0" hangingPunct="1">
        <a:spcBef>
          <a:spcPct val="0"/>
        </a:spcBef>
        <a:buNone/>
        <a:defRPr lang="en-US" sz="4400" kern="1200" dirty="0" smtClean="0">
          <a:solidFill>
            <a:schemeClr val="tx1"/>
          </a:solidFill>
          <a:latin typeface="+mj-lt"/>
          <a:ea typeface="+mj-ea"/>
          <a:cs typeface="Sultan Medium" pitchFamily="2" charset="-78"/>
        </a:defRPr>
      </a:lvl1pPr>
    </p:titleStyle>
    <p:bodyStyle>
      <a:lvl1pPr marL="0" indent="0" algn="r" defTabSz="914400" rtl="1" eaLnBrk="1" latinLnBrk="0" hangingPunct="1">
        <a:spcBef>
          <a:spcPct val="20000"/>
        </a:spcBef>
        <a:buFontTx/>
        <a:buNone/>
        <a:defRPr sz="2800" kern="1200">
          <a:solidFill>
            <a:schemeClr val="tx1"/>
          </a:solidFill>
          <a:latin typeface="+mn-lt"/>
          <a:ea typeface="+mn-ea"/>
          <a:cs typeface="Taher" pitchFamily="2" charset="-78"/>
        </a:defRPr>
      </a:lvl1pPr>
      <a:lvl2pPr marL="457200" indent="0" algn="r" defTabSz="914400" rtl="1" eaLnBrk="1" latinLnBrk="0" hangingPunct="1">
        <a:spcBef>
          <a:spcPct val="20000"/>
        </a:spcBef>
        <a:buFontTx/>
        <a:buNone/>
        <a:defRPr sz="2400" kern="1200">
          <a:solidFill>
            <a:schemeClr val="tx1"/>
          </a:solidFill>
          <a:latin typeface="+mn-lt"/>
          <a:ea typeface="+mn-ea"/>
          <a:cs typeface="Taher" pitchFamily="2" charset="-78"/>
        </a:defRPr>
      </a:lvl2pPr>
      <a:lvl3pPr marL="914400" indent="0" algn="r" defTabSz="914400" rtl="1" eaLnBrk="1" latinLnBrk="0" hangingPunct="1">
        <a:spcBef>
          <a:spcPct val="20000"/>
        </a:spcBef>
        <a:buFontTx/>
        <a:buNone/>
        <a:defRPr sz="2000" kern="1200">
          <a:solidFill>
            <a:schemeClr val="tx1"/>
          </a:solidFill>
          <a:latin typeface="+mn-lt"/>
          <a:ea typeface="+mn-ea"/>
          <a:cs typeface="Taher" pitchFamily="2" charset="-78"/>
        </a:defRPr>
      </a:lvl3pPr>
      <a:lvl4pPr marL="1371600" indent="0" algn="r" defTabSz="914400" rtl="1" eaLnBrk="1" latinLnBrk="0" hangingPunct="1">
        <a:spcBef>
          <a:spcPct val="20000"/>
        </a:spcBef>
        <a:buFontTx/>
        <a:buNone/>
        <a:defRPr sz="1800" kern="1200">
          <a:solidFill>
            <a:schemeClr val="tx1"/>
          </a:solidFill>
          <a:latin typeface="+mn-lt"/>
          <a:ea typeface="+mn-ea"/>
          <a:cs typeface="Taher" pitchFamily="2" charset="-78"/>
        </a:defRPr>
      </a:lvl4pPr>
      <a:lvl5pPr marL="1828800" indent="0" algn="r" defTabSz="914400" rtl="1" eaLnBrk="1" latinLnBrk="0" hangingPunct="1">
        <a:spcBef>
          <a:spcPct val="20000"/>
        </a:spcBef>
        <a:buFontTx/>
        <a:buNone/>
        <a:defRPr sz="1800" kern="1200">
          <a:solidFill>
            <a:schemeClr val="tx1"/>
          </a:solidFill>
          <a:latin typeface="+mn-lt"/>
          <a:ea typeface="+mn-ea"/>
          <a:cs typeface="Taher" pitchFamily="2" charset="-7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Rectangle 6"/>
          <p:cNvSpPr/>
          <p:nvPr/>
        </p:nvSpPr>
        <p:spPr>
          <a:xfrm>
            <a:off x="246152" y="1708436"/>
            <a:ext cx="8688889" cy="4917923"/>
          </a:xfrm>
          <a:prstGeom prst="rect">
            <a:avLst/>
          </a:prstGeom>
          <a:gradFill flip="none" rotWithShape="1">
            <a:gsLst>
              <a:gs pos="0">
                <a:srgbClr val="349D0F">
                  <a:tint val="66000"/>
                  <a:satMod val="160000"/>
                </a:srgbClr>
              </a:gs>
              <a:gs pos="50000">
                <a:srgbClr val="349D0F">
                  <a:tint val="44500"/>
                  <a:satMod val="160000"/>
                </a:srgbClr>
              </a:gs>
              <a:gs pos="100000">
                <a:srgbClr val="349D0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Tree>
    <p:extLst>
      <p:ext uri="{BB962C8B-B14F-4D97-AF65-F5344CB8AC3E}">
        <p14:creationId xmlns:p14="http://schemas.microsoft.com/office/powerpoint/2010/main" val="1784118599"/>
      </p:ext>
    </p:extLst>
  </p:cSld>
  <p:clrMap bg1="lt1" tx1="dk1" bg2="lt2" tx2="dk2" accent1="accent1" accent2="accent2" accent3="accent3" accent4="accent4" accent5="accent5" accent6="accent6" hlink="hlink" folHlink="folHlink"/>
  <p:sldLayoutIdLst>
    <p:sldLayoutId id="2147483666" r:id="rId1"/>
    <p:sldLayoutId id="2147483668" r:id="rId2"/>
    <p:sldLayoutId id="2147483669" r:id="rId3"/>
    <p:sldLayoutId id="2147483671" r:id="rId4"/>
    <p:sldLayoutId id="2147483672" r:id="rId5"/>
    <p:sldLayoutId id="2147483673" r:id="rId6"/>
    <p:sldLayoutId id="2147483674" r:id="rId7"/>
    <p:sldLayoutId id="2147483675" r:id="rId8"/>
    <p:sldLayoutId id="2147483692" r:id="rId9"/>
    <p:sldLayoutId id="2147483693" r:id="rId10"/>
    <p:sldLayoutId id="2147483694" r:id="rId11"/>
    <p:sldLayoutId id="2147483695"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77EFB4A-434A-4BED-A979-72D6EE5F544E}" type="datetimeFigureOut">
              <a:rPr lang="en-US" smtClean="0">
                <a:solidFill>
                  <a:srgbClr val="073E87"/>
                </a:solidFill>
              </a:rPr>
              <a:pPr/>
              <a:t>2/7/2016</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8C1B7BA-7215-4594-932D-DF16144526C4}"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8484688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2.xml"/><Relationship Id="rId4" Type="http://schemas.openxmlformats.org/officeDocument/2006/relationships/slide" Target="slide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 Target="slide42.xml"/><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2.xml"/><Relationship Id="rId4" Type="http://schemas.openxmlformats.org/officeDocument/2006/relationships/slide" Target="slide1.xml"/></Relationships>
</file>

<file path=ppt/slides/_rels/slide22.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2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2.xml"/><Relationship Id="rId4" Type="http://schemas.openxmlformats.org/officeDocument/2006/relationships/slide" Target="slide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slide" Target="slide42.xml"/><Relationship Id="rId7" Type="http://schemas.openxmlformats.org/officeDocument/2006/relationships/diagramColors" Target="../diagrams/colors4.xml"/><Relationship Id="rId2" Type="http://schemas.openxmlformats.org/officeDocument/2006/relationships/notesSlide" Target="../notesSlides/notesSlide39.xml"/><Relationship Id="rId1" Type="http://schemas.openxmlformats.org/officeDocument/2006/relationships/slideLayout" Target="../slideLayouts/slideLayout24.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slide" Target="sl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1.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2.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53.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55.xml"/><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6.xml"/><Relationship Id="rId1" Type="http://schemas.openxmlformats.org/officeDocument/2006/relationships/slideLayout" Target="../slideLayouts/slideLayout2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57.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3.xml"/><Relationship Id="rId7" Type="http://schemas.openxmlformats.org/officeDocument/2006/relationships/slide" Target="slide11.xml"/><Relationship Id="rId12" Type="http://schemas.openxmlformats.org/officeDocument/2006/relationships/slide" Target="slide16.xml"/><Relationship Id="rId2" Type="http://schemas.openxmlformats.org/officeDocument/2006/relationships/notesSlide" Target="../notesSlides/notesSlide57.xml"/><Relationship Id="rId1" Type="http://schemas.openxmlformats.org/officeDocument/2006/relationships/slideLayout" Target="../slideLayouts/slideLayout24.xml"/><Relationship Id="rId6" Type="http://schemas.openxmlformats.org/officeDocument/2006/relationships/slide" Target="slide10.xml"/><Relationship Id="rId11" Type="http://schemas.openxmlformats.org/officeDocument/2006/relationships/slide" Target="slide15.xml"/><Relationship Id="rId5" Type="http://schemas.openxmlformats.org/officeDocument/2006/relationships/slide" Target="slide8.xml"/><Relationship Id="rId10" Type="http://schemas.openxmlformats.org/officeDocument/2006/relationships/slide" Target="slide14.xml"/><Relationship Id="rId4" Type="http://schemas.openxmlformats.org/officeDocument/2006/relationships/slide" Target="slide9.xml"/><Relationship Id="rId9" Type="http://schemas.openxmlformats.org/officeDocument/2006/relationships/slide" Target="slide13.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2.xml"/><Relationship Id="rId4" Type="http://schemas.openxmlformats.org/officeDocument/2006/relationships/slide" Target="slid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974356567"/>
              </p:ext>
            </p:extLst>
          </p:nvPr>
        </p:nvGraphicFramePr>
        <p:xfrm>
          <a:off x="324172" y="302579"/>
          <a:ext cx="8496300" cy="6337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722246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2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endParaRPr lang="en-US" sz="1050" dirty="0" smtClean="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000" dirty="0" smtClean="0">
                <a:latin typeface="Tahoma" panose="020B0604030504040204" pitchFamily="34" charset="0"/>
                <a:ea typeface="Tahoma" panose="020B0604030504040204" pitchFamily="34" charset="0"/>
                <a:cs typeface="Tahoma" panose="020B0604030504040204" pitchFamily="34" charset="0"/>
              </a:rPr>
              <a:t>وَقَالَتْ </a:t>
            </a:r>
            <a:r>
              <a:rPr lang="fa-IR" sz="2000" dirty="0">
                <a:latin typeface="Tahoma" panose="020B0604030504040204" pitchFamily="34" charset="0"/>
                <a:ea typeface="Tahoma" panose="020B0604030504040204" pitchFamily="34" charset="0"/>
                <a:cs typeface="Tahoma" panose="020B0604030504040204" pitchFamily="34" charset="0"/>
              </a:rPr>
              <a:t>مُشْرِكُو الْعَرَبِ: إِنَّ أَوْثَانَنَا آلِهَةٌ؛ مَنْ خَالَفَنَا فِي هَذَا ضَلَّ.</a:t>
            </a:r>
            <a:endParaRPr lang="en-US" sz="20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000" dirty="0">
                <a:latin typeface="Tahoma" panose="020B0604030504040204" pitchFamily="34" charset="0"/>
                <a:ea typeface="Tahoma" panose="020B0604030504040204" pitchFamily="34" charset="0"/>
                <a:cs typeface="Tahoma" panose="020B0604030504040204" pitchFamily="34" charset="0"/>
              </a:rPr>
              <a:t>فَقَالَ اللَّهُ تَعَالَى </a:t>
            </a:r>
            <a:r>
              <a:rPr lang="fa-IR"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{تِلْكَ </a:t>
            </a:r>
            <a:r>
              <a:rPr lang="fa-IR" sz="2000" dirty="0">
                <a:solidFill>
                  <a:srgbClr val="0000FF"/>
                </a:solidFill>
                <a:latin typeface="Tahoma" panose="020B0604030504040204" pitchFamily="34" charset="0"/>
                <a:ea typeface="Tahoma" panose="020B0604030504040204" pitchFamily="34" charset="0"/>
                <a:cs typeface="Tahoma" panose="020B0604030504040204" pitchFamily="34" charset="0"/>
              </a:rPr>
              <a:t>أَمانِيُّهُمْ الَّتِي يَتَمَنَّوْنَهَا قُلْ لَهُمْ هاتُوا بُرْهانَكُمْ عَلَى مَقَالَتِكُمْ إِنْ كُنْتُمْ </a:t>
            </a:r>
            <a:r>
              <a:rPr lang="fa-IR"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صادِقِينَ}</a:t>
            </a:r>
          </a:p>
          <a:p>
            <a:pPr>
              <a:lnSpc>
                <a:spcPct val="150000"/>
              </a:lnSpc>
            </a:pPr>
            <a:r>
              <a:rPr lang="fa-IR" sz="2000" dirty="0" smtClean="0">
                <a:latin typeface="Tahoma" panose="020B0604030504040204" pitchFamily="34" charset="0"/>
                <a:ea typeface="Tahoma" panose="020B0604030504040204" pitchFamily="34" charset="0"/>
                <a:cs typeface="Tahoma" panose="020B0604030504040204" pitchFamily="34" charset="0"/>
              </a:rPr>
              <a:t>وَقَالَ </a:t>
            </a:r>
            <a:r>
              <a:rPr lang="fa-IR" sz="2000" dirty="0">
                <a:latin typeface="Tahoma" panose="020B0604030504040204" pitchFamily="34" charset="0"/>
                <a:ea typeface="Tahoma" panose="020B0604030504040204" pitchFamily="34" charset="0"/>
                <a:cs typeface="Tahoma" panose="020B0604030504040204" pitchFamily="34" charset="0"/>
              </a:rPr>
              <a:t>الصَّادِقُ (ع) وَقَدْ ذُكِرَ عِنْدَهُ الْجِدَالُ فِي الدِّينِ وَأَنَّ رَسُولَ اللَّهِ ص وَالْأَئِمَّةَ (ع) قَدْ نَهَوْا عَنْهُ! </a:t>
            </a:r>
            <a:endParaRPr lang="en-US" sz="20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000" dirty="0">
                <a:latin typeface="Tahoma" panose="020B0604030504040204" pitchFamily="34" charset="0"/>
                <a:ea typeface="Tahoma" panose="020B0604030504040204" pitchFamily="34" charset="0"/>
                <a:cs typeface="Tahoma" panose="020B0604030504040204" pitchFamily="34" charset="0"/>
              </a:rPr>
              <a:t>فَقَالَ الصَّادِقُ (ع) لَمْ يَنْهَ عَنْهُ مُطْلَقاً وَلَكِنَّهُ نَهَى عَنِ الْجِدَالِ بِغَيْرِ الَّتِي هِيَ أَحْسَنُ أَ مَا تَسْمَعُونَ اللَّهَ يَقُولُ {وَلا تُجادِلُوا أَهْلَ الْكِتابِ إِلَّا بِالَّتِي هِيَ أَحْسَنُ} العنكبوت: 46 وَقَوْلُهُ تَعَالَى: {ادْعُ إِلى‏ سَبِيلِ رَبِّكَ بِالْحِكْمَةِ وَالْمَوْعِظَةِ الْحَسَنَةِ وَجادِلْهُمْ بِالَّتِي هِيَ </a:t>
            </a:r>
            <a:r>
              <a:rPr lang="fa-IR" sz="2000" dirty="0" smtClean="0">
                <a:latin typeface="Tahoma" panose="020B0604030504040204" pitchFamily="34" charset="0"/>
                <a:ea typeface="Tahoma" panose="020B0604030504040204" pitchFamily="34" charset="0"/>
                <a:cs typeface="Tahoma" panose="020B0604030504040204" pitchFamily="34" charset="0"/>
              </a:rPr>
              <a:t>أَحْسَنُ}</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النحل</a:t>
            </a:r>
            <a:r>
              <a:rPr lang="fa-IR" sz="2000" dirty="0">
                <a:solidFill>
                  <a:srgbClr val="FF0000"/>
                </a:solidFill>
                <a:latin typeface="Tahoma" panose="020B0604030504040204" pitchFamily="34" charset="0"/>
                <a:ea typeface="Tahoma" panose="020B0604030504040204" pitchFamily="34" charset="0"/>
                <a:cs typeface="Tahoma" panose="020B0604030504040204" pitchFamily="34" charset="0"/>
              </a:rPr>
              <a:t>:  125</a:t>
            </a:r>
            <a:endParaRPr lang="en-US" sz="20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000" dirty="0">
                <a:latin typeface="Tahoma" panose="020B0604030504040204" pitchFamily="34" charset="0"/>
                <a:ea typeface="Tahoma" panose="020B0604030504040204" pitchFamily="34" charset="0"/>
                <a:cs typeface="Tahoma" panose="020B0604030504040204" pitchFamily="34" charset="0"/>
              </a:rPr>
              <a:t> فَالْجِدَالُ بِالَّتِي هِيَ أَحْسَنُ قَدْ قَرَنَهُ الْعُلَمَاءُ بِالدِّينِ وَالْجِدَالُ بِغَيْرِ الَّتِي هِيَ أَحْسَنُ مُحَرَّمٌ حَرَّمَهُ اللَّهُ عَلَى </a:t>
            </a:r>
            <a:r>
              <a:rPr lang="fa-IR" sz="2000" dirty="0" smtClean="0">
                <a:latin typeface="Tahoma" panose="020B0604030504040204" pitchFamily="34" charset="0"/>
                <a:ea typeface="Tahoma" panose="020B0604030504040204" pitchFamily="34" charset="0"/>
                <a:cs typeface="Tahoma" panose="020B0604030504040204" pitchFamily="34" charset="0"/>
              </a:rPr>
              <a:t>شِيعَتِنَا.</a:t>
            </a: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Autofit/>
          </a:bodyPr>
          <a:lstStyle/>
          <a:p>
            <a:r>
              <a:rPr lang="fa-IR" sz="2800" dirty="0">
                <a:latin typeface="Tahoma" panose="020B0604030504040204" pitchFamily="34" charset="0"/>
                <a:ea typeface="Tahoma" panose="020B0604030504040204" pitchFamily="34" charset="0"/>
                <a:cs typeface="Tahoma" panose="020B0604030504040204" pitchFamily="34" charset="0"/>
              </a:rPr>
              <a:t> قول جامع عن الصادق </a:t>
            </a:r>
            <a:r>
              <a:rPr lang="fa-IR" sz="2000" dirty="0">
                <a:latin typeface="Tahoma" panose="020B0604030504040204" pitchFamily="34" charset="0"/>
                <a:ea typeface="Tahoma" panose="020B0604030504040204" pitchFamily="34" charset="0"/>
                <a:cs typeface="Tahoma" panose="020B0604030504040204" pitchFamily="34" charset="0"/>
              </a:rPr>
              <a:t>(</a:t>
            </a:r>
            <a:r>
              <a:rPr lang="fa-IR" sz="2000" dirty="0" smtClean="0">
                <a:latin typeface="Tahoma" panose="020B0604030504040204" pitchFamily="34" charset="0"/>
                <a:ea typeface="Tahoma" panose="020B0604030504040204" pitchFamily="34" charset="0"/>
                <a:cs typeface="Tahoma" panose="020B0604030504040204" pitchFamily="34" charset="0"/>
              </a:rPr>
              <a:t>علیه السلام)</a:t>
            </a:r>
            <a:r>
              <a:rPr lang="fa-IR" sz="2800" dirty="0" smtClean="0">
                <a:latin typeface="Tahoma" panose="020B0604030504040204" pitchFamily="34" charset="0"/>
                <a:ea typeface="Tahoma" panose="020B0604030504040204" pitchFamily="34" charset="0"/>
                <a:cs typeface="Tahoma" panose="020B0604030504040204" pitchFamily="34" charset="0"/>
              </a:rPr>
              <a:t> </a:t>
            </a:r>
            <a:r>
              <a:rPr lang="fa-IR" sz="2800" dirty="0">
                <a:latin typeface="Tahoma" panose="020B0604030504040204" pitchFamily="34" charset="0"/>
                <a:ea typeface="Tahoma" panose="020B0604030504040204" pitchFamily="34" charset="0"/>
                <a:cs typeface="Tahoma" panose="020B0604030504040204" pitchFamily="34" charset="0"/>
              </a:rPr>
              <a:t>في الجدال  في القرآن</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057267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r>
              <a:rPr lang="fa-IR" sz="2200" dirty="0">
                <a:latin typeface="Tahoma" panose="020B0604030504040204" pitchFamily="34" charset="0"/>
                <a:ea typeface="Tahoma" panose="020B0604030504040204" pitchFamily="34" charset="0"/>
                <a:cs typeface="Tahoma" panose="020B0604030504040204" pitchFamily="34" charset="0"/>
              </a:rPr>
              <a:t>وَكَيْفَ يُحَرِّمُ اللَّهُ الْجِدَالَ جُمْلَةً وَهُوَيَقُولُ:‏ {وَقالُوا لَنْ يَدْخُلَ الْجَنَّةَ إِلَّا مَنْ كانَ هُوداً أَوْ نَصارى‏} قَالَ اللَّهُ تَعَالَى: {تِلْكَ أَمانِيُّهُمْ قُلْ هاتُوا بُرْهانَكُمْ إِنْ كُنْتُمْ صادِقِينَ} </a:t>
            </a:r>
            <a:r>
              <a:rPr lang="fa-IR" sz="2200" dirty="0">
                <a:solidFill>
                  <a:srgbClr val="FF0000"/>
                </a:solidFill>
                <a:latin typeface="Tahoma" panose="020B0604030504040204" pitchFamily="34" charset="0"/>
                <a:ea typeface="Tahoma" panose="020B0604030504040204" pitchFamily="34" charset="0"/>
                <a:cs typeface="Tahoma" panose="020B0604030504040204" pitchFamily="34" charset="0"/>
              </a:rPr>
              <a:t>البقرة  111</a:t>
            </a:r>
            <a:r>
              <a:rPr lang="fa-IR" sz="2200" dirty="0">
                <a:latin typeface="Tahoma" panose="020B0604030504040204" pitchFamily="34" charset="0"/>
                <a:ea typeface="Tahoma" panose="020B0604030504040204" pitchFamily="34" charset="0"/>
                <a:cs typeface="Tahoma" panose="020B0604030504040204" pitchFamily="34" charset="0"/>
              </a:rPr>
              <a:t> </a:t>
            </a:r>
            <a:endParaRPr lang="en-US" sz="22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200" dirty="0">
                <a:latin typeface="Tahoma" panose="020B0604030504040204" pitchFamily="34" charset="0"/>
                <a:ea typeface="Tahoma" panose="020B0604030504040204" pitchFamily="34" charset="0"/>
                <a:cs typeface="Tahoma" panose="020B0604030504040204" pitchFamily="34" charset="0"/>
              </a:rPr>
              <a:t> فَجَعَلَ عِلْمَ الصِّدْقِ الْإِتْيَانَ بِالْبُرْهَانِ وَهَلْ يُؤْتَى بِالْبُرْهَانِ إِلَّا فِي الْجِدَالِ بِالَّتِي هِيَ أَحْسَنُ. </a:t>
            </a:r>
            <a:endParaRPr lang="en-US" sz="22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200" dirty="0">
                <a:latin typeface="Tahoma" panose="020B0604030504040204" pitchFamily="34" charset="0"/>
                <a:ea typeface="Tahoma" panose="020B0604030504040204" pitchFamily="34" charset="0"/>
                <a:cs typeface="Tahoma" panose="020B0604030504040204" pitchFamily="34" charset="0"/>
              </a:rPr>
              <a:t>قِيلَ: يَا ابْنَ رَسُولِ اللَّهِ فَمَا الْجِدَالُ بِالَّتِي هِيَ أَحْسَنُ وَالَّتِي لَيْسَتْ بِأَحْسَنَ؟ </a:t>
            </a:r>
            <a:endParaRPr lang="en-US" sz="22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200" dirty="0">
                <a:latin typeface="Tahoma" panose="020B0604030504040204" pitchFamily="34" charset="0"/>
                <a:ea typeface="Tahoma" panose="020B0604030504040204" pitchFamily="34" charset="0"/>
                <a:cs typeface="Tahoma" panose="020B0604030504040204" pitchFamily="34" charset="0"/>
              </a:rPr>
              <a:t>قَالَ: أَمَّا الْجِدَالُ الَّذِي بِغَيْرِ الَّتِي هِيَ أَحْسَنُ فَأَنْ تُجَادِلَ مُبْطِلًا فَيُورِدَ عَلَيْكَ بَاطِلًا فَلَا تَرُدَّهُ بِحُجَّةٍ قَدْ نَصَبَهَا اللَّهُ وَلَكِنْ تَجْحَدُ قَوْلَهُ أَوْ تَجْحَدُ حَقّاً يُرِيدُ ذَلِكَ الْمُبْطِلُ أَنْ يُعِينَ بِهِ بَاطِلَهُ فَتَجْحَدُ ذَلِكَ الْحَقَّ مَخَافَةَ أَنْ يَكُونَ لَهُ عَلَيْكَ فِيهِ حُجَّةٌ لِأَنَّكَ لَا تَدْرِي كَيْفَ الْمَخْلَصُ مِنْهُ فَذَلِكَ حَرَامٌ عَلَى شِيعَتِنَا أَنْ يَصِيرُوا فِتْنَةً عَلَى ضُعَفَاءِ إِخْوَانِهِمْ وَعَلَى الْمُبْطِلِينَ </a:t>
            </a:r>
            <a:endParaRPr lang="fa-IR" sz="2200" dirty="0" smtClean="0">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endParaRPr lang="en-US" sz="22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Autofit/>
          </a:bodyPr>
          <a:lstStyle/>
          <a:p>
            <a:r>
              <a:rPr lang="fa-IR" sz="2800" dirty="0">
                <a:latin typeface="Tahoma" panose="020B0604030504040204" pitchFamily="34" charset="0"/>
                <a:ea typeface="Tahoma" panose="020B0604030504040204" pitchFamily="34" charset="0"/>
                <a:cs typeface="Tahoma" panose="020B0604030504040204" pitchFamily="34" charset="0"/>
              </a:rPr>
              <a:t> قول جامع عن الصادق </a:t>
            </a:r>
            <a:r>
              <a:rPr lang="fa-IR" sz="2000" dirty="0">
                <a:latin typeface="Tahoma" panose="020B0604030504040204" pitchFamily="34" charset="0"/>
                <a:ea typeface="Tahoma" panose="020B0604030504040204" pitchFamily="34" charset="0"/>
                <a:cs typeface="Tahoma" panose="020B0604030504040204" pitchFamily="34" charset="0"/>
              </a:rPr>
              <a:t>(</a:t>
            </a:r>
            <a:r>
              <a:rPr lang="fa-IR" sz="2000" dirty="0" smtClean="0">
                <a:latin typeface="Tahoma" panose="020B0604030504040204" pitchFamily="34" charset="0"/>
                <a:ea typeface="Tahoma" panose="020B0604030504040204" pitchFamily="34" charset="0"/>
                <a:cs typeface="Tahoma" panose="020B0604030504040204" pitchFamily="34" charset="0"/>
              </a:rPr>
              <a:t>علیه السلام)</a:t>
            </a:r>
            <a:r>
              <a:rPr lang="fa-IR" sz="2800" dirty="0" smtClean="0">
                <a:latin typeface="Tahoma" panose="020B0604030504040204" pitchFamily="34" charset="0"/>
                <a:ea typeface="Tahoma" panose="020B0604030504040204" pitchFamily="34" charset="0"/>
                <a:cs typeface="Tahoma" panose="020B0604030504040204" pitchFamily="34" charset="0"/>
              </a:rPr>
              <a:t> </a:t>
            </a:r>
            <a:r>
              <a:rPr lang="fa-IR" sz="2800" dirty="0">
                <a:latin typeface="Tahoma" panose="020B0604030504040204" pitchFamily="34" charset="0"/>
                <a:ea typeface="Tahoma" panose="020B0604030504040204" pitchFamily="34" charset="0"/>
                <a:cs typeface="Tahoma" panose="020B0604030504040204" pitchFamily="34" charset="0"/>
              </a:rPr>
              <a:t>في الجدال  في القرآن</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057267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r>
              <a:rPr lang="fa-IR" sz="2200" dirty="0">
                <a:latin typeface="Tahoma" panose="020B0604030504040204" pitchFamily="34" charset="0"/>
                <a:ea typeface="Tahoma" panose="020B0604030504040204" pitchFamily="34" charset="0"/>
                <a:cs typeface="Tahoma" panose="020B0604030504040204" pitchFamily="34" charset="0"/>
              </a:rPr>
              <a:t>أَمَّا الْمُبْطِلُونَ فَيَجْعَلُونَ ضَعْفَ الضَّعِيفِ مِنْكُمْ إِذَا تَعَاطَى مُجَادَلَتَهُ وَضَعْفَ مَا فِي يَدِهِ حُجَّةً لَهُ عَلَى بَاطِلِهِ وَأَمَّا الضُّعَفَاءُ مِنْكُمْ فَتَعْمَى قُلُوبُهُمْ لِمَا يَرَوْنَ مِنْ ضَعْفِ الْمُحِقِّ فِي يَدِ الْمُبْطِلِ </a:t>
            </a:r>
            <a:endParaRPr lang="fa-IR" sz="2200" dirty="0" smtClean="0">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US" sz="8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200" dirty="0">
                <a:latin typeface="Tahoma" panose="020B0604030504040204" pitchFamily="34" charset="0"/>
                <a:ea typeface="Tahoma" panose="020B0604030504040204" pitchFamily="34" charset="0"/>
                <a:cs typeface="Tahoma" panose="020B0604030504040204" pitchFamily="34" charset="0"/>
              </a:rPr>
              <a:t>وَأَمَّا الْجِدَالُ بِالَّتِي هِيَ أَحْسَنُ فَهُوَمَا أَمَرَ اللَّهُ تَعَالَى بِهِ نَبِيَّهُ أَنْ يُجَادِلَ بِهِ مَنْ جَحَدَ الْبَعْثَ بَعْدَ الْمَوْتِ وَإِحْيَاءِهِ لَهُ فَقَالَ اللَّهُ تَعَالَى حَاكِياً عَنْهُ وَضَرَبَ لَنا مَثَلاً وَنَسِيَ خَلْقَهُ قالَ مَنْ يُحْيِ الْعِظامَ وَهِيَ رَمِيمٌ فَقَالَ اللَّهُ تَعَالَى فِي الرَّدِّ عَلَيْهِ قُلْ يَا مُحَمَّدُ يُحْيِيهَا الَّذِي أَنْشَأَها أَوَّلَ مَرَّةٍ وَهُوَبِكُلِّ خَلْقٍ عَلِيمٌ الَّذِي جَعَلَ لَكُمْ مِنَ الشَّجَرِ الْأَخْضَرِ ناراً فَإِذا أَنْتُمْ مِنْهُ تُوقِدُونَ فَأَرَادَ اللَّهُ مِنْ نَبِيِّهِ أَنْ يُجَادِلَ الْمُبْطِلَ الَّذِي قَالَ كَيْفَ يَجُوزُ أَنْ يَبْعَثَ هَذِهِ الْعِظَامَ وَهِيَ رَمِيمٌ فَقَالَ اللَّهُ قُلْ يُحْيِيهَا الَّذِي أَنْشَأَها أَوَّلَ مَرَّةٍ أَ فَيَعْجِزُ مَنِ ابْتَدَأَ بِهِ لَا مِنْ شَيْ‏ءٍ أَنْ يُعِيدَهُ بَعْدَ أَنْ يَبْلَى بَلِ ابْتِدَاؤُهُ أَصْعَبُ عِنْدَكُمْ مِنْ إِعَادَتِهِ. </a:t>
            </a:r>
          </a:p>
          <a:p>
            <a:pPr algn="justLow" rtl="1"/>
            <a:endParaRPr lang="en-US" sz="3200" dirty="0"/>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2800" dirty="0">
                <a:latin typeface="Tahoma" panose="020B0604030504040204" pitchFamily="34" charset="0"/>
                <a:ea typeface="Tahoma" panose="020B0604030504040204" pitchFamily="34" charset="0"/>
                <a:cs typeface="Tahoma" panose="020B0604030504040204" pitchFamily="34" charset="0"/>
              </a:rPr>
              <a:t> قول جامع عن الصادق </a:t>
            </a:r>
            <a:r>
              <a:rPr lang="fa-IR" sz="2000" dirty="0">
                <a:latin typeface="Tahoma" panose="020B0604030504040204" pitchFamily="34" charset="0"/>
                <a:ea typeface="Tahoma" panose="020B0604030504040204" pitchFamily="34" charset="0"/>
                <a:cs typeface="Tahoma" panose="020B0604030504040204" pitchFamily="34" charset="0"/>
              </a:rPr>
              <a:t>(</a:t>
            </a:r>
            <a:r>
              <a:rPr lang="fa-IR" sz="2000" dirty="0" smtClean="0">
                <a:latin typeface="Tahoma" panose="020B0604030504040204" pitchFamily="34" charset="0"/>
                <a:ea typeface="Tahoma" panose="020B0604030504040204" pitchFamily="34" charset="0"/>
                <a:cs typeface="Tahoma" panose="020B0604030504040204" pitchFamily="34" charset="0"/>
              </a:rPr>
              <a:t>علیه السلام)</a:t>
            </a:r>
            <a:r>
              <a:rPr lang="fa-IR" sz="2800" dirty="0" smtClean="0">
                <a:latin typeface="Tahoma" panose="020B0604030504040204" pitchFamily="34" charset="0"/>
                <a:ea typeface="Tahoma" panose="020B0604030504040204" pitchFamily="34" charset="0"/>
                <a:cs typeface="Tahoma" panose="020B0604030504040204" pitchFamily="34" charset="0"/>
              </a:rPr>
              <a:t> </a:t>
            </a:r>
            <a:r>
              <a:rPr lang="fa-IR" sz="2800" dirty="0">
                <a:latin typeface="Tahoma" panose="020B0604030504040204" pitchFamily="34" charset="0"/>
                <a:ea typeface="Tahoma" panose="020B0604030504040204" pitchFamily="34" charset="0"/>
                <a:cs typeface="Tahoma" panose="020B0604030504040204" pitchFamily="34" charset="0"/>
              </a:rPr>
              <a:t>في الجدال  في القرآن</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2121061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r>
              <a:rPr lang="fa-IR" sz="2200" dirty="0">
                <a:latin typeface="Tahoma" panose="020B0604030504040204" pitchFamily="34" charset="0"/>
                <a:ea typeface="Tahoma" panose="020B0604030504040204" pitchFamily="34" charset="0"/>
                <a:cs typeface="Tahoma" panose="020B0604030504040204" pitchFamily="34" charset="0"/>
              </a:rPr>
              <a:t>ثُمَّ قَالَ الَّذِي جَعَلَ لَكُمْ مِنَ الشَّجَرِ الْأَخْضَرِ ناراً أَيْ إِذَا كَانَ قَدْ كَمَّنَ النَّارَ الْحَارَّةَ فِي الشَّجَرِ الْأَخْضَرِ الرَّطْبِ ثُمَّ يَسْتَخْرِجُهَا فَعَرَّفَكُمْ أَنَّهُ عَلَى إِعَادَةِ مَنْ بَلِيَ أَقْدَرُ ثُمَّ قَالَ أَ وَلَيْسَ الَّذِي خَلَقَ السَّماواتِ وَالْأَرْضَ بِقادِرٍ عَلى‏ أَنْ يَخْلُقَ مِثْلَهُمْ بَلى‏ وَهُوَالْخَلَّاقُ الْعَلِيمُ أَيْ إِذَا كَانَ خَلْقُ السَّمَاوَاتِ وَالْأَرْضِ أَعْظَمَ وَأَبْعَدَ فِي أَوْهَامِكُمْ  وَقَدَرِكُمْ أَنْ يَقْدِرُوا عَلَيْهِ مِنْ إِعَادَةِ الْبَالِي فَكَيْفَ جَوَّزْتُمْ مِنَ اللَّهِ خَلْقَ الْأَعْجَبِ عِنْدَكُمْ وَالْأَصْعَبِ لَدَيْكُمْ وَلَمْ تُجَوِّزُوا مِنْهُ مَا هُوَأَسْهَلُ عِنْدَكُمْ مِنْ إِعَادَةِ الْبَالِي قَالَ الصَّادِقُ (ع) فَهَذَا الْجِدَالُ بِالَّتِي هِيَ أَحْسَنُ لِأَنَّ فِيهَا قَطْعَ عُذْرِ الْكَافِرِينَ وَإِزَالَةَ شُبَهِهِمْ </a:t>
            </a:r>
            <a:endParaRPr lang="en-US" sz="22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200" dirty="0">
                <a:latin typeface="Tahoma" panose="020B0604030504040204" pitchFamily="34" charset="0"/>
                <a:ea typeface="Tahoma" panose="020B0604030504040204" pitchFamily="34" charset="0"/>
                <a:cs typeface="Tahoma" panose="020B0604030504040204" pitchFamily="34" charset="0"/>
              </a:rPr>
              <a:t>وَأَمَّا الْجِدَالُ بِغَيْرِ الَّتِي هِيَ أَحْسَنُ فَأَنْ تَجْحَدَ حَقّاً لَا يُمْكِنُكَ أَنْ تُفَرِّقَ بَيْنَهُ وَبَيْنَ بَاطِلِ مَنْ تُجَادِلُهُ وَإِنَّمَا تَدْفَعُهُ عَنْ بَاطِلِهِ بِأَنْ تَجْحَدَ الْحَقَّ فَهَذَا هُوَالْمُحَرَّمُ لِأَنَّكَ مِثْلُهُ جَحَدَ هُوَحَقّاً وَجَحَدْتَ أَنْتَ حَقّاً آخَرَ </a:t>
            </a:r>
            <a:endParaRPr lang="en-US" sz="22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3200" dirty="0"/>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fontScale="90000"/>
          </a:bodyPr>
          <a:lstStyle/>
          <a:p>
            <a:r>
              <a:rPr lang="fa-IR" b="1" dirty="0"/>
              <a:t> </a:t>
            </a:r>
            <a:r>
              <a:rPr lang="fa-IR" sz="3100" dirty="0">
                <a:latin typeface="Tahoma" panose="020B0604030504040204" pitchFamily="34" charset="0"/>
                <a:ea typeface="Tahoma" panose="020B0604030504040204" pitchFamily="34" charset="0"/>
                <a:cs typeface="Tahoma" panose="020B0604030504040204" pitchFamily="34" charset="0"/>
              </a:rPr>
              <a:t>قول جامع عن الصادق </a:t>
            </a:r>
            <a:r>
              <a:rPr lang="fa-IR" sz="2700" dirty="0">
                <a:latin typeface="Tahoma" panose="020B0604030504040204" pitchFamily="34" charset="0"/>
                <a:ea typeface="Tahoma" panose="020B0604030504040204" pitchFamily="34" charset="0"/>
                <a:cs typeface="Tahoma" panose="020B0604030504040204" pitchFamily="34" charset="0"/>
              </a:rPr>
              <a:t>(</a:t>
            </a:r>
            <a:r>
              <a:rPr lang="fa-IR" sz="2700" dirty="0" smtClean="0">
                <a:latin typeface="Tahoma" panose="020B0604030504040204" pitchFamily="34" charset="0"/>
                <a:ea typeface="Tahoma" panose="020B0604030504040204" pitchFamily="34" charset="0"/>
                <a:cs typeface="Tahoma" panose="020B0604030504040204" pitchFamily="34" charset="0"/>
              </a:rPr>
              <a:t>علیه السلام)</a:t>
            </a:r>
            <a:r>
              <a:rPr lang="fa-IR" sz="3100" dirty="0" smtClean="0">
                <a:latin typeface="Tahoma" panose="020B0604030504040204" pitchFamily="34" charset="0"/>
                <a:ea typeface="Tahoma" panose="020B0604030504040204" pitchFamily="34" charset="0"/>
                <a:cs typeface="Tahoma" panose="020B0604030504040204" pitchFamily="34" charset="0"/>
              </a:rPr>
              <a:t> </a:t>
            </a:r>
            <a:r>
              <a:rPr lang="fa-IR" sz="3100" dirty="0">
                <a:latin typeface="Tahoma" panose="020B0604030504040204" pitchFamily="34" charset="0"/>
                <a:ea typeface="Tahoma" panose="020B0604030504040204" pitchFamily="34" charset="0"/>
                <a:cs typeface="Tahoma" panose="020B0604030504040204" pitchFamily="34" charset="0"/>
              </a:rPr>
              <a:t>في الجدال  في القرآن</a:t>
            </a:r>
            <a:endParaRPr lang="en-US" sz="3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2121061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r>
              <a:rPr lang="fa-IR" sz="2800" dirty="0">
                <a:latin typeface="Tahoma" panose="020B0604030504040204" pitchFamily="34" charset="0"/>
                <a:ea typeface="Tahoma" panose="020B0604030504040204" pitchFamily="34" charset="0"/>
                <a:cs typeface="Tahoma" panose="020B0604030504040204" pitchFamily="34" charset="0"/>
              </a:rPr>
              <a:t>وَقَالَ أَبُو مُحَمَّدٍ الْحَسَنُ بْنُ عَلِيٍّ الْعَسْكَرِيُّ (ع) فَقَامَ إِلَيْهِ رَجُلٌ آخَرُ فَقَالَ يَا ابْنَ رَسُولِ اللَّهِ أَ فَجَادَلَ رَسُولُ اللَّهِ؟ </a:t>
            </a: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800" dirty="0">
                <a:latin typeface="Tahoma" panose="020B0604030504040204" pitchFamily="34" charset="0"/>
                <a:ea typeface="Tahoma" panose="020B0604030504040204" pitchFamily="34" charset="0"/>
                <a:cs typeface="Tahoma" panose="020B0604030504040204" pitchFamily="34" charset="0"/>
              </a:rPr>
              <a:t>فَقَالَ الصَّادِقُ (ع) مَهْمَا ظَنَنْتَ بِرَسُولِ اللَّهِ (ص)  مِنْ شَيْ‏ءٍ فَلَا تَظُنَّنَّ بِهِ مُخَالَفَةَ اللَّهِ أَ لَيْسَ اللَّهُ قَدْ قَالَ وَجادِلْهُمْ بِالَّتِي هِيَ أَحْسَنُ وَقَالَ قُلْ يُحْيِيهَا الَّذِي أَنْشَأَها أَوَّلَ مَرَّةٍ لِمَنْ ضَرَبَ لِلَّهِ مَثَلًا أَ فَتَظُنُّ أَنَّ رَسُولَ اللَّهِ (ص)  خَالَفَ مَا أَمَرَهُ اللَّهُ بِهِ فَلَمْ يُجَادِلْ مَا أَمَرَ اللَّهُ بِهِ وَلَمْ يُخْبِرْ عَنِ اللَّهِ بِمَا أَمَرَهُ أَنْ يُخْبِرَ بِهِ </a:t>
            </a:r>
            <a:endParaRPr lang="en-US" sz="2800" dirty="0">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pPr algn="just" rtl="1"/>
            <a:r>
              <a:rPr lang="fa-IR" sz="2400" dirty="0" smtClean="0">
                <a:latin typeface="Tahoma" panose="020B0604030504040204" pitchFamily="34" charset="0"/>
                <a:ea typeface="Tahoma" panose="020B0604030504040204" pitchFamily="34" charset="0"/>
                <a:cs typeface="Tahoma" panose="020B0604030504040204" pitchFamily="34" charset="0"/>
              </a:rPr>
              <a:t>    </a:t>
            </a:r>
            <a:r>
              <a:rPr lang="fa-IR" sz="2400" dirty="0">
                <a:latin typeface="Tahoma" panose="020B0604030504040204" pitchFamily="34" charset="0"/>
                <a:ea typeface="Tahoma" panose="020B0604030504040204" pitchFamily="34" charset="0"/>
                <a:cs typeface="Tahoma" panose="020B0604030504040204" pitchFamily="34" charset="0"/>
              </a:rPr>
              <a:t>قول جامع عن الصادق (</a:t>
            </a:r>
            <a:r>
              <a:rPr lang="fa-IR" sz="2400" dirty="0" smtClean="0">
                <a:latin typeface="Tahoma" panose="020B0604030504040204" pitchFamily="34" charset="0"/>
                <a:ea typeface="Tahoma" panose="020B0604030504040204" pitchFamily="34" charset="0"/>
                <a:cs typeface="Tahoma" panose="020B0604030504040204" pitchFamily="34" charset="0"/>
              </a:rPr>
              <a:t>علیه السلام) </a:t>
            </a:r>
            <a:r>
              <a:rPr lang="fa-IR" sz="2400" dirty="0">
                <a:latin typeface="Tahoma" panose="020B0604030504040204" pitchFamily="34" charset="0"/>
                <a:ea typeface="Tahoma" panose="020B0604030504040204" pitchFamily="34" charset="0"/>
                <a:cs typeface="Tahoma" panose="020B0604030504040204" pitchFamily="34" charset="0"/>
              </a:rPr>
              <a:t>في الجدال  في القرآن</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179512" y="5661248"/>
            <a:ext cx="494276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r" rtl="1"/>
            <a:r>
              <a:rPr lang="fa-IR" sz="2400" dirty="0">
                <a:latin typeface="Tahoma" panose="020B0604030504040204" pitchFamily="34" charset="0"/>
                <a:ea typeface="Tahoma" panose="020B0604030504040204" pitchFamily="34" charset="0"/>
                <a:cs typeface="Tahoma" panose="020B0604030504040204" pitchFamily="34" charset="0"/>
              </a:rPr>
              <a:t>بحارالأنوار ج : 9 ص : 255  </a:t>
            </a:r>
          </a:p>
          <a:p>
            <a:pPr algn="r" rtl="1"/>
            <a:r>
              <a:rPr lang="fa-IR" sz="2400" dirty="0">
                <a:latin typeface="Tahoma" panose="020B0604030504040204" pitchFamily="34" charset="0"/>
                <a:ea typeface="Tahoma" panose="020B0604030504040204" pitchFamily="34" charset="0"/>
                <a:cs typeface="Tahoma" panose="020B0604030504040204" pitchFamily="34" charset="0"/>
              </a:rPr>
              <a:t>تفسير نور الثقلين، ج 4</a:t>
            </a:r>
            <a:r>
              <a:rPr lang="fa-IR" sz="2400" dirty="0" smtClean="0">
                <a:latin typeface="Tahoma" panose="020B0604030504040204" pitchFamily="34" charset="0"/>
                <a:ea typeface="Tahoma" panose="020B0604030504040204" pitchFamily="34" charset="0"/>
                <a:cs typeface="Tahoma" panose="020B0604030504040204" pitchFamily="34" charset="0"/>
              </a:rPr>
              <a:t>، ص </a:t>
            </a:r>
            <a:r>
              <a:rPr lang="fa-IR" sz="2400" dirty="0">
                <a:latin typeface="Tahoma" panose="020B0604030504040204" pitchFamily="34" charset="0"/>
                <a:ea typeface="Tahoma" panose="020B0604030504040204" pitchFamily="34" charset="0"/>
                <a:cs typeface="Tahoma" panose="020B0604030504040204" pitchFamily="34" charset="0"/>
              </a:rPr>
              <a:t>162 </a:t>
            </a:r>
            <a:r>
              <a:rPr lang="fa-IR" sz="2400" dirty="0" smtClean="0">
                <a:latin typeface="Tahoma" panose="020B0604030504040204" pitchFamily="34" charset="0"/>
                <a:ea typeface="Tahoma" panose="020B0604030504040204" pitchFamily="34" charset="0"/>
                <a:cs typeface="Tahoma" panose="020B0604030504040204" pitchFamily="34" charset="0"/>
              </a:rPr>
              <a:t>ح </a:t>
            </a:r>
            <a:r>
              <a:rPr lang="fa-IR" sz="2400" dirty="0">
                <a:latin typeface="Tahoma" panose="020B0604030504040204" pitchFamily="34" charset="0"/>
                <a:ea typeface="Tahoma" panose="020B0604030504040204" pitchFamily="34" charset="0"/>
                <a:cs typeface="Tahoma" panose="020B0604030504040204" pitchFamily="34" charset="0"/>
              </a:rPr>
              <a:t>64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6" name="Right Arrow 5">
            <a:hlinkClick r:id="rId3" action="ppaction://hlinksldjump"/>
          </p:cNvPr>
          <p:cNvSpPr/>
          <p:nvPr/>
        </p:nvSpPr>
        <p:spPr>
          <a:xfrm>
            <a:off x="35965" y="163596"/>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121061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4427984" y="44624"/>
            <a:ext cx="2511188" cy="2947917"/>
          </a:xfrm>
          <a:prstGeom prst="ellipse">
            <a:avLst/>
          </a:prstGeom>
          <a:ln/>
        </p:spPr>
        <p:style>
          <a:lnRef idx="0">
            <a:schemeClr val="accent4"/>
          </a:lnRef>
          <a:fillRef idx="3">
            <a:schemeClr val="accent4"/>
          </a:fillRef>
          <a:effectRef idx="3">
            <a:schemeClr val="accent4"/>
          </a:effectRef>
          <a:fontRef idx="minor">
            <a:schemeClr val="lt1"/>
          </a:fontRef>
        </p:style>
      </p:pic>
      <p:sp>
        <p:nvSpPr>
          <p:cNvPr id="4" name="Bevel 3"/>
          <p:cNvSpPr/>
          <p:nvPr/>
        </p:nvSpPr>
        <p:spPr>
          <a:xfrm>
            <a:off x="-36512" y="-27384"/>
            <a:ext cx="2737989" cy="6845905"/>
          </a:xfrm>
          <a:prstGeom prst="bevel">
            <a:avLst/>
          </a:prstGeom>
        </p:spPr>
        <p:style>
          <a:lnRef idx="0">
            <a:schemeClr val="accent4"/>
          </a:lnRef>
          <a:fillRef idx="3">
            <a:schemeClr val="accent4"/>
          </a:fillRef>
          <a:effectRef idx="3">
            <a:schemeClr val="accent4"/>
          </a:effectRef>
          <a:fontRef idx="minor">
            <a:schemeClr val="lt1"/>
          </a:fontRef>
        </p:style>
        <p:txBody>
          <a:bodyPr vert="vert270" rtlCol="0" anchor="ctr"/>
          <a:lstStyle/>
          <a:p>
            <a:pPr algn="ctr" rtl="1">
              <a:lnSpc>
                <a:spcPct val="150000"/>
              </a:lnSpc>
            </a:pPr>
            <a:r>
              <a:rPr lang="fa-IR" sz="4000" dirty="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المناظرة آدابها </a:t>
            </a:r>
            <a:r>
              <a:rPr lang="fa-IR" sz="400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و </a:t>
            </a:r>
            <a:r>
              <a:rPr lang="fa-IR" sz="3600" dirty="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شرائطها</a:t>
            </a:r>
            <a:endParaRPr lang="en-US" sz="3600" dirty="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endParaRPr>
          </a:p>
        </p:txBody>
      </p:sp>
      <p:sp>
        <p:nvSpPr>
          <p:cNvPr id="3" name="Bevel 2"/>
          <p:cNvSpPr/>
          <p:nvPr/>
        </p:nvSpPr>
        <p:spPr>
          <a:xfrm>
            <a:off x="3059832" y="3933056"/>
            <a:ext cx="5795745" cy="1846704"/>
          </a:xfrm>
          <a:prstGeom prst="beve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7" name="Subtitle 5"/>
          <p:cNvSpPr txBox="1">
            <a:spLocks/>
          </p:cNvSpPr>
          <p:nvPr/>
        </p:nvSpPr>
        <p:spPr>
          <a:xfrm>
            <a:off x="3296474" y="4581128"/>
            <a:ext cx="5322459" cy="752169"/>
          </a:xfrm>
          <a:prstGeom prst="rect">
            <a:avLst/>
          </a:prstGeom>
        </p:spPr>
        <p:txBody>
          <a:bodyPr vert="horz" lIns="45720" tIns="0" rIns="45720" bIns="0" rtlCol="0">
            <a:normAutofit fontScale="70000" lnSpcReduction="20000"/>
          </a:bodyPr>
          <a:lstStyle>
            <a:lvl1pPr marL="0" indent="0" algn="r" defTabSz="914400" rtl="0" eaLnBrk="1" latinLnBrk="0" hangingPunct="1">
              <a:spcBef>
                <a:spcPct val="20000"/>
              </a:spcBef>
              <a:buFont typeface="Arial" pitchFamily="34" charset="0"/>
              <a:buNone/>
              <a:defRPr sz="2200" kern="1200">
                <a:solidFill>
                  <a:srgbClr val="FFFFFF"/>
                </a:solidFill>
                <a:effectLst/>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lgn="ctr"/>
            <a:r>
              <a:rPr lang="fa-IR" sz="480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المناظرة  الواقعة في الكتاب </a:t>
            </a:r>
            <a:endParaRPr lang="en-US" sz="4400" dirty="0">
              <a:latin typeface="Tahoma" panose="020B0604030504040204" pitchFamily="34" charset="0"/>
              <a:ea typeface="Tahoma" panose="020B0604030504040204" pitchFamily="34" charset="0"/>
              <a:cs typeface="Tahoma" panose="020B0604030504040204" pitchFamily="34" charset="0"/>
            </a:endParaRPr>
          </a:p>
        </p:txBody>
      </p:sp>
      <p:sp>
        <p:nvSpPr>
          <p:cNvPr id="8" name="Right Arrow 7">
            <a:hlinkClick r:id="rId4" action="ppaction://hlinksldjump"/>
          </p:cNvPr>
          <p:cNvSpPr/>
          <p:nvPr/>
        </p:nvSpPr>
        <p:spPr>
          <a:xfrm>
            <a:off x="82138" y="28073"/>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3302273"/>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r>
              <a:rPr lang="fa-IR" sz="2800" dirty="0" smtClean="0">
                <a:latin typeface="Tahoma" panose="020B0604030504040204" pitchFamily="34" charset="0"/>
                <a:ea typeface="Tahoma" panose="020B0604030504040204" pitchFamily="34" charset="0"/>
                <a:cs typeface="Tahoma" panose="020B0604030504040204" pitchFamily="34" charset="0"/>
              </a:rPr>
              <a:t>وَإِذْ </a:t>
            </a:r>
            <a:r>
              <a:rPr lang="fa-IR" sz="2800" dirty="0">
                <a:latin typeface="Tahoma" panose="020B0604030504040204" pitchFamily="34" charset="0"/>
                <a:ea typeface="Tahoma" panose="020B0604030504040204" pitchFamily="34" charset="0"/>
                <a:cs typeface="Tahoma" panose="020B0604030504040204" pitchFamily="34" charset="0"/>
              </a:rPr>
              <a:t>قَالَ رَبُّكَ لِلْمَلاَئِكَةِ إِنِّي جَاعِلٌ فِي </a:t>
            </a:r>
            <a:r>
              <a:rPr lang="fa-IR" sz="2800" dirty="0" smtClean="0">
                <a:latin typeface="Tahoma" panose="020B0604030504040204" pitchFamily="34" charset="0"/>
                <a:ea typeface="Tahoma" panose="020B0604030504040204" pitchFamily="34" charset="0"/>
                <a:cs typeface="Tahoma" panose="020B0604030504040204" pitchFamily="34" charset="0"/>
              </a:rPr>
              <a:t>الاَرْضِ </a:t>
            </a:r>
            <a:r>
              <a:rPr lang="fa-IR" sz="2800" dirty="0">
                <a:latin typeface="Tahoma" panose="020B0604030504040204" pitchFamily="34" charset="0"/>
                <a:ea typeface="Tahoma" panose="020B0604030504040204" pitchFamily="34" charset="0"/>
                <a:cs typeface="Tahoma" panose="020B0604030504040204" pitchFamily="34" charset="0"/>
              </a:rPr>
              <a:t>خَلِيفَةً قَالُوا أَتَجْعَلُ فِيهَا مَنْ يُفْسِدُ فِيهَا وَيَسْفِكُ الدِّمَاءَ وَنَحْنُ نُسَبِّحُ بِحَمْدِكَ وَنُقَدِّسُ لَكَ قَالَ إِنِّي أَعْلَمُ مَا لاَ تَعْلَمُونَ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البقرة:30 </a:t>
            </a:r>
            <a:r>
              <a:rPr lang="fa-IR" sz="2800" dirty="0">
                <a:latin typeface="Tahoma" panose="020B0604030504040204" pitchFamily="34" charset="0"/>
                <a:ea typeface="Tahoma" panose="020B0604030504040204" pitchFamily="34" charset="0"/>
                <a:cs typeface="Tahoma" panose="020B0604030504040204" pitchFamily="34" charset="0"/>
              </a:rPr>
              <a:t>وَعَلَّمَ آدَمَ </a:t>
            </a:r>
            <a:r>
              <a:rPr lang="fa-IR" sz="2800" dirty="0" smtClean="0">
                <a:latin typeface="Tahoma" panose="020B0604030504040204" pitchFamily="34" charset="0"/>
                <a:ea typeface="Tahoma" panose="020B0604030504040204" pitchFamily="34" charset="0"/>
                <a:cs typeface="Tahoma" panose="020B0604030504040204" pitchFamily="34" charset="0"/>
              </a:rPr>
              <a:t>الاَسْمَاءَ </a:t>
            </a:r>
            <a:r>
              <a:rPr lang="fa-IR" sz="2800" dirty="0">
                <a:latin typeface="Tahoma" panose="020B0604030504040204" pitchFamily="34" charset="0"/>
                <a:ea typeface="Tahoma" panose="020B0604030504040204" pitchFamily="34" charset="0"/>
                <a:cs typeface="Tahoma" panose="020B0604030504040204" pitchFamily="34" charset="0"/>
              </a:rPr>
              <a:t>كُلَّهَا ثُمَّ عَرَضَهُمْ عَلَي الْمَلاَئِكَةِ فَقَالَ أَنْبِئُونِي بِسْمِاءِ هَؤُلاَء إِنْ كُنتُمْ صَادِقِينَ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البقرة:13 </a:t>
            </a:r>
            <a:r>
              <a:rPr lang="fa-IR" sz="2800" dirty="0">
                <a:latin typeface="Tahoma" panose="020B0604030504040204" pitchFamily="34" charset="0"/>
                <a:ea typeface="Tahoma" panose="020B0604030504040204" pitchFamily="34" charset="0"/>
                <a:cs typeface="Tahoma" panose="020B0604030504040204" pitchFamily="34" charset="0"/>
              </a:rPr>
              <a:t>قَالُوا سُبْحَانَكَ لاَ عِلْمَ لَنَا إِلاَّ مَا عَلَّمْتَنَا إِنَّكَ أَنْتَ الْعَلِيمُ الْحَكِيمُ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البقرة:32 </a:t>
            </a:r>
            <a:r>
              <a:rPr lang="fa-IR" sz="2800" dirty="0">
                <a:latin typeface="Tahoma" panose="020B0604030504040204" pitchFamily="34" charset="0"/>
                <a:ea typeface="Tahoma" panose="020B0604030504040204" pitchFamily="34" charset="0"/>
                <a:cs typeface="Tahoma" panose="020B0604030504040204" pitchFamily="34" charset="0"/>
              </a:rPr>
              <a:t>قَالَ يَا آدَمُ أَنْبِئْهُمْ بِأسْمِائِهِمْ فَلَمَّا أَنْبَأَهُمْ بِأسْمِائِهِمْ قَالَ أَلَمْ أَقُلْ لَكُمْ إِنِّي أَعْلَمُ غَيْبَ السَّمَوَاتِ </a:t>
            </a:r>
            <a:r>
              <a:rPr lang="fa-IR" sz="2800" dirty="0" smtClean="0">
                <a:latin typeface="Tahoma" panose="020B0604030504040204" pitchFamily="34" charset="0"/>
                <a:ea typeface="Tahoma" panose="020B0604030504040204" pitchFamily="34" charset="0"/>
                <a:cs typeface="Tahoma" panose="020B0604030504040204" pitchFamily="34" charset="0"/>
              </a:rPr>
              <a:t>وَالاَرْضِ </a:t>
            </a:r>
            <a:r>
              <a:rPr lang="fa-IR" sz="2800" dirty="0">
                <a:latin typeface="Tahoma" panose="020B0604030504040204" pitchFamily="34" charset="0"/>
                <a:ea typeface="Tahoma" panose="020B0604030504040204" pitchFamily="34" charset="0"/>
                <a:cs typeface="Tahoma" panose="020B0604030504040204" pitchFamily="34" charset="0"/>
              </a:rPr>
              <a:t>وَأَعْلَمُ مَا تُبْدُونَ وَمَا كُنتُمْ تَكْتُمُونَ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البقرة:33</a:t>
            </a:r>
            <a:endParaRPr lang="en-US" sz="20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200" dirty="0">
                <a:latin typeface="Tahoma" panose="020B0604030504040204" pitchFamily="34" charset="0"/>
                <a:ea typeface="Tahoma" panose="020B0604030504040204" pitchFamily="34" charset="0"/>
                <a:cs typeface="Tahoma" panose="020B0604030504040204" pitchFamily="34" charset="0"/>
              </a:rPr>
              <a:t>المناظره بين الله و الملائكة</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295611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endParaRPr lang="fa-IR" sz="1400" dirty="0" smtClean="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400" dirty="0" smtClean="0">
                <a:latin typeface="Tahoma" panose="020B0604030504040204" pitchFamily="34" charset="0"/>
                <a:ea typeface="Tahoma" panose="020B0604030504040204" pitchFamily="34" charset="0"/>
                <a:cs typeface="Tahoma" panose="020B0604030504040204" pitchFamily="34" charset="0"/>
              </a:rPr>
              <a:t>وَلَقَدْ </a:t>
            </a:r>
            <a:r>
              <a:rPr lang="fa-IR" sz="2400" dirty="0">
                <a:latin typeface="Tahoma" panose="020B0604030504040204" pitchFamily="34" charset="0"/>
                <a:ea typeface="Tahoma" panose="020B0604030504040204" pitchFamily="34" charset="0"/>
                <a:cs typeface="Tahoma" panose="020B0604030504040204" pitchFamily="34" charset="0"/>
              </a:rPr>
              <a:t>خَلَقْنَاكُمْ ثُمَّ صَوَّرْنَاكُمْ ثُمَّ قُلْنَا لِلْمَلاَئِكَةِ اسْجُدُوا لِ آدَمَ فَسَجَدُوا إِلاَّ إِبْلِيسَ لَمْ يَكُنْ مِنْ السَّاجِدِينَ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الاعراف:11</a:t>
            </a:r>
            <a:r>
              <a:rPr lang="fa-IR"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fa-IR" sz="2400" dirty="0">
                <a:latin typeface="Tahoma" panose="020B0604030504040204" pitchFamily="34" charset="0"/>
                <a:ea typeface="Tahoma" panose="020B0604030504040204" pitchFamily="34" charset="0"/>
                <a:cs typeface="Tahoma" panose="020B0604030504040204" pitchFamily="34" charset="0"/>
              </a:rPr>
              <a:t>قَالَ مَا مَنَعَكَ أَلاَّ تَسْجُدَ إِذْ أَمَرْتُكَ قَالَ أَنَا خَيْرٌ مِنْهُ خَلَقْتَنِي مِنْ نَار وَخَلَقْتَهُ مِنْ طِين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الاعراف:12 </a:t>
            </a:r>
            <a:r>
              <a:rPr lang="fa-IR" sz="2400" dirty="0">
                <a:latin typeface="Tahoma" panose="020B0604030504040204" pitchFamily="34" charset="0"/>
                <a:ea typeface="Tahoma" panose="020B0604030504040204" pitchFamily="34" charset="0"/>
                <a:cs typeface="Tahoma" panose="020B0604030504040204" pitchFamily="34" charset="0"/>
              </a:rPr>
              <a:t>قَالَ فَاهْبِطْ مِنْهَا فَمَا يَكُونُ لَكَ أَنْ تَتَكَبَّرَ فِيهَا فَاخْرُجْ إِنَّكَ مِنْ الصَّاغِرِينَ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الاعراف:13 </a:t>
            </a:r>
            <a:r>
              <a:rPr lang="fa-IR" sz="2400" dirty="0">
                <a:latin typeface="Tahoma" panose="020B0604030504040204" pitchFamily="34" charset="0"/>
                <a:ea typeface="Tahoma" panose="020B0604030504040204" pitchFamily="34" charset="0"/>
                <a:cs typeface="Tahoma" panose="020B0604030504040204" pitchFamily="34" charset="0"/>
              </a:rPr>
              <a:t>قَالَ أَنظِرْنِي إِلَي يَوْمِ يُبْعَثُونَ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الاعراف:14 </a:t>
            </a:r>
            <a:r>
              <a:rPr lang="fa-IR" sz="2400" dirty="0">
                <a:latin typeface="Tahoma" panose="020B0604030504040204" pitchFamily="34" charset="0"/>
                <a:ea typeface="Tahoma" panose="020B0604030504040204" pitchFamily="34" charset="0"/>
                <a:cs typeface="Tahoma" panose="020B0604030504040204" pitchFamily="34" charset="0"/>
              </a:rPr>
              <a:t>قَالَ إِنَّكَ مِنْ الْمُنظَرِينَ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الاعراف:15 </a:t>
            </a:r>
            <a:r>
              <a:rPr lang="fa-IR" sz="2400" dirty="0">
                <a:latin typeface="Tahoma" panose="020B0604030504040204" pitchFamily="34" charset="0"/>
                <a:ea typeface="Tahoma" panose="020B0604030504040204" pitchFamily="34" charset="0"/>
                <a:cs typeface="Tahoma" panose="020B0604030504040204" pitchFamily="34" charset="0"/>
              </a:rPr>
              <a:t>قَالَ فَبِمَا أَغْوَيْتَنِي </a:t>
            </a:r>
            <a:r>
              <a:rPr lang="fa-IR" sz="2400" dirty="0" smtClean="0">
                <a:latin typeface="Tahoma" panose="020B0604030504040204" pitchFamily="34" charset="0"/>
                <a:ea typeface="Tahoma" panose="020B0604030504040204" pitchFamily="34" charset="0"/>
                <a:cs typeface="Tahoma" panose="020B0604030504040204" pitchFamily="34" charset="0"/>
              </a:rPr>
              <a:t>لاَقْعُدَنَّ </a:t>
            </a:r>
            <a:r>
              <a:rPr lang="fa-IR" sz="2400" dirty="0">
                <a:latin typeface="Tahoma" panose="020B0604030504040204" pitchFamily="34" charset="0"/>
                <a:ea typeface="Tahoma" panose="020B0604030504040204" pitchFamily="34" charset="0"/>
                <a:cs typeface="Tahoma" panose="020B0604030504040204" pitchFamily="34" charset="0"/>
              </a:rPr>
              <a:t>لَهُمْ صِرَاطَكَ الْمُسْتَقِيمَ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الاعراف:16 </a:t>
            </a:r>
            <a:r>
              <a:rPr lang="fa-IR" sz="2400" dirty="0">
                <a:latin typeface="Tahoma" panose="020B0604030504040204" pitchFamily="34" charset="0"/>
                <a:ea typeface="Tahoma" panose="020B0604030504040204" pitchFamily="34" charset="0"/>
                <a:cs typeface="Tahoma" panose="020B0604030504040204" pitchFamily="34" charset="0"/>
              </a:rPr>
              <a:t>ثُمَّ لاَتِيَنَّهُمْ مِنْ بَيْنِ أَيْدِيهِمْ وَمِنْ خَلْفِهِمْ وَعَنْ أَيْمَانِهِمْ وَعَنْ شَمَائِلِهِمْ وَلاَ تَجِدُ أَكْثَرَهُمْ شَاكِرِينَ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الاعراف:17 </a:t>
            </a:r>
            <a:r>
              <a:rPr lang="fa-IR" sz="2400" dirty="0">
                <a:latin typeface="Tahoma" panose="020B0604030504040204" pitchFamily="34" charset="0"/>
                <a:ea typeface="Tahoma" panose="020B0604030504040204" pitchFamily="34" charset="0"/>
                <a:cs typeface="Tahoma" panose="020B0604030504040204" pitchFamily="34" charset="0"/>
              </a:rPr>
              <a:t>قَالَ اخْرُجْ مِنْهَا مَذْءُوماً مَدْحُوراً لَمَنْ تَبِعَكَ مِنْهُمْ </a:t>
            </a:r>
            <a:r>
              <a:rPr lang="fa-IR" sz="2400" dirty="0" smtClean="0">
                <a:latin typeface="Tahoma" panose="020B0604030504040204" pitchFamily="34" charset="0"/>
                <a:ea typeface="Tahoma" panose="020B0604030504040204" pitchFamily="34" charset="0"/>
                <a:cs typeface="Tahoma" panose="020B0604030504040204" pitchFamily="34" charset="0"/>
              </a:rPr>
              <a:t>لاَمْلَأَنَّ </a:t>
            </a:r>
            <a:r>
              <a:rPr lang="fa-IR" sz="2400" dirty="0">
                <a:latin typeface="Tahoma" panose="020B0604030504040204" pitchFamily="34" charset="0"/>
                <a:ea typeface="Tahoma" panose="020B0604030504040204" pitchFamily="34" charset="0"/>
                <a:cs typeface="Tahoma" panose="020B0604030504040204" pitchFamily="34" charset="0"/>
              </a:rPr>
              <a:t>جَهَنَّمَ مِنْكُمْ أَجْمَعِينَ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الاعراف:18</a:t>
            </a:r>
            <a:endParaRPr lang="en-US" sz="20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200" dirty="0" smtClean="0">
                <a:latin typeface="Tahoma" panose="020B0604030504040204" pitchFamily="34" charset="0"/>
                <a:ea typeface="Tahoma" panose="020B0604030504040204" pitchFamily="34" charset="0"/>
                <a:cs typeface="Tahoma" panose="020B0604030504040204" pitchFamily="34" charset="0"/>
              </a:rPr>
              <a:t>المناظرة بين الله و إبليس</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10" name="Right Arrow 9">
            <a:hlinkClick r:id="rId3" action="ppaction://hlinksldjump"/>
          </p:cNvPr>
          <p:cNvSpPr/>
          <p:nvPr/>
        </p:nvSpPr>
        <p:spPr>
          <a:xfrm>
            <a:off x="82138" y="28073"/>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295611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fa-IR" sz="2600" dirty="0" smtClean="0">
                <a:solidFill>
                  <a:srgbClr val="0000FF"/>
                </a:solidFill>
                <a:latin typeface="Tahoma" panose="020B0604030504040204" pitchFamily="34" charset="0"/>
                <a:ea typeface="Tahoma" panose="020B0604030504040204" pitchFamily="34" charset="0"/>
                <a:cs typeface="Tahoma" panose="020B0604030504040204" pitchFamily="34" charset="0"/>
              </a:rPr>
              <a:t>مناظرة إبراهيم </a:t>
            </a:r>
            <a:r>
              <a:rPr lang="fa-IR" sz="2600" dirty="0">
                <a:solidFill>
                  <a:srgbClr val="0000FF"/>
                </a:solidFill>
                <a:latin typeface="Tahoma" panose="020B0604030504040204" pitchFamily="34" charset="0"/>
                <a:ea typeface="Tahoma" panose="020B0604030504040204" pitchFamily="34" charset="0"/>
                <a:cs typeface="Tahoma" panose="020B0604030504040204" pitchFamily="34" charset="0"/>
              </a:rPr>
              <a:t>مع أبيه  </a:t>
            </a:r>
            <a:r>
              <a:rPr lang="fa-IR" sz="2600" dirty="0" smtClean="0">
                <a:solidFill>
                  <a:srgbClr val="0000FF"/>
                </a:solidFill>
                <a:latin typeface="Tahoma" panose="020B0604030504040204" pitchFamily="34" charset="0"/>
                <a:ea typeface="Tahoma" panose="020B0604030504040204" pitchFamily="34" charset="0"/>
                <a:cs typeface="Tahoma" panose="020B0604030504040204" pitchFamily="34" charset="0"/>
              </a:rPr>
              <a:t>آزر</a:t>
            </a:r>
            <a:endParaRPr lang="en-US" sz="26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fa-IR" sz="2600" dirty="0">
                <a:latin typeface="Tahoma" panose="020B0604030504040204" pitchFamily="34" charset="0"/>
                <a:ea typeface="Tahoma" panose="020B0604030504040204" pitchFamily="34" charset="0"/>
                <a:cs typeface="Tahoma" panose="020B0604030504040204" pitchFamily="34" charset="0"/>
              </a:rPr>
              <a:t>إِذْ قَالَ لِأَبِيهِ يَا أَبَتِ لِمَ تَعْبُدُ مَا لَا يَسْمَعُ وَلَا يُبْصِرُ وَلَا يُغْنِي عَنْكَ شَيْئًا</a:t>
            </a:r>
            <a:endParaRPr lang="en-US" sz="2600" dirty="0">
              <a:latin typeface="Tahoma" panose="020B0604030504040204" pitchFamily="34" charset="0"/>
              <a:ea typeface="Tahoma" panose="020B0604030504040204" pitchFamily="34" charset="0"/>
              <a:cs typeface="Tahoma" panose="020B0604030504040204" pitchFamily="34" charset="0"/>
            </a:endParaRPr>
          </a:p>
          <a:p>
            <a:pPr algn="l"/>
            <a:r>
              <a:rPr lang="fa-IR"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سورة مريم: </a:t>
            </a:r>
            <a:r>
              <a:rPr lang="fa-IR" sz="2400" dirty="0">
                <a:solidFill>
                  <a:srgbClr val="FF0000"/>
                </a:solidFill>
                <a:latin typeface="Tahoma" panose="020B0604030504040204" pitchFamily="34" charset="0"/>
                <a:ea typeface="Tahoma" panose="020B0604030504040204" pitchFamily="34" charset="0"/>
                <a:cs typeface="Tahoma" panose="020B0604030504040204" pitchFamily="34" charset="0"/>
              </a:rPr>
              <a:t>42</a:t>
            </a: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fa-IR" sz="2600" dirty="0">
                <a:solidFill>
                  <a:srgbClr val="0000FF"/>
                </a:solidFill>
                <a:latin typeface="Tahoma" panose="020B0604030504040204" pitchFamily="34" charset="0"/>
                <a:ea typeface="Tahoma" panose="020B0604030504040204" pitchFamily="34" charset="0"/>
                <a:cs typeface="Tahoma" panose="020B0604030504040204" pitchFamily="34" charset="0"/>
              </a:rPr>
              <a:t>مناظرة إبراهيم مع قومه </a:t>
            </a:r>
            <a:endParaRPr lang="en-US" sz="26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fa-IR" sz="2600" dirty="0">
                <a:latin typeface="Tahoma" panose="020B0604030504040204" pitchFamily="34" charset="0"/>
                <a:ea typeface="Tahoma" panose="020B0604030504040204" pitchFamily="34" charset="0"/>
                <a:cs typeface="Tahoma" panose="020B0604030504040204" pitchFamily="34" charset="0"/>
              </a:rPr>
              <a:t>إِذْ قَالَ لِأَبِيهِ وَقَوْمِهِ مَا هَذِهِ التَّمَاثِيلُ الَّتِي أَنْتُمْ لَهَا عَاكِفُونَ.</a:t>
            </a:r>
            <a:endParaRPr lang="en-US" sz="2600" dirty="0">
              <a:latin typeface="Tahoma" panose="020B0604030504040204" pitchFamily="34" charset="0"/>
              <a:ea typeface="Tahoma" panose="020B0604030504040204" pitchFamily="34" charset="0"/>
              <a:cs typeface="Tahoma" panose="020B0604030504040204" pitchFamily="34" charset="0"/>
            </a:endParaRPr>
          </a:p>
          <a:p>
            <a:pPr algn="l"/>
            <a:r>
              <a:rPr lang="fa-IR"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سورة الأنبياء: </a:t>
            </a:r>
            <a:r>
              <a:rPr lang="fa-IR" sz="2400" dirty="0">
                <a:solidFill>
                  <a:srgbClr val="FF0000"/>
                </a:solidFill>
                <a:latin typeface="Tahoma" panose="020B0604030504040204" pitchFamily="34" charset="0"/>
                <a:ea typeface="Tahoma" panose="020B0604030504040204" pitchFamily="34" charset="0"/>
                <a:cs typeface="Tahoma" panose="020B0604030504040204" pitchFamily="34" charset="0"/>
              </a:rPr>
              <a:t>52 </a:t>
            </a: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fa-IR" sz="2600" dirty="0">
                <a:solidFill>
                  <a:srgbClr val="0000FF"/>
                </a:solidFill>
                <a:latin typeface="Tahoma" panose="020B0604030504040204" pitchFamily="34" charset="0"/>
                <a:ea typeface="Tahoma" panose="020B0604030504040204" pitchFamily="34" charset="0"/>
                <a:cs typeface="Tahoma" panose="020B0604030504040204" pitchFamily="34" charset="0"/>
              </a:rPr>
              <a:t>مناظرة إبراهيم مع نمرود </a:t>
            </a:r>
            <a:endParaRPr lang="fa-IR" sz="26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600" dirty="0" smtClean="0">
                <a:latin typeface="Tahoma" panose="020B0604030504040204" pitchFamily="34" charset="0"/>
                <a:ea typeface="Tahoma" panose="020B0604030504040204" pitchFamily="34" charset="0"/>
                <a:cs typeface="Tahoma" panose="020B0604030504040204" pitchFamily="34" charset="0"/>
              </a:rPr>
              <a:t>أَلَمْ </a:t>
            </a:r>
            <a:r>
              <a:rPr lang="fa-IR" sz="2600" dirty="0">
                <a:latin typeface="Tahoma" panose="020B0604030504040204" pitchFamily="34" charset="0"/>
                <a:ea typeface="Tahoma" panose="020B0604030504040204" pitchFamily="34" charset="0"/>
                <a:cs typeface="Tahoma" panose="020B0604030504040204" pitchFamily="34" charset="0"/>
              </a:rPr>
              <a:t>تَرَ إِلَى الَّذِي حَاجَّ إِبْرَاهِيمَ فِي رَبِّهِ أَنْ آَتَاهُ اللَّهُ الْمُلْكَ إِذْ قَالَ إِبْرَاهِيمُ رَبِّيَ الَّذِي يُحْيِي وَيُمِيتُ قَالَ أَنَا أُحْيِي وَأُمِيتُ قَالَ إِبْرَاهِيمُ فَإِنَّ اللَّهَ يَأْتِي بِالشَّمْسِ مِنَ الْمَشْرِقِ فَأْتِ بِهَا مِنَ الْمَغْرِبِ فَبُهِتَ الَّذِي كَفَرَ وَاللَّهُ لَا يَهْدِي الْقَوْمَ </a:t>
            </a:r>
            <a:r>
              <a:rPr lang="fa-IR" sz="2600" dirty="0" smtClean="0">
                <a:latin typeface="Tahoma" panose="020B0604030504040204" pitchFamily="34" charset="0"/>
                <a:ea typeface="Tahoma" panose="020B0604030504040204" pitchFamily="34" charset="0"/>
                <a:cs typeface="Tahoma" panose="020B0604030504040204" pitchFamily="34" charset="0"/>
              </a:rPr>
              <a:t>الظَّالِمِينَ</a:t>
            </a:r>
          </a:p>
          <a:p>
            <a:pPr algn="l"/>
            <a:r>
              <a:rPr lang="fa-IR" sz="2600" dirty="0" smtClean="0">
                <a:solidFill>
                  <a:srgbClr val="FF0000"/>
                </a:solidFill>
                <a:latin typeface="Tahoma" panose="020B0604030504040204" pitchFamily="34" charset="0"/>
                <a:ea typeface="Tahoma" panose="020B0604030504040204" pitchFamily="34" charset="0"/>
                <a:cs typeface="Tahoma" panose="020B0604030504040204" pitchFamily="34" charset="0"/>
              </a:rPr>
              <a:t>سورة البقره </a:t>
            </a:r>
            <a:r>
              <a:rPr lang="fa-IR" sz="2600" dirty="0">
                <a:solidFill>
                  <a:srgbClr val="FF0000"/>
                </a:solidFill>
                <a:latin typeface="Tahoma" panose="020B0604030504040204" pitchFamily="34" charset="0"/>
                <a:ea typeface="Tahoma" panose="020B0604030504040204" pitchFamily="34" charset="0"/>
                <a:cs typeface="Tahoma" panose="020B0604030504040204" pitchFamily="34" charset="0"/>
              </a:rPr>
              <a:t>آيه 258</a:t>
            </a:r>
            <a:endParaRPr lang="en-US" sz="26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endParaRPr lang="en-US" sz="2600" dirty="0">
              <a:latin typeface="Tahoma" panose="020B0604030504040204" pitchFamily="34" charset="0"/>
              <a:ea typeface="Tahoma" panose="020B0604030504040204" pitchFamily="34" charset="0"/>
              <a:cs typeface="Tahoma" panose="020B0604030504040204" pitchFamily="34" charset="0"/>
            </a:endParaRPr>
          </a:p>
          <a:p>
            <a:pPr algn="justLow" rtl="1">
              <a:lnSpc>
                <a:spcPct val="120000"/>
              </a:lnSpc>
            </a:pPr>
            <a:endParaRPr lang="en-US" sz="26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مناظرة الأنبياء في القرآن</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10" name="Right Arrow 9">
            <a:hlinkClick r:id="rId3" action="ppaction://hlinksldjump"/>
          </p:cNvPr>
          <p:cNvSpPr/>
          <p:nvPr/>
        </p:nvSpPr>
        <p:spPr>
          <a:xfrm>
            <a:off x="82138" y="28073"/>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85839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r>
              <a:rPr lang="fa-IR"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مناظرة </a:t>
            </a:r>
            <a:r>
              <a:rPr lang="fa-IR" sz="2800" dirty="0">
                <a:solidFill>
                  <a:srgbClr val="0000FF"/>
                </a:solidFill>
                <a:latin typeface="Tahoma" panose="020B0604030504040204" pitchFamily="34" charset="0"/>
                <a:ea typeface="Tahoma" panose="020B0604030504040204" pitchFamily="34" charset="0"/>
                <a:cs typeface="Tahoma" panose="020B0604030504040204" pitchFamily="34" charset="0"/>
              </a:rPr>
              <a:t>نوح مع قومه:</a:t>
            </a: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800" dirty="0">
                <a:latin typeface="Tahoma" panose="020B0604030504040204" pitchFamily="34" charset="0"/>
                <a:ea typeface="Tahoma" panose="020B0604030504040204" pitchFamily="34" charset="0"/>
                <a:cs typeface="Tahoma" panose="020B0604030504040204" pitchFamily="34" charset="0"/>
              </a:rPr>
              <a:t>قَالُوا يَا نُوحُ قَدْ جَادَلْتَنَا فَأَكْثَرْتَ جِدَالَنَا فَأْتِنَا بِمَا تَعِدُنَا إِنْ كُنْتَ مِنَ </a:t>
            </a:r>
            <a:r>
              <a:rPr lang="fa-IR" sz="2800" dirty="0" smtClean="0">
                <a:latin typeface="Tahoma" panose="020B0604030504040204" pitchFamily="34" charset="0"/>
                <a:ea typeface="Tahoma" panose="020B0604030504040204" pitchFamily="34" charset="0"/>
                <a:cs typeface="Tahoma" panose="020B0604030504040204" pitchFamily="34" charset="0"/>
              </a:rPr>
              <a:t>الصَّادِقِينَ. </a:t>
            </a:r>
            <a:r>
              <a:rPr lang="fa-IR"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سورة هود:32</a:t>
            </a:r>
          </a:p>
          <a:p>
            <a:pPr>
              <a:lnSpc>
                <a:spcPct val="150000"/>
              </a:lnSpc>
            </a:pP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800" dirty="0">
                <a:solidFill>
                  <a:srgbClr val="0000FF"/>
                </a:solidFill>
                <a:latin typeface="Tahoma" panose="020B0604030504040204" pitchFamily="34" charset="0"/>
                <a:ea typeface="Tahoma" panose="020B0604030504040204" pitchFamily="34" charset="0"/>
                <a:cs typeface="Tahoma" panose="020B0604030504040204" pitchFamily="34" charset="0"/>
              </a:rPr>
              <a:t>مناظرات موسی مع </a:t>
            </a:r>
            <a:r>
              <a:rPr lang="fa-IR"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فرعون:</a:t>
            </a: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800" dirty="0">
                <a:latin typeface="Tahoma" panose="020B0604030504040204" pitchFamily="34" charset="0"/>
                <a:ea typeface="Tahoma" panose="020B0604030504040204" pitchFamily="34" charset="0"/>
                <a:cs typeface="Tahoma" panose="020B0604030504040204" pitchFamily="34" charset="0"/>
              </a:rPr>
              <a:t>قَالَ فَمَنْ رَبُّكُمَا يَا مُوسَى ٭ قَالَ رَبُّنَا الَّذِي أَعْطَى كُلَّ شَيْءٍ خَلْقَهُ ثُمَّ هَدَى ٭ قَالَ فَمَا بَالُ الْقُرُونِ الْأُولَى ٭ قَالَ عِلْمُهَا عِنْدَ رَبِّي فِي كِتَابٍ لَا يَضِلُّ رَبِّي وَلَا </a:t>
            </a:r>
            <a:r>
              <a:rPr lang="fa-IR" sz="2800" dirty="0" smtClean="0">
                <a:latin typeface="Tahoma" panose="020B0604030504040204" pitchFamily="34" charset="0"/>
                <a:ea typeface="Tahoma" panose="020B0604030504040204" pitchFamily="34" charset="0"/>
                <a:cs typeface="Tahoma" panose="020B0604030504040204" pitchFamily="34" charset="0"/>
              </a:rPr>
              <a:t>يَنْسَى...</a:t>
            </a:r>
            <a:r>
              <a:rPr lang="fa-IR" sz="2400" dirty="0" smtClean="0">
                <a:latin typeface="Tahoma" panose="020B0604030504040204" pitchFamily="34" charset="0"/>
                <a:ea typeface="Tahoma" panose="020B0604030504040204" pitchFamily="34" charset="0"/>
                <a:cs typeface="Tahoma" panose="020B0604030504040204" pitchFamily="34" charset="0"/>
              </a:rPr>
              <a:t> </a:t>
            </a:r>
            <a:r>
              <a:rPr lang="fa-IR"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سورة طه:49</a:t>
            </a: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US" sz="2800" dirty="0">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593" y="-20742"/>
            <a:ext cx="9159593" cy="746073"/>
          </a:xfrm>
        </p:spPr>
        <p:style>
          <a:lnRef idx="0">
            <a:scrgbClr r="0" g="0" b="0"/>
          </a:lnRef>
          <a:fillRef idx="1002">
            <a:schemeClr val="dk2"/>
          </a:fillRef>
          <a:effectRef idx="0">
            <a:scrgbClr r="0" g="0" b="0"/>
          </a:effectRef>
          <a:fontRef idx="major"/>
        </p:style>
        <p:txBody>
          <a:bodyPr>
            <a:norm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مناظرة الأنبياء في القرآن</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10" name="Right Arrow 9">
            <a:hlinkClick r:id="rId3" action="ppaction://hlinksldjump"/>
          </p:cNvPr>
          <p:cNvSpPr/>
          <p:nvPr/>
        </p:nvSpPr>
        <p:spPr>
          <a:xfrm>
            <a:off x="107504" y="150335"/>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130088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Diagram 2">
            <a:hlinkClick r:id="rId3" action="ppaction://hlinksldjump"/>
          </p:cNvPr>
          <p:cNvGraphicFramePr/>
          <p:nvPr>
            <p:extLst>
              <p:ext uri="{D42A27DB-BD31-4B8C-83A1-F6EECF244321}">
                <p14:modId xmlns:p14="http://schemas.microsoft.com/office/powerpoint/2010/main" val="419786026"/>
              </p:ext>
            </p:extLst>
          </p:nvPr>
        </p:nvGraphicFramePr>
        <p:xfrm>
          <a:off x="324172" y="302579"/>
          <a:ext cx="8496300" cy="63373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20337111"/>
      </p:ext>
    </p:extLst>
  </p:cSld>
  <p:clrMapOvr>
    <a:masterClrMapping/>
  </p:clrMapOvr>
  <p:transition spd="slow" advTm="11000">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2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r>
              <a:rPr lang="fa-IR"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مناظرة </a:t>
            </a:r>
            <a:r>
              <a:rPr lang="fa-IR" sz="2000" dirty="0">
                <a:solidFill>
                  <a:srgbClr val="0000FF"/>
                </a:solidFill>
                <a:latin typeface="Tahoma" panose="020B0604030504040204" pitchFamily="34" charset="0"/>
                <a:ea typeface="Tahoma" panose="020B0604030504040204" pitchFamily="34" charset="0"/>
                <a:cs typeface="Tahoma" panose="020B0604030504040204" pitchFamily="34" charset="0"/>
              </a:rPr>
              <a:t>رسول الله (ص) مع الکفار ودعوتهم إلي الحوار</a:t>
            </a:r>
            <a:endPar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000" dirty="0">
                <a:latin typeface="Tahoma" panose="020B0604030504040204" pitchFamily="34" charset="0"/>
                <a:ea typeface="Tahoma" panose="020B0604030504040204" pitchFamily="34" charset="0"/>
                <a:cs typeface="Tahoma" panose="020B0604030504040204" pitchFamily="34" charset="0"/>
              </a:rPr>
              <a:t>وَقَالُوا لَنْ يَدْخُلَ الْجَنَّةَ إِلَّا مَنْ كَانَ هُودًا أَوْ نَصَارَى تِلْكَ أَمَانِيُّهُمْ قُلْ هَاتُوا بُرْهَانَكُمْ إِنْ كُنْتُمْ صَادِقِينَ. </a:t>
            </a:r>
            <a:r>
              <a:rPr lang="fa-IR" sz="1800" dirty="0">
                <a:solidFill>
                  <a:srgbClr val="FF0000"/>
                </a:solidFill>
                <a:latin typeface="Tahoma" panose="020B0604030504040204" pitchFamily="34" charset="0"/>
                <a:ea typeface="Tahoma" panose="020B0604030504040204" pitchFamily="34" charset="0"/>
                <a:cs typeface="Tahoma" panose="020B0604030504040204" pitchFamily="34" charset="0"/>
              </a:rPr>
              <a:t>البقرة  111 </a:t>
            </a:r>
            <a:endParaRPr lang="fa-IR" sz="18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US" sz="1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مناظرة  </a:t>
            </a:r>
            <a:r>
              <a:rPr lang="fa-IR" sz="2000" dirty="0">
                <a:solidFill>
                  <a:srgbClr val="0000FF"/>
                </a:solidFill>
                <a:latin typeface="Tahoma" panose="020B0604030504040204" pitchFamily="34" charset="0"/>
                <a:ea typeface="Tahoma" panose="020B0604030504040204" pitchFamily="34" charset="0"/>
                <a:cs typeface="Tahoma" panose="020B0604030504040204" pitchFamily="34" charset="0"/>
              </a:rPr>
              <a:t>رسول الله (ص) مع نصاری نجران </a:t>
            </a:r>
            <a:endPar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000" dirty="0">
                <a:latin typeface="Tahoma" panose="020B0604030504040204" pitchFamily="34" charset="0"/>
                <a:ea typeface="Tahoma" panose="020B0604030504040204" pitchFamily="34" charset="0"/>
                <a:cs typeface="Tahoma" panose="020B0604030504040204" pitchFamily="34" charset="0"/>
              </a:rPr>
              <a:t>فَمَنْ حَاجَّكَ فِيهِ مِنْ بَعْدِ مَا جَاءَكَ مِنَ الْعِلْمِ فَقُلْ تَعَالَوْا نَدْعُ أَبْنَاءَنَا وَأَبْنَاءَكُمْ وَنِسَاءَنَا وَنِسَاءَكُمْ وَأَنْفُسَنَا وَأَنْفُسَكُمْ ثُمَّ نَبْتَهِلْ فَنَجْعَلْ لَعْنَةَ اللَّهِ عَلَى </a:t>
            </a:r>
            <a:r>
              <a:rPr lang="fa-IR" sz="2000" dirty="0" smtClean="0">
                <a:latin typeface="Tahoma" panose="020B0604030504040204" pitchFamily="34" charset="0"/>
                <a:ea typeface="Tahoma" panose="020B0604030504040204" pitchFamily="34" charset="0"/>
                <a:cs typeface="Tahoma" panose="020B0604030504040204" pitchFamily="34" charset="0"/>
              </a:rPr>
              <a:t>الْكَاذِبِينَ. </a:t>
            </a:r>
            <a:r>
              <a:rPr lang="fa-IR" sz="1600" dirty="0">
                <a:solidFill>
                  <a:srgbClr val="FF0000"/>
                </a:solidFill>
                <a:latin typeface="Tahoma" panose="020B0604030504040204" pitchFamily="34" charset="0"/>
                <a:ea typeface="Tahoma" panose="020B0604030504040204" pitchFamily="34" charset="0"/>
                <a:cs typeface="Tahoma" panose="020B0604030504040204" pitchFamily="34" charset="0"/>
              </a:rPr>
              <a:t>سوره آل عمران آيه </a:t>
            </a:r>
            <a:r>
              <a:rPr lang="fa-IR" sz="1600" dirty="0" smtClean="0">
                <a:solidFill>
                  <a:srgbClr val="FF0000"/>
                </a:solidFill>
                <a:latin typeface="Tahoma" panose="020B0604030504040204" pitchFamily="34" charset="0"/>
                <a:ea typeface="Tahoma" panose="020B0604030504040204" pitchFamily="34" charset="0"/>
                <a:cs typeface="Tahoma" panose="020B0604030504040204" pitchFamily="34" charset="0"/>
              </a:rPr>
              <a:t>61</a:t>
            </a:r>
          </a:p>
          <a:p>
            <a:pPr>
              <a:lnSpc>
                <a:spcPct val="150000"/>
              </a:lnSpc>
            </a:pPr>
            <a:endParaRPr lang="en-US" sz="1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000" dirty="0">
                <a:solidFill>
                  <a:srgbClr val="0000FF"/>
                </a:solidFill>
                <a:latin typeface="Tahoma" panose="020B0604030504040204" pitchFamily="34" charset="0"/>
                <a:ea typeface="Tahoma" panose="020B0604030504040204" pitchFamily="34" charset="0"/>
                <a:cs typeface="Tahoma" panose="020B0604030504040204" pitchFamily="34" charset="0"/>
              </a:rPr>
              <a:t>مناظرة  رسول الله (ص) مع </a:t>
            </a:r>
            <a:r>
              <a:rPr lang="fa-IR"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مشركي مكة</a:t>
            </a:r>
            <a:endPar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000" dirty="0" smtClean="0">
                <a:latin typeface="Tahoma" panose="020B0604030504040204" pitchFamily="34" charset="0"/>
                <a:ea typeface="Tahoma" panose="020B0604030504040204" pitchFamily="34" charset="0"/>
                <a:cs typeface="Tahoma" panose="020B0604030504040204" pitchFamily="34" charset="0"/>
              </a:rPr>
              <a:t>قُلْ </a:t>
            </a:r>
            <a:r>
              <a:rPr lang="fa-IR" sz="2000" dirty="0">
                <a:latin typeface="Tahoma" panose="020B0604030504040204" pitchFamily="34" charset="0"/>
                <a:ea typeface="Tahoma" panose="020B0604030504040204" pitchFamily="34" charset="0"/>
                <a:cs typeface="Tahoma" panose="020B0604030504040204" pitchFamily="34" charset="0"/>
              </a:rPr>
              <a:t>مَن يَرْزُقُكُم مِّنَ السَّمَـوَتِ وَالْأَرْضِ قُلِ اللَّهُ وَإِنَّـآ أَوْ إِيَّاكُمْ لَعَلَى هُدًى أَوْ فِى ضَلَـلٍ مُّبِينٍ  * قُل لاَّ تُسْـٔلُونَ عَمَّآ أَجْرَمْنَا وَلاَ نُسْـٔلُ عَمَّا </a:t>
            </a:r>
            <a:r>
              <a:rPr lang="fa-IR" sz="2000" dirty="0" smtClean="0">
                <a:latin typeface="Tahoma" panose="020B0604030504040204" pitchFamily="34" charset="0"/>
                <a:ea typeface="Tahoma" panose="020B0604030504040204" pitchFamily="34" charset="0"/>
                <a:cs typeface="Tahoma" panose="020B0604030504040204" pitchFamily="34" charset="0"/>
              </a:rPr>
              <a:t>تَعْمَلُونَ. </a:t>
            </a:r>
            <a:r>
              <a:rPr lang="fa-IR" sz="1800" dirty="0" smtClean="0">
                <a:solidFill>
                  <a:srgbClr val="FF0000"/>
                </a:solidFill>
                <a:latin typeface="Tahoma" panose="020B0604030504040204" pitchFamily="34" charset="0"/>
                <a:ea typeface="Tahoma" panose="020B0604030504040204" pitchFamily="34" charset="0"/>
                <a:cs typeface="Tahoma" panose="020B0604030504040204" pitchFamily="34" charset="0"/>
              </a:rPr>
              <a:t>سوره سبأ</a:t>
            </a:r>
            <a:r>
              <a:rPr lang="fa-IR" sz="1800" dirty="0">
                <a:solidFill>
                  <a:srgbClr val="FF0000"/>
                </a:solidFill>
                <a:latin typeface="Tahoma" panose="020B0604030504040204" pitchFamily="34" charset="0"/>
                <a:ea typeface="Tahoma" panose="020B0604030504040204" pitchFamily="34" charset="0"/>
                <a:cs typeface="Tahoma" panose="020B0604030504040204" pitchFamily="34" charset="0"/>
              </a:rPr>
              <a:t>: 25 ـ </a:t>
            </a:r>
            <a:r>
              <a:rPr lang="fa-IR" sz="1800" dirty="0" smtClean="0">
                <a:solidFill>
                  <a:srgbClr val="FF0000"/>
                </a:solidFill>
                <a:latin typeface="Tahoma" panose="020B0604030504040204" pitchFamily="34" charset="0"/>
                <a:ea typeface="Tahoma" panose="020B0604030504040204" pitchFamily="34" charset="0"/>
                <a:cs typeface="Tahoma" panose="020B0604030504040204" pitchFamily="34" charset="0"/>
              </a:rPr>
              <a:t>26</a:t>
            </a:r>
            <a:endParaRPr lang="en-US" sz="1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US" sz="20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US" sz="2000" dirty="0">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 y="-27384"/>
            <a:ext cx="9158292" cy="746073"/>
          </a:xfrm>
        </p:spPr>
        <p:style>
          <a:lnRef idx="0">
            <a:scrgbClr r="0" g="0" b="0"/>
          </a:lnRef>
          <a:fillRef idx="1002">
            <a:schemeClr val="dk2"/>
          </a:fillRef>
          <a:effectRef idx="0">
            <a:scrgbClr r="0" g="0" b="0"/>
          </a:effectRef>
          <a:fontRef idx="major"/>
        </p:style>
        <p:txBody>
          <a:bodyPr>
            <a:norm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مناظرة الأنبياء في القرآن</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10" name="Right Arrow 9">
            <a:hlinkClick r:id="rId3" action="ppaction://hlinksldjump"/>
          </p:cNvPr>
          <p:cNvSpPr/>
          <p:nvPr/>
        </p:nvSpPr>
        <p:spPr>
          <a:xfrm>
            <a:off x="107504" y="163596"/>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1426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4427984" y="44624"/>
            <a:ext cx="2511188" cy="2947917"/>
          </a:xfrm>
          <a:prstGeom prst="ellipse">
            <a:avLst/>
          </a:prstGeom>
          <a:ln/>
        </p:spPr>
        <p:style>
          <a:lnRef idx="0">
            <a:schemeClr val="accent4"/>
          </a:lnRef>
          <a:fillRef idx="3">
            <a:schemeClr val="accent4"/>
          </a:fillRef>
          <a:effectRef idx="3">
            <a:schemeClr val="accent4"/>
          </a:effectRef>
          <a:fontRef idx="minor">
            <a:schemeClr val="lt1"/>
          </a:fontRef>
        </p:style>
      </p:pic>
      <p:sp>
        <p:nvSpPr>
          <p:cNvPr id="4" name="Bevel 3"/>
          <p:cNvSpPr/>
          <p:nvPr/>
        </p:nvSpPr>
        <p:spPr>
          <a:xfrm>
            <a:off x="-36512" y="-27384"/>
            <a:ext cx="2737989" cy="6845905"/>
          </a:xfrm>
          <a:prstGeom prst="bevel">
            <a:avLst/>
          </a:prstGeom>
        </p:spPr>
        <p:style>
          <a:lnRef idx="0">
            <a:schemeClr val="accent4"/>
          </a:lnRef>
          <a:fillRef idx="3">
            <a:schemeClr val="accent4"/>
          </a:fillRef>
          <a:effectRef idx="3">
            <a:schemeClr val="accent4"/>
          </a:effectRef>
          <a:fontRef idx="minor">
            <a:schemeClr val="lt1"/>
          </a:fontRef>
        </p:style>
        <p:txBody>
          <a:bodyPr vert="vert270" rtlCol="0" anchor="ctr"/>
          <a:lstStyle/>
          <a:p>
            <a:pPr algn="ctr" rtl="1">
              <a:lnSpc>
                <a:spcPct val="150000"/>
              </a:lnSpc>
            </a:pPr>
            <a:r>
              <a:rPr lang="fa-IR" sz="4000" dirty="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المناظرة آدابها </a:t>
            </a:r>
            <a:r>
              <a:rPr lang="fa-IR" sz="400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و </a:t>
            </a:r>
            <a:r>
              <a:rPr lang="fa-IR" sz="3600" dirty="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شرائطها</a:t>
            </a:r>
            <a:endParaRPr lang="en-US" sz="3600" dirty="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endParaRPr>
          </a:p>
        </p:txBody>
      </p:sp>
      <p:sp>
        <p:nvSpPr>
          <p:cNvPr id="3" name="Bevel 2"/>
          <p:cNvSpPr/>
          <p:nvPr/>
        </p:nvSpPr>
        <p:spPr>
          <a:xfrm>
            <a:off x="3059832" y="3933056"/>
            <a:ext cx="5795745" cy="1846704"/>
          </a:xfrm>
          <a:prstGeom prst="beve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7" name="Subtitle 5"/>
          <p:cNvSpPr txBox="1">
            <a:spLocks/>
          </p:cNvSpPr>
          <p:nvPr/>
        </p:nvSpPr>
        <p:spPr>
          <a:xfrm>
            <a:off x="3635896" y="4509120"/>
            <a:ext cx="4649798" cy="752169"/>
          </a:xfrm>
          <a:prstGeom prst="rect">
            <a:avLst/>
          </a:prstGeom>
        </p:spPr>
        <p:txBody>
          <a:bodyPr vert="horz" lIns="45720" tIns="0" rIns="45720" bIns="0" rtlCol="0">
            <a:normAutofit/>
          </a:bodyPr>
          <a:lstStyle>
            <a:lvl1pPr marL="0" indent="0" algn="r" defTabSz="914400" rtl="0" eaLnBrk="1" latinLnBrk="0" hangingPunct="1">
              <a:spcBef>
                <a:spcPct val="20000"/>
              </a:spcBef>
              <a:buFont typeface="Arial" pitchFamily="34" charset="0"/>
              <a:buNone/>
              <a:defRPr sz="2200" kern="1200">
                <a:solidFill>
                  <a:srgbClr val="FFFFFF"/>
                </a:solidFill>
                <a:effectLst/>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lgn="ctr"/>
            <a:r>
              <a:rPr lang="fa-IR" sz="440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آداب مناظره </a:t>
            </a:r>
          </a:p>
          <a:p>
            <a:pPr algn="ctr"/>
            <a:endParaRPr lang="en-US" sz="4400" dirty="0">
              <a:latin typeface="Msh Quraan1" pitchFamily="2" charset="2"/>
              <a:cs typeface="Sultan bold" pitchFamily="2" charset="-78"/>
            </a:endParaRPr>
          </a:p>
        </p:txBody>
      </p:sp>
      <p:sp>
        <p:nvSpPr>
          <p:cNvPr id="8" name="Right Arrow 7">
            <a:hlinkClick r:id="rId4" action="ppaction://hlinksldjump"/>
          </p:cNvPr>
          <p:cNvSpPr/>
          <p:nvPr/>
        </p:nvSpPr>
        <p:spPr>
          <a:xfrm>
            <a:off x="82138" y="28073"/>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646242"/>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4294967295"/>
            <p:extLst>
              <p:ext uri="{D42A27DB-BD31-4B8C-83A1-F6EECF244321}">
                <p14:modId xmlns:p14="http://schemas.microsoft.com/office/powerpoint/2010/main" val="1864056755"/>
              </p:ext>
            </p:extLst>
          </p:nvPr>
        </p:nvGraphicFramePr>
        <p:xfrm>
          <a:off x="0" y="85725"/>
          <a:ext cx="9501188" cy="7170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ight Arrow 3">
            <a:hlinkClick r:id="rId8" action="ppaction://hlinksldjump"/>
          </p:cNvPr>
          <p:cNvSpPr/>
          <p:nvPr/>
        </p:nvSpPr>
        <p:spPr>
          <a:xfrm>
            <a:off x="0" y="116632"/>
            <a:ext cx="889462" cy="586406"/>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2037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repeatCount="indefinite" fill="hold" grpId="0" nodeType="afterEffect">
                                  <p:stCondLst>
                                    <p:cond delay="0"/>
                                  </p:stCondLst>
                                  <p:childTnLst>
                                    <p:set>
                                      <p:cBhvr>
                                        <p:cTn id="6" dur="1" fill="hold">
                                          <p:stCondLst>
                                            <p:cond delay="0"/>
                                          </p:stCondLst>
                                        </p:cTn>
                                        <p:tgtEl>
                                          <p:spTgt spid="6">
                                            <p:graphicEl>
                                              <a:dgm id="{DFB13AC2-016E-4B0A-87A0-C6E315805744}"/>
                                            </p:graphicEl>
                                          </p:spTgt>
                                        </p:tgtEl>
                                        <p:attrNameLst>
                                          <p:attrName>style.visibility</p:attrName>
                                        </p:attrNameLst>
                                      </p:cBhvr>
                                      <p:to>
                                        <p:strVal val="visible"/>
                                      </p:to>
                                    </p:set>
                                    <p:animEffect transition="in" filter="wipe(down)">
                                      <p:cBhvr>
                                        <p:cTn id="7" dur="3000"/>
                                        <p:tgtEl>
                                          <p:spTgt spid="6">
                                            <p:graphicEl>
                                              <a:dgm id="{DFB13AC2-016E-4B0A-87A0-C6E315805744}"/>
                                            </p:graphicEl>
                                          </p:spTgt>
                                        </p:tgtEl>
                                      </p:cBhvr>
                                    </p:animEffect>
                                  </p:childTnLst>
                                </p:cTn>
                              </p:par>
                            </p:childTnLst>
                          </p:cTn>
                        </p:par>
                        <p:par>
                          <p:cTn id="8" fill="hold">
                            <p:stCondLst>
                              <p:cond delay="3000"/>
                            </p:stCondLst>
                            <p:childTnLst>
                              <p:par>
                                <p:cTn id="9" presetID="22" presetClass="entr" presetSubtype="4" fill="hold" grpId="0" nodeType="afterEffect">
                                  <p:stCondLst>
                                    <p:cond delay="0"/>
                                  </p:stCondLst>
                                  <p:childTnLst>
                                    <p:set>
                                      <p:cBhvr>
                                        <p:cTn id="10" dur="1" fill="hold">
                                          <p:stCondLst>
                                            <p:cond delay="0"/>
                                          </p:stCondLst>
                                        </p:cTn>
                                        <p:tgtEl>
                                          <p:spTgt spid="6">
                                            <p:graphicEl>
                                              <a:dgm id="{C6516C59-7312-4D00-8C91-D971CD183CB4}"/>
                                            </p:graphicEl>
                                          </p:spTgt>
                                        </p:tgtEl>
                                        <p:attrNameLst>
                                          <p:attrName>style.visibility</p:attrName>
                                        </p:attrNameLst>
                                      </p:cBhvr>
                                      <p:to>
                                        <p:strVal val="visible"/>
                                      </p:to>
                                    </p:set>
                                    <p:animEffect transition="in" filter="wipe(down)">
                                      <p:cBhvr>
                                        <p:cTn id="11" dur="500"/>
                                        <p:tgtEl>
                                          <p:spTgt spid="6">
                                            <p:graphicEl>
                                              <a:dgm id="{C6516C59-7312-4D00-8C91-D971CD183CB4}"/>
                                            </p:graphicEl>
                                          </p:spTgt>
                                        </p:tgtEl>
                                      </p:cBhvr>
                                    </p:animEffect>
                                  </p:childTnLst>
                                </p:cTn>
                              </p:par>
                            </p:childTnLst>
                          </p:cTn>
                        </p:par>
                        <p:par>
                          <p:cTn id="12" fill="hold">
                            <p:stCondLst>
                              <p:cond delay="3500"/>
                            </p:stCondLst>
                            <p:childTnLst>
                              <p:par>
                                <p:cTn id="13" presetID="22" presetClass="entr" presetSubtype="4" fill="hold" grpId="0" nodeType="afterEffect">
                                  <p:stCondLst>
                                    <p:cond delay="0"/>
                                  </p:stCondLst>
                                  <p:childTnLst>
                                    <p:set>
                                      <p:cBhvr>
                                        <p:cTn id="14" dur="1" fill="hold">
                                          <p:stCondLst>
                                            <p:cond delay="0"/>
                                          </p:stCondLst>
                                        </p:cTn>
                                        <p:tgtEl>
                                          <p:spTgt spid="6">
                                            <p:graphicEl>
                                              <a:dgm id="{8A276602-8ACA-49CF-BBF3-48458D5B47D8}"/>
                                            </p:graphicEl>
                                          </p:spTgt>
                                        </p:tgtEl>
                                        <p:attrNameLst>
                                          <p:attrName>style.visibility</p:attrName>
                                        </p:attrNameLst>
                                      </p:cBhvr>
                                      <p:to>
                                        <p:strVal val="visible"/>
                                      </p:to>
                                    </p:set>
                                    <p:animEffect transition="in" filter="wipe(down)">
                                      <p:cBhvr>
                                        <p:cTn id="15" dur="500"/>
                                        <p:tgtEl>
                                          <p:spTgt spid="6">
                                            <p:graphicEl>
                                              <a:dgm id="{8A276602-8ACA-49CF-BBF3-48458D5B47D8}"/>
                                            </p:graphicEl>
                                          </p:spTgt>
                                        </p:tgtEl>
                                      </p:cBhvr>
                                    </p:animEffect>
                                  </p:childTnLst>
                                </p:cTn>
                              </p:par>
                            </p:childTnLst>
                          </p:cTn>
                        </p:par>
                        <p:par>
                          <p:cTn id="16" fill="hold">
                            <p:stCondLst>
                              <p:cond delay="4000"/>
                            </p:stCondLst>
                            <p:childTnLst>
                              <p:par>
                                <p:cTn id="17" presetID="22" presetClass="entr" presetSubtype="4" fill="hold" grpId="0" nodeType="afterEffect">
                                  <p:stCondLst>
                                    <p:cond delay="0"/>
                                  </p:stCondLst>
                                  <p:childTnLst>
                                    <p:set>
                                      <p:cBhvr>
                                        <p:cTn id="18" dur="1" fill="hold">
                                          <p:stCondLst>
                                            <p:cond delay="0"/>
                                          </p:stCondLst>
                                        </p:cTn>
                                        <p:tgtEl>
                                          <p:spTgt spid="6">
                                            <p:graphicEl>
                                              <a:dgm id="{675D2293-DCDE-4F34-B85A-DC35AEFC82E9}"/>
                                            </p:graphicEl>
                                          </p:spTgt>
                                        </p:tgtEl>
                                        <p:attrNameLst>
                                          <p:attrName>style.visibility</p:attrName>
                                        </p:attrNameLst>
                                      </p:cBhvr>
                                      <p:to>
                                        <p:strVal val="visible"/>
                                      </p:to>
                                    </p:set>
                                    <p:animEffect transition="in" filter="wipe(down)">
                                      <p:cBhvr>
                                        <p:cTn id="19" dur="500"/>
                                        <p:tgtEl>
                                          <p:spTgt spid="6">
                                            <p:graphicEl>
                                              <a:dgm id="{675D2293-DCDE-4F34-B85A-DC35AEFC82E9}"/>
                                            </p:graphicEl>
                                          </p:spTgt>
                                        </p:tgtEl>
                                      </p:cBhvr>
                                    </p:animEffect>
                                  </p:childTnLst>
                                </p:cTn>
                              </p:par>
                            </p:childTnLst>
                          </p:cTn>
                        </p:par>
                        <p:par>
                          <p:cTn id="20" fill="hold">
                            <p:stCondLst>
                              <p:cond delay="4500"/>
                            </p:stCondLst>
                            <p:childTnLst>
                              <p:par>
                                <p:cTn id="21" presetID="22" presetClass="entr" presetSubtype="4" fill="hold" grpId="0" nodeType="afterEffect">
                                  <p:stCondLst>
                                    <p:cond delay="0"/>
                                  </p:stCondLst>
                                  <p:childTnLst>
                                    <p:set>
                                      <p:cBhvr>
                                        <p:cTn id="22" dur="1" fill="hold">
                                          <p:stCondLst>
                                            <p:cond delay="0"/>
                                          </p:stCondLst>
                                        </p:cTn>
                                        <p:tgtEl>
                                          <p:spTgt spid="6">
                                            <p:graphicEl>
                                              <a:dgm id="{1C6EFB38-B4FC-43C2-A1C9-CA01D425FB85}"/>
                                            </p:graphicEl>
                                          </p:spTgt>
                                        </p:tgtEl>
                                        <p:attrNameLst>
                                          <p:attrName>style.visibility</p:attrName>
                                        </p:attrNameLst>
                                      </p:cBhvr>
                                      <p:to>
                                        <p:strVal val="visible"/>
                                      </p:to>
                                    </p:set>
                                    <p:animEffect transition="in" filter="wipe(down)">
                                      <p:cBhvr>
                                        <p:cTn id="23" dur="500"/>
                                        <p:tgtEl>
                                          <p:spTgt spid="6">
                                            <p:graphicEl>
                                              <a:dgm id="{1C6EFB38-B4FC-43C2-A1C9-CA01D425FB85}"/>
                                            </p:graphicEl>
                                          </p:spTgt>
                                        </p:tgtEl>
                                      </p:cBhvr>
                                    </p:animEffect>
                                  </p:childTnLst>
                                </p:cTn>
                              </p:par>
                            </p:childTnLst>
                          </p:cTn>
                        </p:par>
                        <p:par>
                          <p:cTn id="24" fill="hold">
                            <p:stCondLst>
                              <p:cond delay="5000"/>
                            </p:stCondLst>
                            <p:childTnLst>
                              <p:par>
                                <p:cTn id="25" presetID="26" presetClass="emph" presetSubtype="0" fill="hold" grpId="1" nodeType="afterEffect">
                                  <p:stCondLst>
                                    <p:cond delay="0"/>
                                  </p:stCondLst>
                                  <p:childTnLst>
                                    <p:animEffect transition="out" filter="fade">
                                      <p:cBhvr>
                                        <p:cTn id="26" dur="500" tmFilter="0, 0; .2, .5; .8, .5; 1, 0"/>
                                        <p:tgtEl>
                                          <p:spTgt spid="6">
                                            <p:graphicEl>
                                              <a:dgm id="{DFB13AC2-016E-4B0A-87A0-C6E315805744}"/>
                                            </p:graphicEl>
                                          </p:spTgt>
                                        </p:tgtEl>
                                      </p:cBhvr>
                                    </p:animEffect>
                                    <p:animScale>
                                      <p:cBhvr>
                                        <p:cTn id="27" dur="250" autoRev="1" fill="hold"/>
                                        <p:tgtEl>
                                          <p:spTgt spid="6">
                                            <p:graphicEl>
                                              <a:dgm id="{DFB13AC2-016E-4B0A-87A0-C6E315805744}"/>
                                            </p:graphicEl>
                                          </p:spTgt>
                                        </p:tgtEl>
                                      </p:cBhvr>
                                      <p:by x="105000" y="105000"/>
                                    </p:animScale>
                                  </p:childTnLst>
                                </p:cTn>
                              </p:par>
                            </p:childTnLst>
                          </p:cTn>
                        </p:par>
                        <p:par>
                          <p:cTn id="28" fill="hold">
                            <p:stCondLst>
                              <p:cond delay="5500"/>
                            </p:stCondLst>
                            <p:childTnLst>
                              <p:par>
                                <p:cTn id="29" presetID="26" presetClass="emph" presetSubtype="0" fill="hold" grpId="1" nodeType="afterEffect">
                                  <p:stCondLst>
                                    <p:cond delay="0"/>
                                  </p:stCondLst>
                                  <p:childTnLst>
                                    <p:animEffect transition="out" filter="fade">
                                      <p:cBhvr>
                                        <p:cTn id="30" dur="500" tmFilter="0, 0; .2, .5; .8, .5; 1, 0"/>
                                        <p:tgtEl>
                                          <p:spTgt spid="6">
                                            <p:graphicEl>
                                              <a:dgm id="{C6516C59-7312-4D00-8C91-D971CD183CB4}"/>
                                            </p:graphicEl>
                                          </p:spTgt>
                                        </p:tgtEl>
                                      </p:cBhvr>
                                    </p:animEffect>
                                    <p:animScale>
                                      <p:cBhvr>
                                        <p:cTn id="31" dur="250" autoRev="1" fill="hold"/>
                                        <p:tgtEl>
                                          <p:spTgt spid="6">
                                            <p:graphicEl>
                                              <a:dgm id="{C6516C59-7312-4D00-8C91-D971CD183CB4}"/>
                                            </p:graphicEl>
                                          </p:spTgt>
                                        </p:tgtEl>
                                      </p:cBhvr>
                                      <p:by x="105000" y="105000"/>
                                    </p:animScale>
                                  </p:childTnLst>
                                </p:cTn>
                              </p:par>
                            </p:childTnLst>
                          </p:cTn>
                        </p:par>
                        <p:par>
                          <p:cTn id="32" fill="hold">
                            <p:stCondLst>
                              <p:cond delay="6000"/>
                            </p:stCondLst>
                            <p:childTnLst>
                              <p:par>
                                <p:cTn id="33" presetID="26" presetClass="emph" presetSubtype="0" fill="hold" grpId="1" nodeType="afterEffect">
                                  <p:stCondLst>
                                    <p:cond delay="0"/>
                                  </p:stCondLst>
                                  <p:childTnLst>
                                    <p:animEffect transition="out" filter="fade">
                                      <p:cBhvr>
                                        <p:cTn id="34" dur="500" tmFilter="0, 0; .2, .5; .8, .5; 1, 0"/>
                                        <p:tgtEl>
                                          <p:spTgt spid="6">
                                            <p:graphicEl>
                                              <a:dgm id="{8A276602-8ACA-49CF-BBF3-48458D5B47D8}"/>
                                            </p:graphicEl>
                                          </p:spTgt>
                                        </p:tgtEl>
                                      </p:cBhvr>
                                    </p:animEffect>
                                    <p:animScale>
                                      <p:cBhvr>
                                        <p:cTn id="35" dur="250" autoRev="1" fill="hold"/>
                                        <p:tgtEl>
                                          <p:spTgt spid="6">
                                            <p:graphicEl>
                                              <a:dgm id="{8A276602-8ACA-49CF-BBF3-48458D5B47D8}"/>
                                            </p:graphicEl>
                                          </p:spTgt>
                                        </p:tgtEl>
                                      </p:cBhvr>
                                      <p:by x="105000" y="105000"/>
                                    </p:animScale>
                                  </p:childTnLst>
                                </p:cTn>
                              </p:par>
                            </p:childTnLst>
                          </p:cTn>
                        </p:par>
                        <p:par>
                          <p:cTn id="36" fill="hold">
                            <p:stCondLst>
                              <p:cond delay="6500"/>
                            </p:stCondLst>
                            <p:childTnLst>
                              <p:par>
                                <p:cTn id="37" presetID="26" presetClass="emph" presetSubtype="0" fill="hold" grpId="1" nodeType="afterEffect">
                                  <p:stCondLst>
                                    <p:cond delay="0"/>
                                  </p:stCondLst>
                                  <p:childTnLst>
                                    <p:animEffect transition="out" filter="fade">
                                      <p:cBhvr>
                                        <p:cTn id="38" dur="500" tmFilter="0, 0; .2, .5; .8, .5; 1, 0"/>
                                        <p:tgtEl>
                                          <p:spTgt spid="6">
                                            <p:graphicEl>
                                              <a:dgm id="{675D2293-DCDE-4F34-B85A-DC35AEFC82E9}"/>
                                            </p:graphicEl>
                                          </p:spTgt>
                                        </p:tgtEl>
                                      </p:cBhvr>
                                    </p:animEffect>
                                    <p:animScale>
                                      <p:cBhvr>
                                        <p:cTn id="39" dur="250" autoRev="1" fill="hold"/>
                                        <p:tgtEl>
                                          <p:spTgt spid="6">
                                            <p:graphicEl>
                                              <a:dgm id="{675D2293-DCDE-4F34-B85A-DC35AEFC82E9}"/>
                                            </p:graphicEl>
                                          </p:spTgt>
                                        </p:tgtEl>
                                      </p:cBhvr>
                                      <p:by x="105000" y="105000"/>
                                    </p:animScale>
                                  </p:childTnLst>
                                </p:cTn>
                              </p:par>
                            </p:childTnLst>
                          </p:cTn>
                        </p:par>
                        <p:par>
                          <p:cTn id="40" fill="hold">
                            <p:stCondLst>
                              <p:cond delay="7000"/>
                            </p:stCondLst>
                            <p:childTnLst>
                              <p:par>
                                <p:cTn id="41" presetID="26" presetClass="emph" presetSubtype="0" fill="hold" grpId="1" nodeType="afterEffect">
                                  <p:stCondLst>
                                    <p:cond delay="0"/>
                                  </p:stCondLst>
                                  <p:childTnLst>
                                    <p:animEffect transition="out" filter="fade">
                                      <p:cBhvr>
                                        <p:cTn id="42" dur="500" tmFilter="0, 0; .2, .5; .8, .5; 1, 0"/>
                                        <p:tgtEl>
                                          <p:spTgt spid="6">
                                            <p:graphicEl>
                                              <a:dgm id="{1C6EFB38-B4FC-43C2-A1C9-CA01D425FB85}"/>
                                            </p:graphicEl>
                                          </p:spTgt>
                                        </p:tgtEl>
                                      </p:cBhvr>
                                    </p:animEffect>
                                    <p:animScale>
                                      <p:cBhvr>
                                        <p:cTn id="43" dur="250" autoRev="1" fill="hold"/>
                                        <p:tgtEl>
                                          <p:spTgt spid="6">
                                            <p:graphicEl>
                                              <a:dgm id="{1C6EFB38-B4FC-43C2-A1C9-CA01D425FB85}"/>
                                            </p:graphicEl>
                                          </p:spTgt>
                                        </p:tgtEl>
                                      </p:cBhvr>
                                      <p:by x="105000" y="105000"/>
                                    </p:animScale>
                                  </p:childTnLst>
                                </p:cTn>
                              </p:par>
                            </p:childTnLst>
                          </p:cTn>
                        </p:par>
                        <p:par>
                          <p:cTn id="44" fill="hold">
                            <p:stCondLst>
                              <p:cond delay="7500"/>
                            </p:stCondLst>
                            <p:childTnLst>
                              <p:par>
                                <p:cTn id="45" presetID="26" presetClass="emph" presetSubtype="0" fill="hold" grpId="2" nodeType="afterEffect">
                                  <p:stCondLst>
                                    <p:cond delay="0"/>
                                  </p:stCondLst>
                                  <p:childTnLst>
                                    <p:animEffect transition="out" filter="fade">
                                      <p:cBhvr>
                                        <p:cTn id="46" dur="500" tmFilter="0, 0; .2, .5; .8, .5; 1, 0"/>
                                        <p:tgtEl>
                                          <p:spTgt spid="6">
                                            <p:graphicEl>
                                              <a:dgm id="{DFB13AC2-016E-4B0A-87A0-C6E315805744}"/>
                                            </p:graphicEl>
                                          </p:spTgt>
                                        </p:tgtEl>
                                      </p:cBhvr>
                                    </p:animEffect>
                                    <p:animScale>
                                      <p:cBhvr>
                                        <p:cTn id="47" dur="250" autoRev="1" fill="hold"/>
                                        <p:tgtEl>
                                          <p:spTgt spid="6">
                                            <p:graphicEl>
                                              <a:dgm id="{DFB13AC2-016E-4B0A-87A0-C6E315805744}"/>
                                            </p:graphicEl>
                                          </p:spTgt>
                                        </p:tgtEl>
                                      </p:cBhvr>
                                      <p:by x="105000" y="105000"/>
                                    </p:animScale>
                                  </p:childTnLst>
                                </p:cTn>
                              </p:par>
                            </p:childTnLst>
                          </p:cTn>
                        </p:par>
                        <p:par>
                          <p:cTn id="48" fill="hold">
                            <p:stCondLst>
                              <p:cond delay="8000"/>
                            </p:stCondLst>
                            <p:childTnLst>
                              <p:par>
                                <p:cTn id="49" presetID="26" presetClass="emph" presetSubtype="0" fill="hold" grpId="2" nodeType="afterEffect">
                                  <p:stCondLst>
                                    <p:cond delay="0"/>
                                  </p:stCondLst>
                                  <p:childTnLst>
                                    <p:animEffect transition="out" filter="fade">
                                      <p:cBhvr>
                                        <p:cTn id="50" dur="500" tmFilter="0, 0; .2, .5; .8, .5; 1, 0"/>
                                        <p:tgtEl>
                                          <p:spTgt spid="6">
                                            <p:graphicEl>
                                              <a:dgm id="{C6516C59-7312-4D00-8C91-D971CD183CB4}"/>
                                            </p:graphicEl>
                                          </p:spTgt>
                                        </p:tgtEl>
                                      </p:cBhvr>
                                    </p:animEffect>
                                    <p:animScale>
                                      <p:cBhvr>
                                        <p:cTn id="51" dur="250" autoRev="1" fill="hold"/>
                                        <p:tgtEl>
                                          <p:spTgt spid="6">
                                            <p:graphicEl>
                                              <a:dgm id="{C6516C59-7312-4D00-8C91-D971CD183CB4}"/>
                                            </p:graphicEl>
                                          </p:spTgt>
                                        </p:tgtEl>
                                      </p:cBhvr>
                                      <p:by x="105000" y="105000"/>
                                    </p:animScale>
                                  </p:childTnLst>
                                </p:cTn>
                              </p:par>
                            </p:childTnLst>
                          </p:cTn>
                        </p:par>
                        <p:par>
                          <p:cTn id="52" fill="hold">
                            <p:stCondLst>
                              <p:cond delay="8500"/>
                            </p:stCondLst>
                            <p:childTnLst>
                              <p:par>
                                <p:cTn id="53" presetID="26" presetClass="emph" presetSubtype="0" fill="hold" grpId="2" nodeType="afterEffect">
                                  <p:stCondLst>
                                    <p:cond delay="0"/>
                                  </p:stCondLst>
                                  <p:childTnLst>
                                    <p:animEffect transition="out" filter="fade">
                                      <p:cBhvr>
                                        <p:cTn id="54" dur="500" tmFilter="0, 0; .2, .5; .8, .5; 1, 0"/>
                                        <p:tgtEl>
                                          <p:spTgt spid="6">
                                            <p:graphicEl>
                                              <a:dgm id="{8A276602-8ACA-49CF-BBF3-48458D5B47D8}"/>
                                            </p:graphicEl>
                                          </p:spTgt>
                                        </p:tgtEl>
                                      </p:cBhvr>
                                    </p:animEffect>
                                    <p:animScale>
                                      <p:cBhvr>
                                        <p:cTn id="55" dur="250" autoRev="1" fill="hold"/>
                                        <p:tgtEl>
                                          <p:spTgt spid="6">
                                            <p:graphicEl>
                                              <a:dgm id="{8A276602-8ACA-49CF-BBF3-48458D5B47D8}"/>
                                            </p:graphicEl>
                                          </p:spTgt>
                                        </p:tgtEl>
                                      </p:cBhvr>
                                      <p:by x="105000" y="105000"/>
                                    </p:animScale>
                                  </p:childTnLst>
                                </p:cTn>
                              </p:par>
                            </p:childTnLst>
                          </p:cTn>
                        </p:par>
                        <p:par>
                          <p:cTn id="56" fill="hold">
                            <p:stCondLst>
                              <p:cond delay="9000"/>
                            </p:stCondLst>
                            <p:childTnLst>
                              <p:par>
                                <p:cTn id="57" presetID="26" presetClass="emph" presetSubtype="0" fill="hold" grpId="2" nodeType="afterEffect">
                                  <p:stCondLst>
                                    <p:cond delay="0"/>
                                  </p:stCondLst>
                                  <p:childTnLst>
                                    <p:animEffect transition="out" filter="fade">
                                      <p:cBhvr>
                                        <p:cTn id="58" dur="500" tmFilter="0, 0; .2, .5; .8, .5; 1, 0"/>
                                        <p:tgtEl>
                                          <p:spTgt spid="6">
                                            <p:graphicEl>
                                              <a:dgm id="{675D2293-DCDE-4F34-B85A-DC35AEFC82E9}"/>
                                            </p:graphicEl>
                                          </p:spTgt>
                                        </p:tgtEl>
                                      </p:cBhvr>
                                    </p:animEffect>
                                    <p:animScale>
                                      <p:cBhvr>
                                        <p:cTn id="59" dur="250" autoRev="1" fill="hold"/>
                                        <p:tgtEl>
                                          <p:spTgt spid="6">
                                            <p:graphicEl>
                                              <a:dgm id="{675D2293-DCDE-4F34-B85A-DC35AEFC82E9}"/>
                                            </p:graphicEl>
                                          </p:spTgt>
                                        </p:tgtEl>
                                      </p:cBhvr>
                                      <p:by x="105000" y="105000"/>
                                    </p:animScale>
                                  </p:childTnLst>
                                </p:cTn>
                              </p:par>
                            </p:childTnLst>
                          </p:cTn>
                        </p:par>
                        <p:par>
                          <p:cTn id="60" fill="hold">
                            <p:stCondLst>
                              <p:cond delay="9500"/>
                            </p:stCondLst>
                            <p:childTnLst>
                              <p:par>
                                <p:cTn id="61" presetID="26" presetClass="emph" presetSubtype="0" fill="hold" grpId="2" nodeType="afterEffect">
                                  <p:stCondLst>
                                    <p:cond delay="0"/>
                                  </p:stCondLst>
                                  <p:childTnLst>
                                    <p:animEffect transition="out" filter="fade">
                                      <p:cBhvr>
                                        <p:cTn id="62" dur="500" tmFilter="0, 0; .2, .5; .8, .5; 1, 0"/>
                                        <p:tgtEl>
                                          <p:spTgt spid="6">
                                            <p:graphicEl>
                                              <a:dgm id="{1C6EFB38-B4FC-43C2-A1C9-CA01D425FB85}"/>
                                            </p:graphicEl>
                                          </p:spTgt>
                                        </p:tgtEl>
                                      </p:cBhvr>
                                    </p:animEffect>
                                    <p:animScale>
                                      <p:cBhvr>
                                        <p:cTn id="63" dur="250" autoRev="1" fill="hold"/>
                                        <p:tgtEl>
                                          <p:spTgt spid="6">
                                            <p:graphicEl>
                                              <a:dgm id="{1C6EFB38-B4FC-43C2-A1C9-CA01D425FB85}"/>
                                            </p:graphic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6" grpId="1">
        <p:bldSub>
          <a:bldDgm bld="one"/>
        </p:bldSub>
      </p:bldGraphic>
      <p:bldGraphic spid="6" grpId="2">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fa-IR"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1 – قصد القربة</a:t>
            </a:r>
          </a:p>
          <a:p>
            <a:r>
              <a:rPr lang="fa-IR" sz="2400" dirty="0" smtClean="0">
                <a:latin typeface="Tahoma" panose="020B0604030504040204" pitchFamily="34" charset="0"/>
                <a:ea typeface="Tahoma" panose="020B0604030504040204" pitchFamily="34" charset="0"/>
                <a:cs typeface="Tahoma" panose="020B0604030504040204" pitchFamily="34" charset="0"/>
              </a:rPr>
              <a:t>يجب </a:t>
            </a:r>
            <a:r>
              <a:rPr lang="fa-IR" sz="2400" dirty="0">
                <a:latin typeface="Tahoma" panose="020B0604030504040204" pitchFamily="34" charset="0"/>
                <a:ea typeface="Tahoma" panose="020B0604030504040204" pitchFamily="34" charset="0"/>
                <a:cs typeface="Tahoma" panose="020B0604030504040204" pitchFamily="34" charset="0"/>
              </a:rPr>
              <a:t>أن يكون الهدف من الحوار لله تعالي «مَنْ كَانَ لِلّهِ، كَانَ اللّهُ لَهُ</a:t>
            </a:r>
            <a:r>
              <a:rPr lang="fa-IR" sz="2400" dirty="0" smtClean="0">
                <a:latin typeface="Tahoma" panose="020B0604030504040204" pitchFamily="34" charset="0"/>
                <a:ea typeface="Tahoma" panose="020B0604030504040204" pitchFamily="34" charset="0"/>
                <a:cs typeface="Tahoma" panose="020B0604030504040204" pitchFamily="34" charset="0"/>
              </a:rPr>
              <a:t>»</a:t>
            </a:r>
          </a:p>
          <a:p>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fa-IR" sz="2400" dirty="0" smtClean="0">
              <a:latin typeface="Tahoma" panose="020B0604030504040204" pitchFamily="34" charset="0"/>
              <a:ea typeface="Tahoma" panose="020B0604030504040204" pitchFamily="34" charset="0"/>
              <a:cs typeface="Tahoma" panose="020B0604030504040204" pitchFamily="34" charset="0"/>
            </a:endParaRPr>
          </a:p>
          <a:p>
            <a:r>
              <a:rPr lang="fa-IR" sz="2400" dirty="0" smtClean="0">
                <a:latin typeface="Tahoma" panose="020B0604030504040204" pitchFamily="34" charset="0"/>
                <a:ea typeface="Tahoma" panose="020B0604030504040204" pitchFamily="34" charset="0"/>
                <a:cs typeface="Tahoma" panose="020B0604030504040204" pitchFamily="34" charset="0"/>
              </a:rPr>
              <a:t>قال علي </a:t>
            </a:r>
            <a:r>
              <a:rPr lang="fa-IR" sz="2400" dirty="0">
                <a:latin typeface="Tahoma" panose="020B0604030504040204" pitchFamily="34" charset="0"/>
                <a:ea typeface="Tahoma" panose="020B0604030504040204" pitchFamily="34" charset="0"/>
                <a:cs typeface="Tahoma" panose="020B0604030504040204" pitchFamily="34" charset="0"/>
              </a:rPr>
              <a:t>(ع</a:t>
            </a:r>
            <a:r>
              <a:rPr lang="fa-IR" sz="2400" dirty="0" smtClean="0">
                <a:latin typeface="Tahoma" panose="020B0604030504040204" pitchFamily="34" charset="0"/>
                <a:ea typeface="Tahoma" panose="020B0604030504040204" pitchFamily="34" charset="0"/>
                <a:cs typeface="Tahoma" panose="020B0604030504040204" pitchFamily="34" charset="0"/>
              </a:rPr>
              <a:t>): </a:t>
            </a:r>
            <a:r>
              <a:rPr lang="fa-IR" sz="2400" dirty="0">
                <a:latin typeface="Tahoma" panose="020B0604030504040204" pitchFamily="34" charset="0"/>
                <a:ea typeface="Tahoma" panose="020B0604030504040204" pitchFamily="34" charset="0"/>
                <a:cs typeface="Tahoma" panose="020B0604030504040204" pitchFamily="34" charset="0"/>
              </a:rPr>
              <a:t>عَوِّدْ نَفْسَكَ حُسْنَ النِّيَةِ وَجَمِيلَ الْمَقْصَدِ تُدْرِكُ فِي مَبَاغِيكَ النَّجَاحِ </a:t>
            </a:r>
            <a:endParaRPr lang="en-US" sz="2400" dirty="0">
              <a:latin typeface="Tahoma" panose="020B0604030504040204" pitchFamily="34" charset="0"/>
              <a:ea typeface="Tahoma" panose="020B0604030504040204" pitchFamily="34" charset="0"/>
              <a:cs typeface="Tahoma" panose="020B0604030504040204" pitchFamily="34" charset="0"/>
            </a:endParaRPr>
          </a:p>
          <a:p>
            <a:pPr>
              <a:lnSpc>
                <a:spcPct val="120000"/>
              </a:lnSpc>
              <a:spcBef>
                <a:spcPts val="0"/>
              </a:spcBef>
            </a:pPr>
            <a:endParaRPr lang="en-US" sz="2800" dirty="0" smtClean="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0"/>
              </a:spcBef>
            </a:pPr>
            <a:r>
              <a:rPr lang="ar-SA" sz="2400" dirty="0" smtClean="0">
                <a:latin typeface="Tahoma" panose="020B0604030504040204" pitchFamily="34" charset="0"/>
                <a:ea typeface="Tahoma" panose="020B0604030504040204" pitchFamily="34" charset="0"/>
                <a:cs typeface="Tahoma" panose="020B0604030504040204" pitchFamily="34" charset="0"/>
              </a:rPr>
              <a:t>قال علي </a:t>
            </a:r>
            <a:r>
              <a:rPr lang="ar-SA" sz="2400" dirty="0">
                <a:latin typeface="Tahoma" panose="020B0604030504040204" pitchFamily="34" charset="0"/>
                <a:ea typeface="Tahoma" panose="020B0604030504040204" pitchFamily="34" charset="0"/>
                <a:cs typeface="Tahoma" panose="020B0604030504040204" pitchFamily="34" charset="0"/>
              </a:rPr>
              <a:t>(ع</a:t>
            </a:r>
            <a:r>
              <a:rPr lang="ar-SA" sz="2400" dirty="0" smtClean="0">
                <a:latin typeface="Tahoma" panose="020B0604030504040204" pitchFamily="34" charset="0"/>
                <a:ea typeface="Tahoma" panose="020B0604030504040204" pitchFamily="34" charset="0"/>
                <a:cs typeface="Tahoma" panose="020B0604030504040204" pitchFamily="34" charset="0"/>
              </a:rPr>
              <a:t>)</a:t>
            </a:r>
            <a:r>
              <a:rPr lang="fa-IR" sz="2400" dirty="0" smtClean="0">
                <a:latin typeface="Tahoma" panose="020B0604030504040204" pitchFamily="34" charset="0"/>
                <a:ea typeface="Tahoma" panose="020B0604030504040204" pitchFamily="34" charset="0"/>
                <a:cs typeface="Tahoma" panose="020B0604030504040204" pitchFamily="34" charset="0"/>
              </a:rPr>
              <a:t>:</a:t>
            </a:r>
            <a:r>
              <a:rPr lang="ar-SA" sz="2400" dirty="0" smtClean="0">
                <a:latin typeface="Tahoma" panose="020B0604030504040204" pitchFamily="34" charset="0"/>
                <a:ea typeface="Tahoma" panose="020B0604030504040204" pitchFamily="34" charset="0"/>
                <a:cs typeface="Tahoma" panose="020B0604030504040204" pitchFamily="34" charset="0"/>
              </a:rPr>
              <a:t> </a:t>
            </a:r>
            <a:r>
              <a:rPr lang="fa-IR" sz="2400" dirty="0">
                <a:latin typeface="Tahoma" panose="020B0604030504040204" pitchFamily="34" charset="0"/>
                <a:ea typeface="Tahoma" panose="020B0604030504040204" pitchFamily="34" charset="0"/>
                <a:cs typeface="Tahoma" panose="020B0604030504040204" pitchFamily="34" charset="0"/>
              </a:rPr>
              <a:t>ضَاعَ مَنْ كَانَ لَهُ مَقْصَدٌ غَيْرُ اللهِ </a:t>
            </a: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fa-IR" sz="2800" dirty="0" smtClean="0">
              <a:latin typeface="Tahoma" panose="020B0604030504040204" pitchFamily="34" charset="0"/>
              <a:ea typeface="Tahoma" panose="020B0604030504040204" pitchFamily="34" charset="0"/>
              <a:cs typeface="Tahoma" panose="020B0604030504040204" pitchFamily="34" charset="0"/>
            </a:endParaRPr>
          </a:p>
          <a:p>
            <a:endParaRPr lang="fa-IR" sz="2800" dirty="0" smtClean="0">
              <a:latin typeface="Tahoma" panose="020B0604030504040204" pitchFamily="34" charset="0"/>
              <a:ea typeface="Tahoma" panose="020B0604030504040204" pitchFamily="34" charset="0"/>
              <a:cs typeface="Tahoma" panose="020B0604030504040204" pitchFamily="34" charset="0"/>
            </a:endParaRPr>
          </a:p>
          <a:p>
            <a:r>
              <a:rPr lang="fa-IR" sz="2400" dirty="0" smtClean="0">
                <a:latin typeface="Tahoma" panose="020B0604030504040204" pitchFamily="34" charset="0"/>
                <a:ea typeface="Tahoma" panose="020B0604030504040204" pitchFamily="34" charset="0"/>
                <a:cs typeface="Tahoma" panose="020B0604030504040204" pitchFamily="34" charset="0"/>
              </a:rPr>
              <a:t>قال </a:t>
            </a:r>
            <a:r>
              <a:rPr lang="fa-IR" sz="2400" dirty="0">
                <a:latin typeface="Tahoma" panose="020B0604030504040204" pitchFamily="34" charset="0"/>
                <a:ea typeface="Tahoma" panose="020B0604030504040204" pitchFamily="34" charset="0"/>
                <a:cs typeface="Tahoma" panose="020B0604030504040204" pitchFamily="34" charset="0"/>
              </a:rPr>
              <a:t>علي  (ع</a:t>
            </a:r>
            <a:r>
              <a:rPr lang="fa-IR" sz="2400" dirty="0" smtClean="0">
                <a:latin typeface="Tahoma" panose="020B0604030504040204" pitchFamily="34" charset="0"/>
                <a:ea typeface="Tahoma" panose="020B0604030504040204" pitchFamily="34" charset="0"/>
                <a:cs typeface="Tahoma" panose="020B0604030504040204" pitchFamily="34" charset="0"/>
              </a:rPr>
              <a:t>): </a:t>
            </a:r>
            <a:r>
              <a:rPr lang="fa-IR" sz="2400" dirty="0">
                <a:latin typeface="Tahoma" panose="020B0604030504040204" pitchFamily="34" charset="0"/>
                <a:ea typeface="Tahoma" panose="020B0604030504040204" pitchFamily="34" charset="0"/>
                <a:cs typeface="Tahoma" panose="020B0604030504040204" pitchFamily="34" charset="0"/>
              </a:rPr>
              <a:t>أقْرَبُ النِّياتِ بِالنَّجَاحِ أعْوَدُهَا بِالصَّلاَحِ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200" dirty="0" smtClean="0">
                <a:latin typeface="Tahoma" panose="020B0604030504040204" pitchFamily="34" charset="0"/>
                <a:ea typeface="Tahoma" panose="020B0604030504040204" pitchFamily="34" charset="0"/>
                <a:cs typeface="Tahoma" panose="020B0604030504040204" pitchFamily="34" charset="0"/>
              </a:rPr>
              <a:t>آداب اعتقادي مناظره</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147971" y="1714493"/>
            <a:ext cx="5250155"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000" dirty="0">
                <a:latin typeface="Tahoma" panose="020B0604030504040204" pitchFamily="34" charset="0"/>
                <a:ea typeface="Tahoma" panose="020B0604030504040204" pitchFamily="34" charset="0"/>
                <a:cs typeface="Tahoma" panose="020B0604030504040204" pitchFamily="34" charset="0"/>
              </a:rPr>
              <a:t>بحار الانوار: ج 82 ص 319، درر السمط (ص) 75، </a:t>
            </a:r>
          </a:p>
        </p:txBody>
      </p:sp>
      <p:sp>
        <p:nvSpPr>
          <p:cNvPr id="6" name="Rectangle 5"/>
          <p:cNvSpPr/>
          <p:nvPr/>
        </p:nvSpPr>
        <p:spPr>
          <a:xfrm>
            <a:off x="147971" y="3244914"/>
            <a:ext cx="3058851"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SA" sz="2000" dirty="0">
                <a:latin typeface="Tahoma" panose="020B0604030504040204" pitchFamily="34" charset="0"/>
                <a:ea typeface="Tahoma" panose="020B0604030504040204" pitchFamily="34" charset="0"/>
                <a:cs typeface="Tahoma" panose="020B0604030504040204" pitchFamily="34" charset="0"/>
              </a:rPr>
              <a:t>غرر الحكم ص : 92 ح 1602</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150925" y="4441288"/>
            <a:ext cx="3058851"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SA" sz="2000" dirty="0">
                <a:latin typeface="Tahoma" panose="020B0604030504040204" pitchFamily="34" charset="0"/>
                <a:ea typeface="Tahoma" panose="020B0604030504040204" pitchFamily="34" charset="0"/>
                <a:cs typeface="Tahoma" panose="020B0604030504040204" pitchFamily="34" charset="0"/>
              </a:rPr>
              <a:t> غررالحكم ص : 95 ح 1681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p:nvSpPr>
        <p:spPr>
          <a:xfrm>
            <a:off x="147644" y="6005735"/>
            <a:ext cx="3058851"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SA" sz="2000" dirty="0">
                <a:latin typeface="Tahoma" panose="020B0604030504040204" pitchFamily="34" charset="0"/>
                <a:ea typeface="Tahoma" panose="020B0604030504040204" pitchFamily="34" charset="0"/>
                <a:cs typeface="Tahoma" panose="020B0604030504040204" pitchFamily="34" charset="0"/>
              </a:rPr>
              <a:t>غرر الحكم ص : 92 ح 1597</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295611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0-#ppt_w/2"/>
                                          </p:val>
                                        </p:tav>
                                        <p:tav tm="100000">
                                          <p:val>
                                            <p:strVal val="#ppt_x"/>
                                          </p:val>
                                        </p:tav>
                                      </p:tavLst>
                                    </p:anim>
                                    <p:anim calcmode="lin" valueType="num">
                                      <p:cBhvr additive="base">
                                        <p:cTn id="23"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7"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gn="justLow" rtl="1">
              <a:lnSpc>
                <a:spcPct val="150000"/>
              </a:lnSpc>
            </a:pPr>
            <a:r>
              <a:rPr lang="fa-IR"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2- التوكل علي الله عزوجل</a:t>
            </a:r>
          </a:p>
          <a:p>
            <a:pPr>
              <a:lnSpc>
                <a:spcPct val="150000"/>
              </a:lnSpc>
            </a:pPr>
            <a:r>
              <a:rPr lang="fa-IR" sz="2800" dirty="0">
                <a:latin typeface="Tahoma" panose="020B0604030504040204" pitchFamily="34" charset="0"/>
                <a:ea typeface="Tahoma" panose="020B0604030504040204" pitchFamily="34" charset="0"/>
                <a:cs typeface="Tahoma" panose="020B0604030504040204" pitchFamily="34" charset="0"/>
              </a:rPr>
              <a:t>وَمَنْ يَتَوَكَّلْ عَلَي اللهِ فَهُوَ </a:t>
            </a:r>
            <a:r>
              <a:rPr lang="fa-IR" sz="2800" dirty="0" smtClean="0">
                <a:latin typeface="Tahoma" panose="020B0604030504040204" pitchFamily="34" charset="0"/>
                <a:ea typeface="Tahoma" panose="020B0604030504040204" pitchFamily="34" charset="0"/>
                <a:cs typeface="Tahoma" panose="020B0604030504040204" pitchFamily="34" charset="0"/>
              </a:rPr>
              <a:t>حَسْبُهُ.</a:t>
            </a:r>
            <a:r>
              <a:rPr lang="fa-IR" sz="28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p>
          <a:p>
            <a:pPr>
              <a:lnSpc>
                <a:spcPct val="150000"/>
              </a:lnSpc>
            </a:pPr>
            <a:endParaRPr lang="fa-IR"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800" dirty="0" smtClean="0">
                <a:latin typeface="Tahoma" panose="020B0604030504040204" pitchFamily="34" charset="0"/>
                <a:ea typeface="Tahoma" panose="020B0604030504040204" pitchFamily="34" charset="0"/>
                <a:cs typeface="Tahoma" panose="020B0604030504040204" pitchFamily="34" charset="0"/>
              </a:rPr>
              <a:t>أَلَيْسَ </a:t>
            </a:r>
            <a:r>
              <a:rPr lang="fa-IR" sz="2800" dirty="0">
                <a:latin typeface="Tahoma" panose="020B0604030504040204" pitchFamily="34" charset="0"/>
                <a:ea typeface="Tahoma" panose="020B0604030504040204" pitchFamily="34" charset="0"/>
                <a:cs typeface="Tahoma" panose="020B0604030504040204" pitchFamily="34" charset="0"/>
              </a:rPr>
              <a:t>اللهُ بِكَاف </a:t>
            </a:r>
            <a:r>
              <a:rPr lang="fa-IR" sz="2800" dirty="0" smtClean="0">
                <a:latin typeface="Tahoma" panose="020B0604030504040204" pitchFamily="34" charset="0"/>
                <a:ea typeface="Tahoma" panose="020B0604030504040204" pitchFamily="34" charset="0"/>
                <a:cs typeface="Tahoma" panose="020B0604030504040204" pitchFamily="34" charset="0"/>
              </a:rPr>
              <a:t>عَبْدَهُ.</a:t>
            </a:r>
            <a:endParaRPr lang="fa-IR" sz="24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fa-IR" sz="2800" dirty="0" smtClean="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800" dirty="0" smtClean="0">
                <a:latin typeface="Tahoma" panose="020B0604030504040204" pitchFamily="34" charset="0"/>
                <a:ea typeface="Tahoma" panose="020B0604030504040204" pitchFamily="34" charset="0"/>
                <a:cs typeface="Tahoma" panose="020B0604030504040204" pitchFamily="34" charset="0"/>
              </a:rPr>
              <a:t>قَالَتْ </a:t>
            </a:r>
            <a:r>
              <a:rPr lang="fa-IR" sz="2800" dirty="0">
                <a:latin typeface="Tahoma" panose="020B0604030504040204" pitchFamily="34" charset="0"/>
                <a:ea typeface="Tahoma" panose="020B0604030504040204" pitchFamily="34" charset="0"/>
                <a:cs typeface="Tahoma" panose="020B0604030504040204" pitchFamily="34" charset="0"/>
              </a:rPr>
              <a:t>لَهُمْ رُسُلُهُمْ إِنْ نَحْنُ إِلاَّ بَشَرٌ مِثْلُكُمْ وَلَكِنَّ اللهَ يَمُنُّ عَلَي مَنْ يَشَاءُ مِنْ عِبَادِهِ وَمَا كَانَ لَنَا أَنْ نَأْتِيَكُمْ بِسُلْطَان إِلاَّ بِإِذْنِ اللهِ وَعَلَي اللهِ فَلْيَتَوَكَّلْ </a:t>
            </a:r>
            <a:r>
              <a:rPr lang="fa-IR" sz="2800" dirty="0" smtClean="0">
                <a:latin typeface="Tahoma" panose="020B0604030504040204" pitchFamily="34" charset="0"/>
                <a:ea typeface="Tahoma" panose="020B0604030504040204" pitchFamily="34" charset="0"/>
                <a:cs typeface="Tahoma" panose="020B0604030504040204" pitchFamily="34" charset="0"/>
              </a:rPr>
              <a:t>الْمُؤْمِنُونَ.</a:t>
            </a:r>
            <a:r>
              <a:rPr lang="fa-IR" sz="2800" dirty="0">
                <a:latin typeface="Tahoma" panose="020B0604030504040204" pitchFamily="34" charset="0"/>
                <a:ea typeface="Tahoma" panose="020B0604030504040204" pitchFamily="34" charset="0"/>
                <a:cs typeface="Tahoma" panose="020B0604030504040204" pitchFamily="34" charset="0"/>
              </a:rPr>
              <a:t> </a:t>
            </a:r>
            <a:endParaRPr lang="fa-IR"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200" dirty="0">
                <a:latin typeface="Tahoma" panose="020B0604030504040204" pitchFamily="34" charset="0"/>
                <a:ea typeface="Tahoma" panose="020B0604030504040204" pitchFamily="34" charset="0"/>
                <a:cs typeface="Tahoma" panose="020B0604030504040204" pitchFamily="34" charset="0"/>
              </a:rPr>
              <a:t>آداب اعتقادي مناظره</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2771800" y="1556792"/>
            <a:ext cx="1540806" cy="52322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400" dirty="0" smtClean="0">
                <a:solidFill>
                  <a:schemeClr val="tx1"/>
                </a:solidFill>
                <a:latin typeface="Tahoma" panose="020B0604030504040204" pitchFamily="34" charset="0"/>
                <a:ea typeface="Tahoma" panose="020B0604030504040204" pitchFamily="34" charset="0"/>
                <a:cs typeface="Tahoma" panose="020B0604030504040204" pitchFamily="34" charset="0"/>
              </a:rPr>
              <a:t>الطلاق: </a:t>
            </a:r>
            <a:r>
              <a:rPr lang="fa-IR" sz="2400" dirty="0">
                <a:solidFill>
                  <a:schemeClr val="tx1"/>
                </a:solidFill>
                <a:latin typeface="Tahoma" panose="020B0604030504040204" pitchFamily="34" charset="0"/>
                <a:ea typeface="Tahoma" panose="020B0604030504040204" pitchFamily="34" charset="0"/>
                <a:cs typeface="Tahoma" panose="020B0604030504040204" pitchFamily="34" charset="0"/>
              </a:rPr>
              <a:t>3</a:t>
            </a:r>
            <a:r>
              <a:rPr lang="fa-IR" sz="2800" dirty="0">
                <a:solidFill>
                  <a:schemeClr val="tx1"/>
                </a:solidFill>
                <a:latin typeface="Tahoma" panose="020B0604030504040204" pitchFamily="34" charset="0"/>
                <a:ea typeface="Tahoma" panose="020B0604030504040204" pitchFamily="34" charset="0"/>
                <a:cs typeface="Tahoma" panose="020B0604030504040204" pitchFamily="34" charset="0"/>
              </a:rPr>
              <a:t> </a:t>
            </a:r>
          </a:p>
        </p:txBody>
      </p:sp>
      <p:sp>
        <p:nvSpPr>
          <p:cNvPr id="6" name="Rectangle 5"/>
          <p:cNvSpPr/>
          <p:nvPr/>
        </p:nvSpPr>
        <p:spPr>
          <a:xfrm>
            <a:off x="4312606" y="3001800"/>
            <a:ext cx="1428596" cy="52322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fa-IR" sz="2400" dirty="0">
                <a:solidFill>
                  <a:schemeClr val="tx1"/>
                </a:solidFill>
                <a:latin typeface="Tahoma" panose="020B0604030504040204" pitchFamily="34" charset="0"/>
                <a:ea typeface="Tahoma" panose="020B0604030504040204" pitchFamily="34" charset="0"/>
                <a:cs typeface="Tahoma" panose="020B0604030504040204" pitchFamily="34" charset="0"/>
              </a:rPr>
              <a:t>الزمر: 36</a:t>
            </a:r>
            <a:endParaRPr lang="en-US" sz="24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3195020" y="5733256"/>
            <a:ext cx="1630575"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400" dirty="0">
                <a:latin typeface="Tahoma" panose="020B0604030504040204" pitchFamily="34" charset="0"/>
                <a:ea typeface="Tahoma" panose="020B0604030504040204" pitchFamily="34" charset="0"/>
                <a:cs typeface="Tahoma" panose="020B0604030504040204" pitchFamily="34" charset="0"/>
              </a:rPr>
              <a:t>ابراهيم: </a:t>
            </a:r>
            <a:r>
              <a:rPr lang="fa-IR" sz="2400" dirty="0" smtClean="0">
                <a:latin typeface="Tahoma" panose="020B0604030504040204" pitchFamily="34" charset="0"/>
                <a:ea typeface="Tahoma" panose="020B0604030504040204" pitchFamily="34" charset="0"/>
                <a:cs typeface="Tahoma" panose="020B0604030504040204" pitchFamily="34" charset="0"/>
              </a:rPr>
              <a:t>11</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295611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ar-SA" sz="2400" dirty="0">
                <a:latin typeface="Tahoma" panose="020B0604030504040204" pitchFamily="34" charset="0"/>
                <a:ea typeface="Tahoma" panose="020B0604030504040204" pitchFamily="34" charset="0"/>
                <a:cs typeface="Tahoma" panose="020B0604030504040204" pitchFamily="34" charset="0"/>
              </a:rPr>
              <a:t>قَالَ أَبُو جَعْفَرٍ الْجَوَادُ (ع): كَيْفَ يُضَيَّعُ مَنِ اللَّهُ كَافِلُه‏</a:t>
            </a:r>
            <a:r>
              <a:rPr lang="fa-IR" sz="2400"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fa-IR" sz="2400" dirty="0">
              <a:latin typeface="Tahoma" panose="020B0604030504040204" pitchFamily="34" charset="0"/>
              <a:ea typeface="Tahoma" panose="020B0604030504040204" pitchFamily="34" charset="0"/>
              <a:cs typeface="Tahoma" panose="020B0604030504040204" pitchFamily="34" charset="0"/>
            </a:endParaRPr>
          </a:p>
          <a:p>
            <a:endParaRPr lang="fa-IR" sz="1200" dirty="0" smtClean="0">
              <a:latin typeface="Tahoma" panose="020B0604030504040204" pitchFamily="34" charset="0"/>
              <a:ea typeface="Tahoma" panose="020B0604030504040204" pitchFamily="34" charset="0"/>
              <a:cs typeface="Tahoma" panose="020B0604030504040204" pitchFamily="34" charset="0"/>
            </a:endParaRPr>
          </a:p>
          <a:p>
            <a:r>
              <a:rPr lang="ar-SA" sz="2400" dirty="0" smtClean="0">
                <a:latin typeface="Tahoma" panose="020B0604030504040204" pitchFamily="34" charset="0"/>
                <a:ea typeface="Tahoma" panose="020B0604030504040204" pitchFamily="34" charset="0"/>
                <a:cs typeface="Tahoma" panose="020B0604030504040204" pitchFamily="34" charset="0"/>
              </a:rPr>
              <a:t>عَنِ النَّبِيِّ</a:t>
            </a:r>
            <a:r>
              <a:rPr lang="fa-IR" sz="2400" dirty="0" smtClean="0">
                <a:latin typeface="Tahoma" panose="020B0604030504040204" pitchFamily="34" charset="0"/>
                <a:ea typeface="Tahoma" panose="020B0604030504040204" pitchFamily="34" charset="0"/>
                <a:cs typeface="Tahoma" panose="020B0604030504040204" pitchFamily="34" charset="0"/>
              </a:rPr>
              <a:t> </a:t>
            </a:r>
            <a:r>
              <a:rPr lang="ar-SA" sz="2400" dirty="0" smtClean="0">
                <a:latin typeface="Tahoma" panose="020B0604030504040204" pitchFamily="34" charset="0"/>
                <a:ea typeface="Tahoma" panose="020B0604030504040204" pitchFamily="34" charset="0"/>
                <a:cs typeface="Tahoma" panose="020B0604030504040204" pitchFamily="34" charset="0"/>
              </a:rPr>
              <a:t>(</a:t>
            </a:r>
            <a:r>
              <a:rPr lang="ar-SA" sz="2400" dirty="0">
                <a:latin typeface="Tahoma" panose="020B0604030504040204" pitchFamily="34" charset="0"/>
                <a:ea typeface="Tahoma" panose="020B0604030504040204" pitchFamily="34" charset="0"/>
                <a:cs typeface="Tahoma" panose="020B0604030504040204" pitchFamily="34" charset="0"/>
              </a:rPr>
              <a:t>ص</a:t>
            </a:r>
            <a:r>
              <a:rPr lang="ar-SA" sz="2400" dirty="0" smtClean="0">
                <a:latin typeface="Tahoma" panose="020B0604030504040204" pitchFamily="34" charset="0"/>
                <a:ea typeface="Tahoma" panose="020B0604030504040204" pitchFamily="34" charset="0"/>
                <a:cs typeface="Tahoma" panose="020B0604030504040204" pitchFamily="34" charset="0"/>
              </a:rPr>
              <a:t>)</a:t>
            </a:r>
            <a:r>
              <a:rPr lang="fa-IR" sz="2400" dirty="0" smtClean="0">
                <a:latin typeface="Tahoma" panose="020B0604030504040204" pitchFamily="34" charset="0"/>
                <a:ea typeface="Tahoma" panose="020B0604030504040204" pitchFamily="34" charset="0"/>
                <a:cs typeface="Tahoma" panose="020B0604030504040204" pitchFamily="34" charset="0"/>
              </a:rPr>
              <a:t> </a:t>
            </a:r>
            <a:r>
              <a:rPr lang="ar-SA" sz="2400" dirty="0" smtClean="0">
                <a:latin typeface="Tahoma" panose="020B0604030504040204" pitchFamily="34" charset="0"/>
                <a:ea typeface="Tahoma" panose="020B0604030504040204" pitchFamily="34" charset="0"/>
                <a:cs typeface="Tahoma" panose="020B0604030504040204" pitchFamily="34" charset="0"/>
              </a:rPr>
              <a:t>أَنَّهُ </a:t>
            </a:r>
            <a:r>
              <a:rPr lang="ar-SA" sz="2400" dirty="0">
                <a:latin typeface="Tahoma" panose="020B0604030504040204" pitchFamily="34" charset="0"/>
                <a:ea typeface="Tahoma" panose="020B0604030504040204" pitchFamily="34" charset="0"/>
                <a:cs typeface="Tahoma" panose="020B0604030504040204" pitchFamily="34" charset="0"/>
              </a:rPr>
              <a:t>قَالَ مَنْ أَحَبَّ أَنْ يَكُونَ أَقْوَى النَّاسِ فَلْيَتَوَكَّلْ عَلَى </a:t>
            </a:r>
            <a:r>
              <a:rPr lang="ar-SA" sz="2400" dirty="0" smtClean="0">
                <a:latin typeface="Tahoma" panose="020B0604030504040204" pitchFamily="34" charset="0"/>
                <a:ea typeface="Tahoma" panose="020B0604030504040204" pitchFamily="34" charset="0"/>
                <a:cs typeface="Tahoma" panose="020B0604030504040204" pitchFamily="34" charset="0"/>
              </a:rPr>
              <a:t>اللَّهِ</a:t>
            </a:r>
            <a:endParaRPr lang="fa-IR" sz="2400" dirty="0" smtClean="0">
              <a:latin typeface="Tahoma" panose="020B0604030504040204" pitchFamily="34" charset="0"/>
              <a:ea typeface="Tahoma" panose="020B0604030504040204" pitchFamily="34" charset="0"/>
              <a:cs typeface="Tahoma" panose="020B0604030504040204" pitchFamily="34" charset="0"/>
            </a:endParaRPr>
          </a:p>
          <a:p>
            <a:endParaRPr lang="fa-IR" sz="2400" dirty="0" smtClean="0">
              <a:latin typeface="Tahoma" panose="020B0604030504040204" pitchFamily="34" charset="0"/>
              <a:ea typeface="Tahoma" panose="020B0604030504040204" pitchFamily="34" charset="0"/>
              <a:cs typeface="Tahoma" panose="020B0604030504040204" pitchFamily="34" charset="0"/>
            </a:endParaRPr>
          </a:p>
          <a:p>
            <a:endParaRPr lang="fa-IR" sz="2400" dirty="0" smtClean="0">
              <a:latin typeface="Tahoma" panose="020B0604030504040204" pitchFamily="34" charset="0"/>
              <a:ea typeface="Tahoma" panose="020B0604030504040204" pitchFamily="34" charset="0"/>
              <a:cs typeface="Tahoma" panose="020B0604030504040204" pitchFamily="34" charset="0"/>
            </a:endParaRPr>
          </a:p>
          <a:p>
            <a:r>
              <a:rPr lang="ar-SA" sz="2400" dirty="0" smtClean="0">
                <a:latin typeface="Tahoma" panose="020B0604030504040204" pitchFamily="34" charset="0"/>
                <a:ea typeface="Tahoma" panose="020B0604030504040204" pitchFamily="34" charset="0"/>
                <a:cs typeface="Tahoma" panose="020B0604030504040204" pitchFamily="34" charset="0"/>
              </a:rPr>
              <a:t>وَ </a:t>
            </a:r>
            <a:r>
              <a:rPr lang="ar-SA" sz="2400" dirty="0">
                <a:latin typeface="Tahoma" panose="020B0604030504040204" pitchFamily="34" charset="0"/>
                <a:ea typeface="Tahoma" panose="020B0604030504040204" pitchFamily="34" charset="0"/>
                <a:cs typeface="Tahoma" panose="020B0604030504040204" pitchFamily="34" charset="0"/>
              </a:rPr>
              <a:t>قَالَ </a:t>
            </a:r>
            <a:r>
              <a:rPr lang="ar-SA" sz="2400" dirty="0" smtClean="0">
                <a:latin typeface="Tahoma" panose="020B0604030504040204" pitchFamily="34" charset="0"/>
                <a:ea typeface="Tahoma" panose="020B0604030504040204" pitchFamily="34" charset="0"/>
                <a:cs typeface="Tahoma" panose="020B0604030504040204" pitchFamily="34" charset="0"/>
              </a:rPr>
              <a:t>الْبَاقِرُ</a:t>
            </a:r>
            <a:r>
              <a:rPr lang="fa-IR" sz="2400" dirty="0" smtClean="0">
                <a:latin typeface="Tahoma" panose="020B0604030504040204" pitchFamily="34" charset="0"/>
                <a:ea typeface="Tahoma" panose="020B0604030504040204" pitchFamily="34" charset="0"/>
                <a:cs typeface="Tahoma" panose="020B0604030504040204" pitchFamily="34" charset="0"/>
              </a:rPr>
              <a:t> </a:t>
            </a:r>
            <a:r>
              <a:rPr lang="ar-SA" sz="2400" dirty="0" smtClean="0">
                <a:latin typeface="Tahoma" panose="020B0604030504040204" pitchFamily="34" charset="0"/>
                <a:ea typeface="Tahoma" panose="020B0604030504040204" pitchFamily="34" charset="0"/>
                <a:cs typeface="Tahoma" panose="020B0604030504040204" pitchFamily="34" charset="0"/>
              </a:rPr>
              <a:t>(</a:t>
            </a:r>
            <a:r>
              <a:rPr lang="ar-SA" sz="2400" dirty="0">
                <a:latin typeface="Tahoma" panose="020B0604030504040204" pitchFamily="34" charset="0"/>
                <a:ea typeface="Tahoma" panose="020B0604030504040204" pitchFamily="34" charset="0"/>
                <a:cs typeface="Tahoma" panose="020B0604030504040204" pitchFamily="34" charset="0"/>
              </a:rPr>
              <a:t>ع</a:t>
            </a:r>
            <a:r>
              <a:rPr lang="ar-SA" sz="2400" dirty="0" smtClean="0">
                <a:latin typeface="Tahoma" panose="020B0604030504040204" pitchFamily="34" charset="0"/>
                <a:ea typeface="Tahoma" panose="020B0604030504040204" pitchFamily="34" charset="0"/>
                <a:cs typeface="Tahoma" panose="020B0604030504040204" pitchFamily="34" charset="0"/>
              </a:rPr>
              <a:t>)</a:t>
            </a:r>
            <a:r>
              <a:rPr lang="fa-IR" sz="2400" dirty="0" smtClean="0">
                <a:latin typeface="Tahoma" panose="020B0604030504040204" pitchFamily="34" charset="0"/>
                <a:ea typeface="Tahoma" panose="020B0604030504040204" pitchFamily="34" charset="0"/>
                <a:cs typeface="Tahoma" panose="020B0604030504040204" pitchFamily="34" charset="0"/>
              </a:rPr>
              <a:t> </a:t>
            </a:r>
            <a:r>
              <a:rPr lang="ar-SA" sz="2400" dirty="0" smtClean="0">
                <a:latin typeface="Tahoma" panose="020B0604030504040204" pitchFamily="34" charset="0"/>
                <a:ea typeface="Tahoma" panose="020B0604030504040204" pitchFamily="34" charset="0"/>
                <a:cs typeface="Tahoma" panose="020B0604030504040204" pitchFamily="34" charset="0"/>
              </a:rPr>
              <a:t>مَنْ </a:t>
            </a:r>
            <a:r>
              <a:rPr lang="ar-SA" sz="2400" dirty="0">
                <a:latin typeface="Tahoma" panose="020B0604030504040204" pitchFamily="34" charset="0"/>
                <a:ea typeface="Tahoma" panose="020B0604030504040204" pitchFamily="34" charset="0"/>
                <a:cs typeface="Tahoma" panose="020B0604030504040204" pitchFamily="34" charset="0"/>
              </a:rPr>
              <a:t>تَوَكَّلَ عَلَى اللَّهِ لَا يُغْلَبُ وَ مَنِ اعْتَصَمَ بِاللَّهِ لَا </a:t>
            </a:r>
            <a:r>
              <a:rPr lang="ar-SA" sz="2400" dirty="0" smtClean="0">
                <a:latin typeface="Tahoma" panose="020B0604030504040204" pitchFamily="34" charset="0"/>
                <a:ea typeface="Tahoma" panose="020B0604030504040204" pitchFamily="34" charset="0"/>
                <a:cs typeface="Tahoma" panose="020B0604030504040204" pitchFamily="34" charset="0"/>
              </a:rPr>
              <a:t>يُهْزَمُ</a:t>
            </a:r>
            <a:endParaRPr lang="fa-IR" sz="2400" dirty="0" smtClean="0">
              <a:latin typeface="Tahoma" panose="020B0604030504040204" pitchFamily="34" charset="0"/>
              <a:ea typeface="Tahoma" panose="020B0604030504040204" pitchFamily="34" charset="0"/>
              <a:cs typeface="Tahoma" panose="020B0604030504040204" pitchFamily="34" charset="0"/>
            </a:endParaRPr>
          </a:p>
          <a:p>
            <a:endParaRPr lang="fa-IR" sz="2400" dirty="0">
              <a:latin typeface="Tahoma" panose="020B0604030504040204" pitchFamily="34" charset="0"/>
              <a:ea typeface="Tahoma" panose="020B0604030504040204" pitchFamily="34" charset="0"/>
              <a:cs typeface="Tahoma" panose="020B0604030504040204" pitchFamily="34" charset="0"/>
            </a:endParaRPr>
          </a:p>
          <a:p>
            <a:endParaRPr lang="fa-IR" sz="2400" dirty="0" smtClean="0">
              <a:latin typeface="Tahoma" panose="020B0604030504040204" pitchFamily="34" charset="0"/>
              <a:ea typeface="Tahoma" panose="020B0604030504040204" pitchFamily="34" charset="0"/>
              <a:cs typeface="Tahoma" panose="020B0604030504040204" pitchFamily="34" charset="0"/>
            </a:endParaRPr>
          </a:p>
          <a:p>
            <a:r>
              <a:rPr lang="ar-SA" sz="2400" dirty="0" smtClean="0">
                <a:latin typeface="Tahoma" panose="020B0604030504040204" pitchFamily="34" charset="0"/>
                <a:ea typeface="Tahoma" panose="020B0604030504040204" pitchFamily="34" charset="0"/>
                <a:cs typeface="Tahoma" panose="020B0604030504040204" pitchFamily="34" charset="0"/>
              </a:rPr>
              <a:t>قَالَ الْجَوَادُ</a:t>
            </a:r>
            <a:r>
              <a:rPr lang="fa-IR" sz="2400" dirty="0" smtClean="0">
                <a:latin typeface="Tahoma" panose="020B0604030504040204" pitchFamily="34" charset="0"/>
                <a:ea typeface="Tahoma" panose="020B0604030504040204" pitchFamily="34" charset="0"/>
                <a:cs typeface="Tahoma" panose="020B0604030504040204" pitchFamily="34" charset="0"/>
              </a:rPr>
              <a:t> </a:t>
            </a:r>
            <a:r>
              <a:rPr lang="ar-SA" sz="2400" dirty="0" smtClean="0">
                <a:latin typeface="Tahoma" panose="020B0604030504040204" pitchFamily="34" charset="0"/>
                <a:ea typeface="Tahoma" panose="020B0604030504040204" pitchFamily="34" charset="0"/>
                <a:cs typeface="Tahoma" panose="020B0604030504040204" pitchFamily="34" charset="0"/>
              </a:rPr>
              <a:t>(</a:t>
            </a:r>
            <a:r>
              <a:rPr lang="ar-SA" sz="2400" dirty="0">
                <a:latin typeface="Tahoma" panose="020B0604030504040204" pitchFamily="34" charset="0"/>
                <a:ea typeface="Tahoma" panose="020B0604030504040204" pitchFamily="34" charset="0"/>
                <a:cs typeface="Tahoma" panose="020B0604030504040204" pitchFamily="34" charset="0"/>
              </a:rPr>
              <a:t>ع</a:t>
            </a:r>
            <a:r>
              <a:rPr lang="ar-SA" sz="2400" dirty="0" smtClean="0">
                <a:latin typeface="Tahoma" panose="020B0604030504040204" pitchFamily="34" charset="0"/>
                <a:ea typeface="Tahoma" panose="020B0604030504040204" pitchFamily="34" charset="0"/>
                <a:cs typeface="Tahoma" panose="020B0604030504040204" pitchFamily="34" charset="0"/>
              </a:rPr>
              <a:t>): </a:t>
            </a:r>
            <a:r>
              <a:rPr lang="ar-SA" sz="2400" dirty="0">
                <a:latin typeface="Tahoma" panose="020B0604030504040204" pitchFamily="34" charset="0"/>
                <a:ea typeface="Tahoma" panose="020B0604030504040204" pitchFamily="34" charset="0"/>
                <a:cs typeface="Tahoma" panose="020B0604030504040204" pitchFamily="34" charset="0"/>
              </a:rPr>
              <a:t>الثِّقَةُ بِاللَّهِ ثَمَنٌ لِكُلِّ غَالٍ وَ سُلَّمٌ إِلَى كُلِّ </a:t>
            </a:r>
            <a:r>
              <a:rPr lang="ar-SA" sz="2400" dirty="0" smtClean="0">
                <a:latin typeface="Tahoma" panose="020B0604030504040204" pitchFamily="34" charset="0"/>
                <a:ea typeface="Tahoma" panose="020B0604030504040204" pitchFamily="34" charset="0"/>
                <a:cs typeface="Tahoma" panose="020B0604030504040204" pitchFamily="34" charset="0"/>
              </a:rPr>
              <a:t>عَالٍ</a:t>
            </a:r>
            <a:endParaRPr lang="fa-IR" sz="2400" dirty="0" smtClean="0">
              <a:latin typeface="Tahoma" panose="020B0604030504040204" pitchFamily="34" charset="0"/>
              <a:ea typeface="Tahoma" panose="020B0604030504040204" pitchFamily="34" charset="0"/>
              <a:cs typeface="Tahoma" panose="020B0604030504040204" pitchFamily="34" charset="0"/>
            </a:endParaRPr>
          </a:p>
          <a:p>
            <a:endParaRPr lang="fa-IR" sz="2400" dirty="0" smtClean="0">
              <a:latin typeface="Tahoma" panose="020B0604030504040204" pitchFamily="34" charset="0"/>
              <a:ea typeface="Tahoma" panose="020B0604030504040204" pitchFamily="34" charset="0"/>
              <a:cs typeface="Tahoma" panose="020B0604030504040204" pitchFamily="34" charset="0"/>
            </a:endParaRPr>
          </a:p>
          <a:p>
            <a:endParaRPr lang="fa-IR" sz="2400" dirty="0" smtClean="0">
              <a:latin typeface="Tahoma" panose="020B0604030504040204" pitchFamily="34" charset="0"/>
              <a:ea typeface="Tahoma" panose="020B0604030504040204" pitchFamily="34" charset="0"/>
              <a:cs typeface="Tahoma" panose="020B0604030504040204" pitchFamily="34" charset="0"/>
            </a:endParaRPr>
          </a:p>
          <a:p>
            <a:r>
              <a:rPr lang="ar-SA" sz="2400" dirty="0">
                <a:latin typeface="Tahoma" panose="020B0604030504040204" pitchFamily="34" charset="0"/>
                <a:ea typeface="Tahoma" panose="020B0604030504040204" pitchFamily="34" charset="0"/>
                <a:cs typeface="Tahoma" panose="020B0604030504040204" pitchFamily="34" charset="0"/>
              </a:rPr>
              <a:t>قال </a:t>
            </a:r>
            <a:r>
              <a:rPr lang="ar-SA" sz="2400" dirty="0" smtClean="0">
                <a:latin typeface="Tahoma" panose="020B0604030504040204" pitchFamily="34" charset="0"/>
                <a:ea typeface="Tahoma" panose="020B0604030504040204" pitchFamily="34" charset="0"/>
                <a:cs typeface="Tahoma" panose="020B0604030504040204" pitchFamily="34" charset="0"/>
              </a:rPr>
              <a:t>علي</a:t>
            </a:r>
            <a:r>
              <a:rPr lang="fa-IR" sz="2400" dirty="0" smtClean="0">
                <a:latin typeface="Tahoma" panose="020B0604030504040204" pitchFamily="34" charset="0"/>
                <a:ea typeface="Tahoma" panose="020B0604030504040204" pitchFamily="34" charset="0"/>
                <a:cs typeface="Tahoma" panose="020B0604030504040204" pitchFamily="34" charset="0"/>
              </a:rPr>
              <a:t> </a:t>
            </a:r>
            <a:r>
              <a:rPr lang="ar-SA" sz="2400" dirty="0" smtClean="0">
                <a:latin typeface="Tahoma" panose="020B0604030504040204" pitchFamily="34" charset="0"/>
                <a:ea typeface="Tahoma" panose="020B0604030504040204" pitchFamily="34" charset="0"/>
                <a:cs typeface="Tahoma" panose="020B0604030504040204" pitchFamily="34" charset="0"/>
              </a:rPr>
              <a:t>(</a:t>
            </a:r>
            <a:r>
              <a:rPr lang="ar-SA" sz="2400" dirty="0">
                <a:latin typeface="Tahoma" panose="020B0604030504040204" pitchFamily="34" charset="0"/>
                <a:ea typeface="Tahoma" panose="020B0604030504040204" pitchFamily="34" charset="0"/>
                <a:cs typeface="Tahoma" panose="020B0604030504040204" pitchFamily="34" charset="0"/>
              </a:rPr>
              <a:t>ع</a:t>
            </a:r>
            <a:r>
              <a:rPr lang="ar-SA" sz="2400" dirty="0" smtClean="0">
                <a:latin typeface="Tahoma" panose="020B0604030504040204" pitchFamily="34" charset="0"/>
                <a:ea typeface="Tahoma" panose="020B0604030504040204" pitchFamily="34" charset="0"/>
                <a:cs typeface="Tahoma" panose="020B0604030504040204" pitchFamily="34" charset="0"/>
              </a:rPr>
              <a:t>): </a:t>
            </a:r>
            <a:r>
              <a:rPr lang="ar-SA" sz="2400" dirty="0">
                <a:latin typeface="Tahoma" panose="020B0604030504040204" pitchFamily="34" charset="0"/>
                <a:ea typeface="Tahoma" panose="020B0604030504040204" pitchFamily="34" charset="0"/>
                <a:cs typeface="Tahoma" panose="020B0604030504040204" pitchFamily="34" charset="0"/>
              </a:rPr>
              <a:t>مَنْ تَوَكَّلَ عَلَى اللهِ أضَاءَتْ لَهُ </a:t>
            </a:r>
            <a:r>
              <a:rPr lang="ar-SA" sz="2400" dirty="0" smtClean="0">
                <a:latin typeface="Tahoma" panose="020B0604030504040204" pitchFamily="34" charset="0"/>
                <a:ea typeface="Tahoma" panose="020B0604030504040204" pitchFamily="34" charset="0"/>
                <a:cs typeface="Tahoma" panose="020B0604030504040204" pitchFamily="34" charset="0"/>
              </a:rPr>
              <a:t>الشُّبَهَاتِ</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200" dirty="0">
                <a:latin typeface="Tahoma" panose="020B0604030504040204" pitchFamily="34" charset="0"/>
                <a:ea typeface="Tahoma" panose="020B0604030504040204" pitchFamily="34" charset="0"/>
                <a:cs typeface="Tahoma" panose="020B0604030504040204" pitchFamily="34" charset="0"/>
              </a:rPr>
              <a:t>آداب اعتقادي مناظره</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257315" y="1079292"/>
            <a:ext cx="2752678"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rtl="1"/>
            <a:r>
              <a:rPr lang="fa-IR" sz="2000" dirty="0" smtClean="0">
                <a:latin typeface="Tahoma" panose="020B0604030504040204" pitchFamily="34" charset="0"/>
                <a:ea typeface="Tahoma" panose="020B0604030504040204" pitchFamily="34" charset="0"/>
                <a:cs typeface="Tahoma" panose="020B0604030504040204" pitchFamily="34" charset="0"/>
              </a:rPr>
              <a:t>بحارالأنوار: </a:t>
            </a:r>
            <a:r>
              <a:rPr lang="fa-IR" sz="2000" dirty="0">
                <a:latin typeface="Tahoma" panose="020B0604030504040204" pitchFamily="34" charset="0"/>
                <a:ea typeface="Tahoma" panose="020B0604030504040204" pitchFamily="34" charset="0"/>
                <a:cs typeface="Tahoma" panose="020B0604030504040204" pitchFamily="34" charset="0"/>
              </a:rPr>
              <a:t>ج </a:t>
            </a:r>
            <a:r>
              <a:rPr lang="fa-IR" sz="2000" dirty="0" smtClean="0">
                <a:latin typeface="Tahoma" panose="020B0604030504040204" pitchFamily="34" charset="0"/>
                <a:ea typeface="Tahoma" panose="020B0604030504040204" pitchFamily="34" charset="0"/>
                <a:cs typeface="Tahoma" panose="020B0604030504040204" pitchFamily="34" charset="0"/>
              </a:rPr>
              <a:t>75 </a:t>
            </a:r>
            <a:r>
              <a:rPr lang="fa-IR" sz="2000" dirty="0">
                <a:latin typeface="Tahoma" panose="020B0604030504040204" pitchFamily="34" charset="0"/>
                <a:ea typeface="Tahoma" panose="020B0604030504040204" pitchFamily="34" charset="0"/>
                <a:cs typeface="Tahoma" panose="020B0604030504040204" pitchFamily="34" charset="0"/>
              </a:rPr>
              <a:t>ص </a:t>
            </a:r>
            <a:r>
              <a:rPr lang="fa-IR" sz="2000" dirty="0" smtClean="0">
                <a:latin typeface="Tahoma" panose="020B0604030504040204" pitchFamily="34" charset="0"/>
                <a:ea typeface="Tahoma" panose="020B0604030504040204" pitchFamily="34" charset="0"/>
                <a:cs typeface="Tahoma" panose="020B0604030504040204" pitchFamily="34" charset="0"/>
              </a:rPr>
              <a:t>363</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257315" y="2492896"/>
            <a:ext cx="4554452"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r" rtl="1"/>
            <a:r>
              <a:rPr lang="ar-SA" sz="2000" dirty="0">
                <a:latin typeface="Tahoma" panose="020B0604030504040204" pitchFamily="34" charset="0"/>
                <a:ea typeface="Tahoma" panose="020B0604030504040204" pitchFamily="34" charset="0"/>
                <a:cs typeface="Tahoma" panose="020B0604030504040204" pitchFamily="34" charset="0"/>
              </a:rPr>
              <a:t>مستدرك‏الوسائل ج </a:t>
            </a:r>
            <a:r>
              <a:rPr lang="ar-SA" sz="2000" dirty="0" smtClean="0">
                <a:latin typeface="Tahoma" panose="020B0604030504040204" pitchFamily="34" charset="0"/>
                <a:ea typeface="Tahoma" panose="020B0604030504040204" pitchFamily="34" charset="0"/>
                <a:cs typeface="Tahoma" panose="020B0604030504040204" pitchFamily="34" charset="0"/>
              </a:rPr>
              <a:t>11 </a:t>
            </a:r>
            <a:r>
              <a:rPr lang="ar-SA" sz="2000" dirty="0">
                <a:latin typeface="Tahoma" panose="020B0604030504040204" pitchFamily="34" charset="0"/>
                <a:ea typeface="Tahoma" panose="020B0604030504040204" pitchFamily="34" charset="0"/>
                <a:cs typeface="Tahoma" panose="020B0604030504040204" pitchFamily="34" charset="0"/>
              </a:rPr>
              <a:t>ص </a:t>
            </a:r>
            <a:r>
              <a:rPr lang="ar-SA" sz="2000" dirty="0" smtClean="0">
                <a:latin typeface="Tahoma" panose="020B0604030504040204" pitchFamily="34" charset="0"/>
                <a:ea typeface="Tahoma" panose="020B0604030504040204" pitchFamily="34" charset="0"/>
                <a:cs typeface="Tahoma" panose="020B0604030504040204" pitchFamily="34" charset="0"/>
              </a:rPr>
              <a:t>217 </a:t>
            </a:r>
            <a:r>
              <a:rPr lang="ar-SA" sz="2000" dirty="0">
                <a:latin typeface="Tahoma" panose="020B0604030504040204" pitchFamily="34" charset="0"/>
                <a:ea typeface="Tahoma" panose="020B0604030504040204" pitchFamily="34" charset="0"/>
                <a:cs typeface="Tahoma" panose="020B0604030504040204" pitchFamily="34" charset="0"/>
              </a:rPr>
              <a:t>ح </a:t>
            </a:r>
            <a:r>
              <a:rPr lang="ar-SA" sz="2000" dirty="0" smtClean="0">
                <a:latin typeface="Tahoma" panose="020B0604030504040204" pitchFamily="34" charset="0"/>
                <a:ea typeface="Tahoma" panose="020B0604030504040204" pitchFamily="34" charset="0"/>
                <a:cs typeface="Tahoma" panose="020B0604030504040204" pitchFamily="34" charset="0"/>
              </a:rPr>
              <a:t>12786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257315" y="3744606"/>
            <a:ext cx="3081293"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SA" sz="2000" dirty="0">
                <a:latin typeface="Tahoma" panose="020B0604030504040204" pitchFamily="34" charset="0"/>
                <a:ea typeface="Tahoma" panose="020B0604030504040204" pitchFamily="34" charset="0"/>
                <a:cs typeface="Tahoma" panose="020B0604030504040204" pitchFamily="34" charset="0"/>
              </a:rPr>
              <a:t>بحارالأنوار ج : 68 ص : </a:t>
            </a:r>
            <a:r>
              <a:rPr lang="ar-SA" sz="2000" dirty="0" smtClean="0">
                <a:latin typeface="Tahoma" panose="020B0604030504040204" pitchFamily="34" charset="0"/>
                <a:ea typeface="Tahoma" panose="020B0604030504040204" pitchFamily="34" charset="0"/>
                <a:cs typeface="Tahoma" panose="020B0604030504040204" pitchFamily="34" charset="0"/>
              </a:rPr>
              <a:t>151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p:nvSpPr>
        <p:spPr>
          <a:xfrm>
            <a:off x="257315" y="5045114"/>
            <a:ext cx="4386137"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SA" sz="2000" dirty="0">
                <a:latin typeface="Tahoma" panose="020B0604030504040204" pitchFamily="34" charset="0"/>
                <a:ea typeface="Tahoma" panose="020B0604030504040204" pitchFamily="34" charset="0"/>
                <a:cs typeface="Tahoma" panose="020B0604030504040204" pitchFamily="34" charset="0"/>
              </a:rPr>
              <a:t>موسوعة الإمام الجواد </a:t>
            </a:r>
            <a:r>
              <a:rPr lang="ar-SA" sz="2000" dirty="0" smtClean="0">
                <a:latin typeface="Tahoma" panose="020B0604030504040204" pitchFamily="34" charset="0"/>
                <a:ea typeface="Tahoma" panose="020B0604030504040204" pitchFamily="34" charset="0"/>
                <a:cs typeface="Tahoma" panose="020B0604030504040204" pitchFamily="34" charset="0"/>
              </a:rPr>
              <a:t>(ع) </a:t>
            </a:r>
            <a:r>
              <a:rPr lang="ar-SA" sz="2000" dirty="0">
                <a:latin typeface="Tahoma" panose="020B0604030504040204" pitchFamily="34" charset="0"/>
                <a:ea typeface="Tahoma" panose="020B0604030504040204" pitchFamily="34" charset="0"/>
                <a:cs typeface="Tahoma" panose="020B0604030504040204" pitchFamily="34" charset="0"/>
              </a:rPr>
              <a:t>ج 2 ص </a:t>
            </a:r>
            <a:r>
              <a:rPr lang="ar-SA" sz="2000" dirty="0" smtClean="0">
                <a:latin typeface="Tahoma" panose="020B0604030504040204" pitchFamily="34" charset="0"/>
                <a:ea typeface="Tahoma" panose="020B0604030504040204" pitchFamily="34" charset="0"/>
                <a:cs typeface="Tahoma" panose="020B0604030504040204" pitchFamily="34" charset="0"/>
              </a:rPr>
              <a:t>334</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1" name="Rectangle 10"/>
          <p:cNvSpPr/>
          <p:nvPr/>
        </p:nvSpPr>
        <p:spPr>
          <a:xfrm>
            <a:off x="257315" y="6309320"/>
            <a:ext cx="3029996"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r" rtl="1"/>
            <a:r>
              <a:rPr lang="ar-SA" sz="2000" dirty="0">
                <a:latin typeface="Tahoma" panose="020B0604030504040204" pitchFamily="34" charset="0"/>
                <a:ea typeface="Tahoma" panose="020B0604030504040204" pitchFamily="34" charset="0"/>
                <a:cs typeface="Tahoma" panose="020B0604030504040204" pitchFamily="34" charset="0"/>
              </a:rPr>
              <a:t>غررالحكم ص </a:t>
            </a:r>
            <a:r>
              <a:rPr lang="ar-SA" sz="2000" dirty="0" smtClean="0">
                <a:latin typeface="Tahoma" panose="020B0604030504040204" pitchFamily="34" charset="0"/>
                <a:ea typeface="Tahoma" panose="020B0604030504040204" pitchFamily="34" charset="0"/>
                <a:cs typeface="Tahoma" panose="020B0604030504040204" pitchFamily="34" charset="0"/>
              </a:rPr>
              <a:t>197 </a:t>
            </a:r>
            <a:r>
              <a:rPr lang="ar-SA" sz="2000" dirty="0">
                <a:latin typeface="Tahoma" panose="020B0604030504040204" pitchFamily="34" charset="0"/>
                <a:ea typeface="Tahoma" panose="020B0604030504040204" pitchFamily="34" charset="0"/>
                <a:cs typeface="Tahoma" panose="020B0604030504040204" pitchFamily="34" charset="0"/>
              </a:rPr>
              <a:t>ح </a:t>
            </a:r>
            <a:r>
              <a:rPr lang="ar-SA" sz="2000" dirty="0" smtClean="0">
                <a:latin typeface="Tahoma" panose="020B0604030504040204" pitchFamily="34" charset="0"/>
                <a:ea typeface="Tahoma" panose="020B0604030504040204" pitchFamily="34" charset="0"/>
                <a:cs typeface="Tahoma" panose="020B0604030504040204" pitchFamily="34" charset="0"/>
              </a:rPr>
              <a:t>3887</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295611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0-#ppt_w/2"/>
                                          </p:val>
                                        </p:tav>
                                        <p:tav tm="100000">
                                          <p:val>
                                            <p:strVal val="#ppt_x"/>
                                          </p:val>
                                        </p:tav>
                                      </p:tavLst>
                                    </p:anim>
                                    <p:anim calcmode="lin" valueType="num">
                                      <p:cBhvr additive="base">
                                        <p:cTn id="23" dur="500" fill="hold"/>
                                        <p:tgtEl>
                                          <p:spTgt spid="1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0-#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7" grpId="0" animBg="1"/>
      <p:bldP spid="10"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fa-IR" sz="2800" dirty="0">
                <a:solidFill>
                  <a:srgbClr val="0000FF"/>
                </a:solidFill>
                <a:latin typeface="Tahoma" panose="020B0604030504040204" pitchFamily="34" charset="0"/>
                <a:ea typeface="Tahoma" panose="020B0604030504040204" pitchFamily="34" charset="0"/>
                <a:cs typeface="Tahoma" panose="020B0604030504040204" pitchFamily="34" charset="0"/>
              </a:rPr>
              <a:t>3 – أن يكون قصده اصلاح الطرف الآخر دون الغلبة</a:t>
            </a:r>
          </a:p>
          <a:p>
            <a:pPr>
              <a:lnSpc>
                <a:spcPct val="150000"/>
              </a:lnSpc>
            </a:pPr>
            <a:r>
              <a:rPr lang="fa-IR" sz="2800" dirty="0" smtClean="0">
                <a:latin typeface="Tahoma" panose="020B0604030504040204" pitchFamily="34" charset="0"/>
                <a:ea typeface="Tahoma" panose="020B0604030504040204" pitchFamily="34" charset="0"/>
                <a:cs typeface="Tahoma" panose="020B0604030504040204" pitchFamily="34" charset="0"/>
              </a:rPr>
              <a:t>قال </a:t>
            </a:r>
            <a:r>
              <a:rPr lang="fa-IR" sz="2800" dirty="0">
                <a:latin typeface="Tahoma" panose="020B0604030504040204" pitchFamily="34" charset="0"/>
                <a:ea typeface="Tahoma" panose="020B0604030504040204" pitchFamily="34" charset="0"/>
                <a:cs typeface="Tahoma" panose="020B0604030504040204" pitchFamily="34" charset="0"/>
              </a:rPr>
              <a:t>الله تعالی عن قول شعيب: قَالَ يَا قَوْمِ أَرَأَيْتُمْ إِنْ كُنتُ عَلَي بَيِّنَة مِنْ رَبِّي وَرَزَقَنِي مِنْهُ رِزْقاً حَسَناً وَمَا أُرِيدُ أَنْ أُخَالِفَكُمْ إِلَي مَا أَنْهَاكُمْ عَنْهُ إِنْ أُرِيدُ إِلاَّ </a:t>
            </a:r>
            <a:r>
              <a:rPr lang="fa-IR" sz="2800" dirty="0" smtClean="0">
                <a:latin typeface="Tahoma" panose="020B0604030504040204" pitchFamily="34" charset="0"/>
                <a:ea typeface="Tahoma" panose="020B0604030504040204" pitchFamily="34" charset="0"/>
                <a:cs typeface="Tahoma" panose="020B0604030504040204" pitchFamily="34" charset="0"/>
              </a:rPr>
              <a:t>الاِصْلاَحَ </a:t>
            </a:r>
            <a:r>
              <a:rPr lang="fa-IR" sz="2800" dirty="0">
                <a:latin typeface="Tahoma" panose="020B0604030504040204" pitchFamily="34" charset="0"/>
                <a:ea typeface="Tahoma" panose="020B0604030504040204" pitchFamily="34" charset="0"/>
                <a:cs typeface="Tahoma" panose="020B0604030504040204" pitchFamily="34" charset="0"/>
              </a:rPr>
              <a:t>مَا اسْتَطَعْتُ وَمَا تَوْفِيقِي إِلاَّ بِاللهِ عَلَيْهِ تَوَكَّلْتُ وَإِلَيْهِ أُنِيبُ</a:t>
            </a:r>
            <a:r>
              <a:rPr lang="fa-IR" sz="2800" dirty="0" smtClean="0">
                <a:latin typeface="Tahoma" panose="020B0604030504040204" pitchFamily="34" charset="0"/>
                <a:ea typeface="Tahoma" panose="020B0604030504040204" pitchFamily="34" charset="0"/>
                <a:cs typeface="Tahoma" panose="020B0604030504040204" pitchFamily="34" charset="0"/>
              </a:rPr>
              <a:t>.</a:t>
            </a:r>
          </a:p>
          <a:p>
            <a:endParaRPr lang="fa-IR" sz="2800" dirty="0" smtClean="0">
              <a:latin typeface="Tahoma" panose="020B0604030504040204" pitchFamily="34" charset="0"/>
              <a:ea typeface="Tahoma" panose="020B0604030504040204" pitchFamily="34" charset="0"/>
              <a:cs typeface="Tahoma" panose="020B0604030504040204" pitchFamily="34" charset="0"/>
            </a:endParaRPr>
          </a:p>
          <a:p>
            <a:r>
              <a:rPr lang="fa-IR" sz="2800" dirty="0" smtClean="0">
                <a:latin typeface="Tahoma" panose="020B0604030504040204" pitchFamily="34" charset="0"/>
                <a:ea typeface="Tahoma" panose="020B0604030504040204" pitchFamily="34" charset="0"/>
                <a:cs typeface="Tahoma" panose="020B0604030504040204" pitchFamily="34" charset="0"/>
              </a:rPr>
              <a:t>قال علي (ع): </a:t>
            </a:r>
            <a:r>
              <a:rPr lang="fa-IR" sz="2800" dirty="0">
                <a:latin typeface="Tahoma" panose="020B0604030504040204" pitchFamily="34" charset="0"/>
                <a:ea typeface="Tahoma" panose="020B0604030504040204" pitchFamily="34" charset="0"/>
                <a:cs typeface="Tahoma" panose="020B0604030504040204" pitchFamily="34" charset="0"/>
              </a:rPr>
              <a:t>أقْرَبُ النِّيَاتِ بِالنَّجَاحِ أعْوَدُهَا بِالصَّلاحِ.</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200" dirty="0">
                <a:latin typeface="Tahoma" panose="020B0604030504040204" pitchFamily="34" charset="0"/>
                <a:ea typeface="Tahoma" panose="020B0604030504040204" pitchFamily="34" charset="0"/>
                <a:cs typeface="Tahoma" panose="020B0604030504040204" pitchFamily="34" charset="0"/>
              </a:rPr>
              <a:t>آداب اعتقادي مناظره</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255635" y="3263410"/>
            <a:ext cx="1326004"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400" dirty="0">
                <a:latin typeface="Tahoma" panose="020B0604030504040204" pitchFamily="34" charset="0"/>
                <a:ea typeface="Tahoma" panose="020B0604030504040204" pitchFamily="34" charset="0"/>
                <a:cs typeface="Tahoma" panose="020B0604030504040204" pitchFamily="34" charset="0"/>
              </a:rPr>
              <a:t> هود: </a:t>
            </a:r>
            <a:r>
              <a:rPr lang="fa-IR" sz="2400" dirty="0" smtClean="0">
                <a:latin typeface="Tahoma" panose="020B0604030504040204" pitchFamily="34" charset="0"/>
                <a:ea typeface="Tahoma" panose="020B0604030504040204" pitchFamily="34" charset="0"/>
                <a:cs typeface="Tahoma" panose="020B0604030504040204" pitchFamily="34" charset="0"/>
              </a:rPr>
              <a:t>88</a:t>
            </a:r>
            <a:endParaRPr lang="fa-IR" sz="2400" b="1"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255635" y="5157192"/>
            <a:ext cx="3430747"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400" dirty="0">
                <a:latin typeface="Tahoma" panose="020B0604030504040204" pitchFamily="34" charset="0"/>
                <a:ea typeface="Tahoma" panose="020B0604030504040204" pitchFamily="34" charset="0"/>
                <a:cs typeface="Tahoma" panose="020B0604030504040204" pitchFamily="34" charset="0"/>
              </a:rPr>
              <a:t>غررالحكم ص 92 ح 1597.</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7" name="Right Arrow 6">
            <a:hlinkClick r:id="rId3" action="ppaction://hlinksldjump"/>
          </p:cNvPr>
          <p:cNvSpPr/>
          <p:nvPr/>
        </p:nvSpPr>
        <p:spPr>
          <a:xfrm>
            <a:off x="110035" y="103336"/>
            <a:ext cx="808602" cy="484632"/>
          </a:xfrm>
          <a:prstGeom prst="rightArrow">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8575445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6" presetClass="emph" presetSubtype="0" repeatCount="indefinite" fill="hold" grpId="0" nodeType="afterEffect">
                                  <p:stCondLst>
                                    <p:cond delay="500"/>
                                  </p:stCondLst>
                                  <p:childTnLst>
                                    <p:animEffect transition="out" filter="fade">
                                      <p:cBhvr>
                                        <p:cTn id="16" dur="1000" tmFilter="0, 0; .2, .5; .8, .5; 1, 0"/>
                                        <p:tgtEl>
                                          <p:spTgt spid="7"/>
                                        </p:tgtEl>
                                      </p:cBhvr>
                                    </p:animEffect>
                                    <p:animScale>
                                      <p:cBhvr>
                                        <p:cTn id="17" dur="50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4427984" y="44624"/>
            <a:ext cx="2511188" cy="2947917"/>
          </a:xfrm>
          <a:prstGeom prst="ellipse">
            <a:avLst/>
          </a:prstGeom>
          <a:ln/>
        </p:spPr>
        <p:style>
          <a:lnRef idx="0">
            <a:schemeClr val="accent4"/>
          </a:lnRef>
          <a:fillRef idx="3">
            <a:schemeClr val="accent4"/>
          </a:fillRef>
          <a:effectRef idx="3">
            <a:schemeClr val="accent4"/>
          </a:effectRef>
          <a:fontRef idx="minor">
            <a:schemeClr val="lt1"/>
          </a:fontRef>
        </p:style>
      </p:pic>
      <p:sp>
        <p:nvSpPr>
          <p:cNvPr id="4" name="Bevel 3"/>
          <p:cNvSpPr/>
          <p:nvPr/>
        </p:nvSpPr>
        <p:spPr>
          <a:xfrm>
            <a:off x="-36512" y="-27384"/>
            <a:ext cx="2737989" cy="6845905"/>
          </a:xfrm>
          <a:prstGeom prst="bevel">
            <a:avLst/>
          </a:prstGeom>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50000"/>
              </a:lnSpc>
            </a:pPr>
            <a:endParaRPr lang="en-US" sz="6000" b="1" dirty="0">
              <a:solidFill>
                <a:srgbClr val="003300"/>
              </a:solidFill>
              <a:effectLst>
                <a:glow rad="139700">
                  <a:schemeClr val="accent3">
                    <a:satMod val="175000"/>
                    <a:alpha val="40000"/>
                  </a:schemeClr>
                </a:glow>
              </a:effectLst>
              <a:latin typeface="Arial" pitchFamily="34" charset="0"/>
              <a:cs typeface="Arial" pitchFamily="34" charset="0"/>
            </a:endParaRPr>
          </a:p>
        </p:txBody>
      </p:sp>
      <p:sp>
        <p:nvSpPr>
          <p:cNvPr id="3" name="Bevel 2"/>
          <p:cNvSpPr/>
          <p:nvPr/>
        </p:nvSpPr>
        <p:spPr>
          <a:xfrm>
            <a:off x="3059832" y="3933056"/>
            <a:ext cx="5795745" cy="1846704"/>
          </a:xfrm>
          <a:prstGeom prst="beve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7" name="Subtitle 5"/>
          <p:cNvSpPr txBox="1">
            <a:spLocks/>
          </p:cNvSpPr>
          <p:nvPr/>
        </p:nvSpPr>
        <p:spPr>
          <a:xfrm>
            <a:off x="3147667" y="4365104"/>
            <a:ext cx="5626256" cy="752169"/>
          </a:xfrm>
          <a:prstGeom prst="rect">
            <a:avLst/>
          </a:prstGeom>
        </p:spPr>
        <p:txBody>
          <a:bodyPr vert="horz" lIns="45720" tIns="0" rIns="45720" bIns="0" rtlCol="0">
            <a:normAutofit fontScale="32500" lnSpcReduction="20000"/>
          </a:bodyPr>
          <a:lstStyle>
            <a:lvl1pPr marL="0" indent="0" algn="r" defTabSz="914400" rtl="0" eaLnBrk="1" latinLnBrk="0" hangingPunct="1">
              <a:spcBef>
                <a:spcPct val="20000"/>
              </a:spcBef>
              <a:buFont typeface="Arial" pitchFamily="34" charset="0"/>
              <a:buNone/>
              <a:defRPr sz="2200" kern="1200">
                <a:solidFill>
                  <a:srgbClr val="FFFFFF"/>
                </a:solidFill>
                <a:effectLst/>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lgn="ctr" rtl="1"/>
            <a:endParaRPr lang="fa-IR" sz="4800" b="1" dirty="0" smtClean="0">
              <a:solidFill>
                <a:srgbClr val="003300"/>
              </a:solidFill>
              <a:effectLst>
                <a:glow rad="139700">
                  <a:schemeClr val="accent3">
                    <a:satMod val="175000"/>
                    <a:alpha val="40000"/>
                  </a:schemeClr>
                </a:glow>
              </a:effectLst>
              <a:latin typeface="Msh Quraan1" pitchFamily="2" charset="2"/>
              <a:cs typeface="Sultan bold" pitchFamily="2" charset="-78"/>
            </a:endParaRPr>
          </a:p>
          <a:p>
            <a:pPr algn="ctr" rtl="1"/>
            <a:r>
              <a:rPr lang="fa-IR" sz="1120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اساسي </a:t>
            </a:r>
            <a:r>
              <a:rPr lang="fa-IR" sz="11200" dirty="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ترين شرائط </a:t>
            </a:r>
            <a:r>
              <a:rPr lang="fa-IR" sz="1120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مناظره   </a:t>
            </a:r>
          </a:p>
          <a:p>
            <a:pPr algn="ctr" rtl="1"/>
            <a:endParaRPr lang="en-US" sz="4400" dirty="0">
              <a:latin typeface="Msh Quraan1" pitchFamily="2" charset="2"/>
              <a:cs typeface="Sultan bold" pitchFamily="2" charset="-78"/>
            </a:endParaRPr>
          </a:p>
        </p:txBody>
      </p:sp>
      <p:sp>
        <p:nvSpPr>
          <p:cNvPr id="8" name="Right Arrow 7">
            <a:hlinkClick r:id="rId4" action="ppaction://hlinksldjump"/>
          </p:cNvPr>
          <p:cNvSpPr/>
          <p:nvPr/>
        </p:nvSpPr>
        <p:spPr>
          <a:xfrm>
            <a:off x="82138" y="28073"/>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 name="Bevel 8"/>
          <p:cNvSpPr/>
          <p:nvPr/>
        </p:nvSpPr>
        <p:spPr>
          <a:xfrm>
            <a:off x="-63733" y="0"/>
            <a:ext cx="2737989" cy="6845905"/>
          </a:xfrm>
          <a:prstGeom prst="bevel">
            <a:avLst/>
          </a:prstGeom>
        </p:spPr>
        <p:style>
          <a:lnRef idx="0">
            <a:schemeClr val="accent4"/>
          </a:lnRef>
          <a:fillRef idx="3">
            <a:schemeClr val="accent4"/>
          </a:fillRef>
          <a:effectRef idx="3">
            <a:schemeClr val="accent4"/>
          </a:effectRef>
          <a:fontRef idx="minor">
            <a:schemeClr val="lt1"/>
          </a:fontRef>
        </p:style>
        <p:txBody>
          <a:bodyPr vert="vert270" rtlCol="0" anchor="ctr"/>
          <a:lstStyle/>
          <a:p>
            <a:pPr algn="ctr" rtl="1">
              <a:lnSpc>
                <a:spcPct val="150000"/>
              </a:lnSpc>
            </a:pPr>
            <a:r>
              <a:rPr lang="fa-IR" sz="4000" dirty="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المناظرة آدابها </a:t>
            </a:r>
            <a:r>
              <a:rPr lang="fa-IR" sz="400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و </a:t>
            </a:r>
            <a:r>
              <a:rPr lang="fa-IR" sz="3600" dirty="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شرائطها</a:t>
            </a:r>
            <a:endParaRPr lang="en-US" sz="3600" dirty="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8520404"/>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3014"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endParaRPr lang="fa-IR" sz="105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fa-IR" sz="2600" dirty="0" smtClean="0">
                <a:solidFill>
                  <a:srgbClr val="0000FF"/>
                </a:solidFill>
                <a:latin typeface="Tahoma" panose="020B0604030504040204" pitchFamily="34" charset="0"/>
                <a:ea typeface="Tahoma" panose="020B0604030504040204" pitchFamily="34" charset="0"/>
                <a:cs typeface="Tahoma" panose="020B0604030504040204" pitchFamily="34" charset="0"/>
              </a:rPr>
              <a:t>أن </a:t>
            </a:r>
            <a:r>
              <a:rPr lang="fa-IR" sz="2600" dirty="0">
                <a:solidFill>
                  <a:srgbClr val="0000FF"/>
                </a:solidFill>
                <a:latin typeface="Tahoma" panose="020B0604030504040204" pitchFamily="34" charset="0"/>
                <a:ea typeface="Tahoma" panose="020B0604030504040204" pitchFamily="34" charset="0"/>
                <a:cs typeface="Tahoma" panose="020B0604030504040204" pitchFamily="34" charset="0"/>
              </a:rPr>
              <a:t>يدخل في المناظرة من  هو أهل </a:t>
            </a:r>
            <a:r>
              <a:rPr lang="fa-IR" sz="2600" dirty="0" smtClean="0">
                <a:solidFill>
                  <a:srgbClr val="0000FF"/>
                </a:solidFill>
                <a:latin typeface="Tahoma" panose="020B0604030504040204" pitchFamily="34" charset="0"/>
                <a:ea typeface="Tahoma" panose="020B0604030504040204" pitchFamily="34" charset="0"/>
                <a:cs typeface="Tahoma" panose="020B0604030504040204" pitchFamily="34" charset="0"/>
              </a:rPr>
              <a:t>لها:</a:t>
            </a:r>
            <a:endParaRPr lang="en-US" sz="26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fa-IR" sz="2600" dirty="0">
                <a:latin typeface="Tahoma" panose="020B0604030504040204" pitchFamily="34" charset="0"/>
                <a:ea typeface="Tahoma" panose="020B0604030504040204" pitchFamily="34" charset="0"/>
                <a:cs typeface="Tahoma" panose="020B0604030504040204" pitchFamily="34" charset="0"/>
              </a:rPr>
              <a:t>روى الكشّي بإسناده عن أبي خالد الكابلي ، قال: رأيت أبا جعفر صاحب الطاق، وهو قاعد في الروضة قد قطع أهل المدينة ازراره وهو دائب يجيبهم ويسألونة ، فدنوت منه فقلت: إنّ </a:t>
            </a:r>
            <a:r>
              <a:rPr lang="fa-IR" sz="2600" dirty="0">
                <a:ln>
                  <a:solidFill>
                    <a:srgbClr val="FF0000"/>
                  </a:solidFill>
                </a:ln>
                <a:latin typeface="Tahoma" panose="020B0604030504040204" pitchFamily="34" charset="0"/>
                <a:ea typeface="Tahoma" panose="020B0604030504040204" pitchFamily="34" charset="0"/>
                <a:cs typeface="Tahoma" panose="020B0604030504040204" pitchFamily="34" charset="0"/>
              </a:rPr>
              <a:t>أبا عبد اللّه نهانا عن الكلام،</a:t>
            </a:r>
            <a:r>
              <a:rPr lang="fa-IR" sz="2600" dirty="0">
                <a:latin typeface="Tahoma" panose="020B0604030504040204" pitchFamily="34" charset="0"/>
                <a:ea typeface="Tahoma" panose="020B0604030504040204" pitchFamily="34" charset="0"/>
                <a:cs typeface="Tahoma" panose="020B0604030504040204" pitchFamily="34" charset="0"/>
              </a:rPr>
              <a:t> فقال : أمرك أن تقول لي؟ فقلت : لا! ولكنّه أمرني أن لا أكلّم أحدا، قال : فاذهب فأطعه فيما أمرك.</a:t>
            </a:r>
            <a:endParaRPr lang="en-US" sz="2600" dirty="0">
              <a:latin typeface="Tahoma" panose="020B0604030504040204" pitchFamily="34" charset="0"/>
              <a:ea typeface="Tahoma" panose="020B0604030504040204" pitchFamily="34" charset="0"/>
              <a:cs typeface="Tahoma" panose="020B0604030504040204" pitchFamily="34" charset="0"/>
            </a:endParaRPr>
          </a:p>
          <a:p>
            <a:r>
              <a:rPr lang="fa-IR" sz="2600" dirty="0">
                <a:latin typeface="Tahoma" panose="020B0604030504040204" pitchFamily="34" charset="0"/>
                <a:ea typeface="Tahoma" panose="020B0604030504040204" pitchFamily="34" charset="0"/>
                <a:cs typeface="Tahoma" panose="020B0604030504040204" pitchFamily="34" charset="0"/>
              </a:rPr>
              <a:t>فدخلت على أبي عبد اللّه  عليه‏السلام فأخبرته بقصّة صاحب الطاق وما قلت له وقوله لي اذهب وأطعه فيما أمرك.</a:t>
            </a:r>
            <a:endParaRPr lang="en-US" sz="2600" dirty="0">
              <a:latin typeface="Tahoma" panose="020B0604030504040204" pitchFamily="34" charset="0"/>
              <a:ea typeface="Tahoma" panose="020B0604030504040204" pitchFamily="34" charset="0"/>
              <a:cs typeface="Tahoma" panose="020B0604030504040204" pitchFamily="34" charset="0"/>
            </a:endParaRPr>
          </a:p>
          <a:p>
            <a:r>
              <a:rPr lang="fa-IR" sz="2600" dirty="0">
                <a:latin typeface="Tahoma" panose="020B0604030504040204" pitchFamily="34" charset="0"/>
                <a:ea typeface="Tahoma" panose="020B0604030504040204" pitchFamily="34" charset="0"/>
                <a:cs typeface="Tahoma" panose="020B0604030504040204" pitchFamily="34" charset="0"/>
              </a:rPr>
              <a:t>فتبسّم أبو عبد اللّه  عليه‏السلام وقال: يا أبا خالد إنّ </a:t>
            </a:r>
            <a:r>
              <a:rPr lang="fa-IR" sz="2600" dirty="0">
                <a:ln>
                  <a:solidFill>
                    <a:srgbClr val="FF0000"/>
                  </a:solidFill>
                </a:ln>
                <a:latin typeface="Tahoma" panose="020B0604030504040204" pitchFamily="34" charset="0"/>
                <a:ea typeface="Tahoma" panose="020B0604030504040204" pitchFamily="34" charset="0"/>
                <a:cs typeface="Tahoma" panose="020B0604030504040204" pitchFamily="34" charset="0"/>
              </a:rPr>
              <a:t>صاحب الطاق يكلّم الناس فيَطير ويَنقُض، يهبط، يخرب. وأنت إن قصّوك لن تطير.</a:t>
            </a:r>
            <a:endParaRPr lang="en-US" sz="2600" dirty="0">
              <a:ln>
                <a:solidFill>
                  <a:srgbClr val="FF0000"/>
                </a:solidFill>
              </a:ln>
              <a:latin typeface="Tahoma" panose="020B0604030504040204" pitchFamily="34" charset="0"/>
              <a:ea typeface="Tahoma" panose="020B0604030504040204" pitchFamily="34" charset="0"/>
              <a:cs typeface="Tahoma" panose="020B0604030504040204" pitchFamily="34" charset="0"/>
            </a:endParaRPr>
          </a:p>
          <a:p>
            <a:pPr algn="justLow" rtl="1"/>
            <a:endParaRPr lang="en-US" sz="26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pPr rtl="1"/>
            <a:r>
              <a:rPr lang="fa-IR" sz="3600" dirty="0">
                <a:latin typeface="Tahoma" panose="020B0604030504040204" pitchFamily="34" charset="0"/>
                <a:ea typeface="Tahoma" panose="020B0604030504040204" pitchFamily="34" charset="0"/>
                <a:cs typeface="Tahoma" panose="020B0604030504040204" pitchFamily="34" charset="0"/>
              </a:rPr>
              <a:t>أهم شرائط المناظرة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107504" y="5589240"/>
            <a:ext cx="7386958"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r" rtl="1"/>
            <a:r>
              <a:rPr lang="fa-IR" sz="2400" dirty="0" smtClean="0">
                <a:latin typeface="Tahoma" panose="020B0604030504040204" pitchFamily="34" charset="0"/>
                <a:ea typeface="Tahoma" panose="020B0604030504040204" pitchFamily="34" charset="0"/>
                <a:cs typeface="Tahoma" panose="020B0604030504040204" pitchFamily="34" charset="0"/>
              </a:rPr>
              <a:t>رجال الكشي: ج2 ص423 ح325؛ بحار الأنوار ج75  ص287</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9918129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fa-IR" sz="2800" dirty="0">
                <a:latin typeface="Tahoma" panose="020B0604030504040204" pitchFamily="34" charset="0"/>
                <a:ea typeface="Tahoma" panose="020B0604030504040204" pitchFamily="34" charset="0"/>
                <a:cs typeface="Tahoma" panose="020B0604030504040204" pitchFamily="34" charset="0"/>
              </a:rPr>
              <a:t>روي الكشي عن حمدويه ومحمد ابنا نصير ، قالا : حدثنا محمد بن عيسى ، عن علي بن الحكم ، عن أبان الاحمر ، عن محمد الطيار قال:، قلت لابي عبد اللّه عليه السلام بلغني أنك كَرِهْتَ منا مناظرة الناس وكَرِهْتَ الخصومة ؟ فقال : </a:t>
            </a:r>
            <a:r>
              <a:rPr lang="fa-IR" sz="2800" dirty="0">
                <a:ln>
                  <a:solidFill>
                    <a:srgbClr val="FF0000"/>
                  </a:solidFill>
                </a:ln>
                <a:latin typeface="Tahoma" panose="020B0604030504040204" pitchFamily="34" charset="0"/>
                <a:ea typeface="Tahoma" panose="020B0604030504040204" pitchFamily="34" charset="0"/>
                <a:cs typeface="Tahoma" panose="020B0604030504040204" pitchFamily="34" charset="0"/>
              </a:rPr>
              <a:t>أما كلام مثلك للناس فلا نكرهه </a:t>
            </a:r>
            <a:r>
              <a:rPr lang="fa-IR" sz="2800" dirty="0">
                <a:latin typeface="Tahoma" panose="020B0604030504040204" pitchFamily="34" charset="0"/>
                <a:ea typeface="Tahoma" panose="020B0604030504040204" pitchFamily="34" charset="0"/>
                <a:cs typeface="Tahoma" panose="020B0604030504040204" pitchFamily="34" charset="0"/>
              </a:rPr>
              <a:t>، من إذا طار أحسن أن يقع وان وقع يحسن أن يطير ، فمن كان هكذا فلا نكره كلامه . </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fa-IR" sz="2800" dirty="0" smtClean="0">
              <a:latin typeface="Tahoma" panose="020B0604030504040204" pitchFamily="34" charset="0"/>
              <a:ea typeface="Tahoma" panose="020B0604030504040204" pitchFamily="34" charset="0"/>
              <a:cs typeface="Tahoma" panose="020B0604030504040204" pitchFamily="34" charset="0"/>
            </a:endParaRPr>
          </a:p>
          <a:p>
            <a:endParaRPr lang="fa-IR" sz="28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fa-IR"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الإمام </a:t>
            </a:r>
            <a:r>
              <a:rPr lang="fa-IR" sz="2800" dirty="0">
                <a:solidFill>
                  <a:srgbClr val="0000FF"/>
                </a:solidFill>
                <a:latin typeface="Tahoma" panose="020B0604030504040204" pitchFamily="34" charset="0"/>
                <a:ea typeface="Tahoma" panose="020B0604030504040204" pitchFamily="34" charset="0"/>
                <a:cs typeface="Tahoma" panose="020B0604030504040204" pitchFamily="34" charset="0"/>
              </a:rPr>
              <a:t>الصادق يباهي </a:t>
            </a:r>
            <a:r>
              <a:rPr lang="fa-IR"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بالطيار:</a:t>
            </a: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fa-IR" sz="2800" dirty="0">
                <a:latin typeface="Tahoma" panose="020B0604030504040204" pitchFamily="34" charset="0"/>
                <a:ea typeface="Tahoma" panose="020B0604030504040204" pitchFamily="34" charset="0"/>
                <a:cs typeface="Tahoma" panose="020B0604030504040204" pitchFamily="34" charset="0"/>
              </a:rPr>
              <a:t>محمد الطيار عن أبي عبد الله </a:t>
            </a:r>
            <a:r>
              <a:rPr lang="fa-IR" sz="2400" dirty="0" smtClean="0">
                <a:latin typeface="Tahoma" panose="020B0604030504040204" pitchFamily="34" charset="0"/>
                <a:ea typeface="Tahoma" panose="020B0604030504040204" pitchFamily="34" charset="0"/>
                <a:cs typeface="Tahoma" panose="020B0604030504040204" pitchFamily="34" charset="0"/>
              </a:rPr>
              <a:t>(عليه السلام) </a:t>
            </a:r>
            <a:r>
              <a:rPr lang="fa-IR" sz="2800" dirty="0">
                <a:latin typeface="Tahoma" panose="020B0604030504040204" pitchFamily="34" charset="0"/>
                <a:ea typeface="Tahoma" panose="020B0604030504040204" pitchFamily="34" charset="0"/>
                <a:cs typeface="Tahoma" panose="020B0604030504040204" pitchFamily="34" charset="0"/>
              </a:rPr>
              <a:t>: ان أبا جعفر </a:t>
            </a:r>
            <a:r>
              <a:rPr lang="fa-IR" sz="2400" dirty="0" smtClean="0">
                <a:latin typeface="Tahoma" panose="020B0604030504040204" pitchFamily="34" charset="0"/>
                <a:ea typeface="Tahoma" panose="020B0604030504040204" pitchFamily="34" charset="0"/>
                <a:cs typeface="Tahoma" panose="020B0604030504040204" pitchFamily="34" charset="0"/>
              </a:rPr>
              <a:t>(عليه السلام) </a:t>
            </a:r>
            <a:r>
              <a:rPr lang="fa-IR" sz="2800" dirty="0">
                <a:latin typeface="Tahoma" panose="020B0604030504040204" pitchFamily="34" charset="0"/>
                <a:ea typeface="Tahoma" panose="020B0604030504040204" pitchFamily="34" charset="0"/>
                <a:cs typeface="Tahoma" panose="020B0604030504040204" pitchFamily="34" charset="0"/>
              </a:rPr>
              <a:t>كان يباهي بالطيار. </a:t>
            </a:r>
            <a:endParaRPr lang="fa-IR" sz="2800" dirty="0" smtClean="0">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600" dirty="0">
                <a:latin typeface="Tahoma" panose="020B0604030504040204" pitchFamily="34" charset="0"/>
                <a:ea typeface="Tahoma" panose="020B0604030504040204" pitchFamily="34" charset="0"/>
                <a:cs typeface="Tahoma" panose="020B0604030504040204" pitchFamily="34" charset="0"/>
              </a:rPr>
              <a:t>أهم شرائط المناظرة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107504" y="3429000"/>
            <a:ext cx="5319085"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400" b="1" dirty="0">
                <a:latin typeface="Tahoma" panose="020B0604030504040204" pitchFamily="34" charset="0"/>
                <a:ea typeface="Tahoma" panose="020B0604030504040204" pitchFamily="34" charset="0"/>
                <a:cs typeface="Tahoma" panose="020B0604030504040204" pitchFamily="34" charset="0"/>
              </a:rPr>
              <a:t> </a:t>
            </a:r>
            <a:r>
              <a:rPr lang="fa-IR" sz="2400" dirty="0">
                <a:latin typeface="Tahoma" panose="020B0604030504040204" pitchFamily="34" charset="0"/>
                <a:ea typeface="Tahoma" panose="020B0604030504040204" pitchFamily="34" charset="0"/>
                <a:cs typeface="Tahoma" panose="020B0604030504040204" pitchFamily="34" charset="0"/>
              </a:rPr>
              <a:t>اختيار معرفة الرجال ج 2 ص 638 ح 650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107504" y="6139311"/>
            <a:ext cx="5477782"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400" dirty="0">
                <a:latin typeface="Tahoma" panose="020B0604030504040204" pitchFamily="34" charset="0"/>
                <a:ea typeface="Tahoma" panose="020B0604030504040204" pitchFamily="34" charset="0"/>
                <a:cs typeface="Tahoma" panose="020B0604030504040204" pitchFamily="34" charset="0"/>
              </a:rPr>
              <a:t>خلاصة الأقوال - العلامة الحلي - (ص) 252</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027462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fa-IR" sz="2800" dirty="0">
                <a:latin typeface="Tahoma" panose="020B0604030504040204" pitchFamily="34" charset="0"/>
                <a:ea typeface="Tahoma" panose="020B0604030504040204" pitchFamily="34" charset="0"/>
                <a:cs typeface="Tahoma" panose="020B0604030504040204" pitchFamily="34" charset="0"/>
              </a:rPr>
              <a:t>المناظرة:</a:t>
            </a:r>
            <a:r>
              <a:rPr lang="fa-IR" sz="2800" dirty="0" smtClean="0">
                <a:latin typeface="Tahoma" panose="020B0604030504040204" pitchFamily="34" charset="0"/>
                <a:ea typeface="Tahoma" panose="020B0604030504040204" pitchFamily="34" charset="0"/>
                <a:cs typeface="Tahoma" panose="020B0604030504040204" pitchFamily="34" charset="0"/>
              </a:rPr>
              <a:t> </a:t>
            </a:r>
            <a:r>
              <a:rPr lang="fa-IR" sz="2800" dirty="0">
                <a:latin typeface="Tahoma" panose="020B0604030504040204" pitchFamily="34" charset="0"/>
                <a:ea typeface="Tahoma" panose="020B0604030504040204" pitchFamily="34" charset="0"/>
                <a:cs typeface="Tahoma" panose="020B0604030504040204" pitchFamily="34" charset="0"/>
              </a:rPr>
              <a:t>المباحثة والمباراة في النظر  </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fa-IR" sz="3200" dirty="0" smtClean="0">
              <a:latin typeface="Tahoma" panose="020B0604030504040204" pitchFamily="34" charset="0"/>
              <a:ea typeface="Tahoma" panose="020B0604030504040204" pitchFamily="34" charset="0"/>
              <a:cs typeface="Tahoma" panose="020B0604030504040204" pitchFamily="34" charset="0"/>
            </a:endParaRPr>
          </a:p>
          <a:p>
            <a:r>
              <a:rPr lang="ar-EG" sz="2800" dirty="0" smtClean="0">
                <a:latin typeface="Tahoma" panose="020B0604030504040204" pitchFamily="34" charset="0"/>
                <a:ea typeface="Tahoma" panose="020B0604030504040204" pitchFamily="34" charset="0"/>
                <a:cs typeface="Tahoma" panose="020B0604030504040204" pitchFamily="34" charset="0"/>
              </a:rPr>
              <a:t>قال </a:t>
            </a:r>
            <a:r>
              <a:rPr lang="ar-EG" sz="2800" dirty="0">
                <a:latin typeface="Tahoma" panose="020B0604030504040204" pitchFamily="34" charset="0"/>
                <a:ea typeface="Tahoma" panose="020B0604030504040204" pitchFamily="34" charset="0"/>
                <a:cs typeface="Tahoma" panose="020B0604030504040204" pitchFamily="34" charset="0"/>
              </a:rPr>
              <a:t>الراغب: والمُنَاظَرَةُ: المُبَاحَثَةُ و المُبَارَاةُ فِي النَّظَرِ، و اسْتِحْضَارُ كلِّ ما يَرَاهُ بِبَصِيرَتِهِ.</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fa-IR" sz="3200" dirty="0" smtClean="0">
              <a:latin typeface="Tahoma" panose="020B0604030504040204" pitchFamily="34" charset="0"/>
              <a:ea typeface="Tahoma" panose="020B0604030504040204" pitchFamily="34" charset="0"/>
              <a:cs typeface="Tahoma" panose="020B0604030504040204" pitchFamily="34" charset="0"/>
            </a:endParaRPr>
          </a:p>
          <a:p>
            <a:r>
              <a:rPr lang="ar-EG" sz="2800" dirty="0" smtClean="0">
                <a:latin typeface="Tahoma" panose="020B0604030504040204" pitchFamily="34" charset="0"/>
                <a:ea typeface="Tahoma" panose="020B0604030504040204" pitchFamily="34" charset="0"/>
                <a:cs typeface="Tahoma" panose="020B0604030504040204" pitchFamily="34" charset="0"/>
              </a:rPr>
              <a:t>قال </a:t>
            </a:r>
            <a:r>
              <a:rPr lang="ar-EG" sz="2800" dirty="0">
                <a:latin typeface="Tahoma" panose="020B0604030504040204" pitchFamily="34" charset="0"/>
                <a:ea typeface="Tahoma" panose="020B0604030504040204" pitchFamily="34" charset="0"/>
                <a:cs typeface="Tahoma" panose="020B0604030504040204" pitchFamily="34" charset="0"/>
              </a:rPr>
              <a:t>ابن منظور: والمُناظَرَةُ: أَن تُناظِرَ أَخاك في أَمر إِذا نَظَرْتُما فيه معاً كيف تأْتيانه‏</a:t>
            </a:r>
            <a:endParaRPr lang="en-US" sz="28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6506" y="-28880"/>
            <a:ext cx="9143087" cy="746073"/>
          </a:xfrm>
        </p:spPr>
        <p:style>
          <a:lnRef idx="0">
            <a:scrgbClr r="0" g="0" b="0"/>
          </a:lnRef>
          <a:fillRef idx="1002">
            <a:schemeClr val="dk2"/>
          </a:fillRef>
          <a:effectRef idx="0">
            <a:scrgbClr r="0" g="0" b="0"/>
          </a:effectRef>
          <a:fontRef idx="major"/>
        </p:style>
        <p:txBody>
          <a:bodyPr>
            <a:normAutofit/>
          </a:bodyPr>
          <a:lstStyle/>
          <a:p>
            <a:pPr rtl="1"/>
            <a:r>
              <a:rPr lang="fa-IR" sz="3600" dirty="0">
                <a:latin typeface="Tahoma" panose="020B0604030504040204" pitchFamily="34" charset="0"/>
                <a:ea typeface="Tahoma" panose="020B0604030504040204" pitchFamily="34" charset="0"/>
                <a:cs typeface="Tahoma" panose="020B0604030504040204" pitchFamily="34" charset="0"/>
              </a:rPr>
              <a:t>المناظرة  في </a:t>
            </a:r>
            <a:r>
              <a:rPr lang="fa-IR" sz="3600" dirty="0" smtClean="0">
                <a:latin typeface="Tahoma" panose="020B0604030504040204" pitchFamily="34" charset="0"/>
                <a:ea typeface="Tahoma" panose="020B0604030504040204" pitchFamily="34" charset="0"/>
                <a:cs typeface="Tahoma" panose="020B0604030504040204" pitchFamily="34" charset="0"/>
              </a:rPr>
              <a:t>اللغة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377355" y="1051925"/>
            <a:ext cx="3217547"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400" dirty="0">
                <a:latin typeface="Tahoma" panose="020B0604030504040204" pitchFamily="34" charset="0"/>
                <a:ea typeface="Tahoma" panose="020B0604030504040204" pitchFamily="34" charset="0"/>
                <a:cs typeface="Tahoma" panose="020B0604030504040204" pitchFamily="34" charset="0"/>
              </a:rPr>
              <a:t>تاج العروس ج 7 ص 537</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377355" y="2564904"/>
            <a:ext cx="2818400"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EG" sz="2400" dirty="0">
                <a:latin typeface="Tahoma" panose="020B0604030504040204" pitchFamily="34" charset="0"/>
                <a:ea typeface="Tahoma" panose="020B0604030504040204" pitchFamily="34" charset="0"/>
                <a:cs typeface="Tahoma" panose="020B0604030504040204" pitchFamily="34" charset="0"/>
              </a:rPr>
              <a:t>مفردات ج 1 ص 814.</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395536" y="4201924"/>
            <a:ext cx="3401893"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EG" sz="2400" dirty="0">
                <a:latin typeface="Tahoma" panose="020B0604030504040204" pitchFamily="34" charset="0"/>
                <a:ea typeface="Tahoma" panose="020B0604030504040204" pitchFamily="34" charset="0"/>
                <a:cs typeface="Tahoma" panose="020B0604030504040204" pitchFamily="34" charset="0"/>
              </a:rPr>
              <a:t>لسان العرب ج 5 ص 217.</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7522349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ar-SA" sz="2800" dirty="0" smtClean="0">
                <a:latin typeface="Tahoma" panose="020B0604030504040204" pitchFamily="34" charset="0"/>
                <a:ea typeface="Tahoma" panose="020B0604030504040204" pitchFamily="34" charset="0"/>
                <a:cs typeface="Tahoma" panose="020B0604030504040204" pitchFamily="34" charset="0"/>
              </a:rPr>
              <a:t>قال </a:t>
            </a:r>
            <a:r>
              <a:rPr lang="ar-SA" sz="2800" dirty="0">
                <a:latin typeface="Tahoma" panose="020B0604030504040204" pitchFamily="34" charset="0"/>
                <a:ea typeface="Tahoma" panose="020B0604030504040204" pitchFamily="34" charset="0"/>
                <a:cs typeface="Tahoma" panose="020B0604030504040204" pitchFamily="34" charset="0"/>
              </a:rPr>
              <a:t>الشيخ المفيد: </a:t>
            </a:r>
            <a:r>
              <a:rPr lang="fa-IR" sz="2800" dirty="0">
                <a:latin typeface="Tahoma" panose="020B0604030504040204" pitchFamily="34" charset="0"/>
                <a:ea typeface="Tahoma" panose="020B0604030504040204" pitchFamily="34" charset="0"/>
                <a:cs typeface="Tahoma" panose="020B0604030504040204" pitchFamily="34" charset="0"/>
              </a:rPr>
              <a:t>قال الإمام أبو الحسن موسى بن جعفر‘ لمحمّد بن حكيم: </a:t>
            </a:r>
            <a:r>
              <a:rPr lang="fa-IR" sz="2800" dirty="0" smtClean="0">
                <a:latin typeface="Tahoma" panose="020B0604030504040204" pitchFamily="34" charset="0"/>
                <a:ea typeface="Tahoma" panose="020B0604030504040204" pitchFamily="34" charset="0"/>
                <a:cs typeface="Tahoma" panose="020B0604030504040204" pitchFamily="34" charset="0"/>
              </a:rPr>
              <a:t>(كلّم </a:t>
            </a:r>
            <a:r>
              <a:rPr lang="fa-IR" sz="2800" dirty="0">
                <a:latin typeface="Tahoma" panose="020B0604030504040204" pitchFamily="34" charset="0"/>
                <a:ea typeface="Tahoma" panose="020B0604030504040204" pitchFamily="34" charset="0"/>
                <a:cs typeface="Tahoma" panose="020B0604030504040204" pitchFamily="34" charset="0"/>
              </a:rPr>
              <a:t>الناس، وبيّن لهم الحقّ الذي أنت عليه، وبيّن لهم الضلالة التي هم </a:t>
            </a:r>
            <a:r>
              <a:rPr lang="fa-IR" sz="2800" dirty="0" smtClean="0">
                <a:latin typeface="Tahoma" panose="020B0604030504040204" pitchFamily="34" charset="0"/>
                <a:ea typeface="Tahoma" panose="020B0604030504040204" pitchFamily="34" charset="0"/>
                <a:cs typeface="Tahoma" panose="020B0604030504040204" pitchFamily="34" charset="0"/>
              </a:rPr>
              <a:t>عليها)</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fa-IR" sz="2800" dirty="0" smtClean="0">
              <a:latin typeface="Tahoma" panose="020B0604030504040204" pitchFamily="34" charset="0"/>
              <a:ea typeface="Tahoma" panose="020B0604030504040204" pitchFamily="34" charset="0"/>
              <a:cs typeface="Tahoma" panose="020B0604030504040204" pitchFamily="34" charset="0"/>
            </a:endParaRPr>
          </a:p>
          <a:p>
            <a:endParaRPr lang="fa-IR" sz="2800" dirty="0" smtClean="0">
              <a:latin typeface="Tahoma" panose="020B0604030504040204" pitchFamily="34" charset="0"/>
              <a:ea typeface="Tahoma" panose="020B0604030504040204" pitchFamily="34" charset="0"/>
              <a:cs typeface="Tahoma" panose="020B0604030504040204" pitchFamily="34" charset="0"/>
            </a:endParaRPr>
          </a:p>
          <a:p>
            <a:r>
              <a:rPr lang="fa-IR" sz="2800" dirty="0" smtClean="0">
                <a:latin typeface="Tahoma" panose="020B0604030504040204" pitchFamily="34" charset="0"/>
                <a:ea typeface="Tahoma" panose="020B0604030504040204" pitchFamily="34" charset="0"/>
                <a:cs typeface="Tahoma" panose="020B0604030504040204" pitchFamily="34" charset="0"/>
              </a:rPr>
              <a:t>كما </a:t>
            </a:r>
            <a:r>
              <a:rPr lang="fa-IR" sz="2800" dirty="0">
                <a:latin typeface="Tahoma" panose="020B0604030504040204" pitchFamily="34" charset="0"/>
                <a:ea typeface="Tahoma" panose="020B0604030504040204" pitchFamily="34" charset="0"/>
                <a:cs typeface="Tahoma" panose="020B0604030504040204" pitchFamily="34" charset="0"/>
              </a:rPr>
              <a:t>قال الصادق </a:t>
            </a:r>
            <a:r>
              <a:rPr lang="fa-IR" sz="2800" dirty="0" smtClean="0">
                <a:latin typeface="Tahoma" panose="020B0604030504040204" pitchFamily="34" charset="0"/>
                <a:ea typeface="Tahoma" panose="020B0604030504040204" pitchFamily="34" charset="0"/>
                <a:cs typeface="Tahoma" panose="020B0604030504040204" pitchFamily="34" charset="0"/>
              </a:rPr>
              <a:t>(لهشام </a:t>
            </a:r>
            <a:r>
              <a:rPr lang="fa-IR" sz="2800" dirty="0">
                <a:latin typeface="Tahoma" panose="020B0604030504040204" pitchFamily="34" charset="0"/>
                <a:ea typeface="Tahoma" panose="020B0604030504040204" pitchFamily="34" charset="0"/>
                <a:cs typeface="Tahoma" panose="020B0604030504040204" pitchFamily="34" charset="0"/>
              </a:rPr>
              <a:t>بن الحكم: مثلك فليكلّم الناس، فاتق الزلّة، والشفاعة </a:t>
            </a:r>
            <a:r>
              <a:rPr lang="fa-IR" sz="2800" dirty="0" smtClean="0">
                <a:latin typeface="Tahoma" panose="020B0604030504040204" pitchFamily="34" charset="0"/>
                <a:ea typeface="Tahoma" panose="020B0604030504040204" pitchFamily="34" charset="0"/>
                <a:cs typeface="Tahoma" panose="020B0604030504040204" pitchFamily="34" charset="0"/>
              </a:rPr>
              <a:t>من </a:t>
            </a:r>
            <a:r>
              <a:rPr lang="fa-IR" sz="2800" dirty="0">
                <a:latin typeface="Tahoma" panose="020B0604030504040204" pitchFamily="34" charset="0"/>
                <a:ea typeface="Tahoma" panose="020B0604030504040204" pitchFamily="34" charset="0"/>
                <a:cs typeface="Tahoma" panose="020B0604030504040204" pitchFamily="34" charset="0"/>
              </a:rPr>
              <a:t>ورائها إن شاء </a:t>
            </a:r>
            <a:r>
              <a:rPr lang="fa-IR" sz="2800" dirty="0" smtClean="0">
                <a:latin typeface="Tahoma" panose="020B0604030504040204" pitchFamily="34" charset="0"/>
                <a:ea typeface="Tahoma" panose="020B0604030504040204" pitchFamily="34" charset="0"/>
                <a:cs typeface="Tahoma" panose="020B0604030504040204" pitchFamily="34" charset="0"/>
              </a:rPr>
              <a:t>الله</a:t>
            </a:r>
            <a:r>
              <a:rPr lang="fa-IR" sz="2800" dirty="0">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600" dirty="0">
                <a:latin typeface="Tahoma" panose="020B0604030504040204" pitchFamily="34" charset="0"/>
                <a:ea typeface="Tahoma" panose="020B0604030504040204" pitchFamily="34" charset="0"/>
                <a:cs typeface="Tahoma" panose="020B0604030504040204" pitchFamily="34" charset="0"/>
              </a:rPr>
              <a:t>أهم شرائط المناظرة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107504" y="2227636"/>
            <a:ext cx="6252033"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400" dirty="0">
                <a:latin typeface="Tahoma" panose="020B0604030504040204" pitchFamily="34" charset="0"/>
                <a:ea typeface="Tahoma" panose="020B0604030504040204" pitchFamily="34" charset="0"/>
                <a:cs typeface="Tahoma" panose="020B0604030504040204" pitchFamily="34" charset="0"/>
              </a:rPr>
              <a:t>تصحيح اعتقادات الإمامية، الشيخ المفيد: ص </a:t>
            </a:r>
            <a:r>
              <a:rPr lang="fa-IR" sz="2400" dirty="0" smtClean="0">
                <a:latin typeface="Tahoma" panose="020B0604030504040204" pitchFamily="34" charset="0"/>
                <a:ea typeface="Tahoma" panose="020B0604030504040204" pitchFamily="34" charset="0"/>
                <a:cs typeface="Tahoma" panose="020B0604030504040204" pitchFamily="34" charset="0"/>
              </a:rPr>
              <a:t>71</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106887" y="3967415"/>
            <a:ext cx="2868093"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400" dirty="0">
                <a:latin typeface="Tahoma" panose="020B0604030504040204" pitchFamily="34" charset="0"/>
                <a:ea typeface="Tahoma" panose="020B0604030504040204" pitchFamily="34" charset="0"/>
                <a:cs typeface="Tahoma" panose="020B0604030504040204" pitchFamily="34" charset="0"/>
              </a:rPr>
              <a:t>الكافي: ج 1 ص </a:t>
            </a:r>
            <a:r>
              <a:rPr lang="fa-IR" sz="2400" dirty="0" smtClean="0">
                <a:latin typeface="Tahoma" panose="020B0604030504040204" pitchFamily="34" charset="0"/>
                <a:ea typeface="Tahoma" panose="020B0604030504040204" pitchFamily="34" charset="0"/>
                <a:cs typeface="Tahoma" panose="020B0604030504040204" pitchFamily="34" charset="0"/>
              </a:rPr>
              <a:t>173</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3214198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ar-SA" sz="2800" dirty="0" smtClean="0">
                <a:latin typeface="Tahoma" panose="020B0604030504040204" pitchFamily="34" charset="0"/>
                <a:ea typeface="Tahoma" panose="020B0604030504040204" pitchFamily="34" charset="0"/>
                <a:cs typeface="Tahoma" panose="020B0604030504040204" pitchFamily="34" charset="0"/>
              </a:rPr>
              <a:t>قال </a:t>
            </a:r>
            <a:r>
              <a:rPr lang="ar-SA" sz="2800" dirty="0">
                <a:latin typeface="Tahoma" panose="020B0604030504040204" pitchFamily="34" charset="0"/>
                <a:ea typeface="Tahoma" panose="020B0604030504040204" pitchFamily="34" charset="0"/>
                <a:cs typeface="Tahoma" panose="020B0604030504040204" pitchFamily="34" charset="0"/>
              </a:rPr>
              <a:t>الشيخ </a:t>
            </a:r>
            <a:r>
              <a:rPr lang="ar-SA" sz="2800" dirty="0" smtClean="0">
                <a:latin typeface="Tahoma" panose="020B0604030504040204" pitchFamily="34" charset="0"/>
                <a:ea typeface="Tahoma" panose="020B0604030504040204" pitchFamily="34" charset="0"/>
                <a:cs typeface="Tahoma" panose="020B0604030504040204" pitchFamily="34" charset="0"/>
              </a:rPr>
              <a:t>المفيد:</a:t>
            </a:r>
            <a:r>
              <a:rPr lang="fa-IR" sz="2800" dirty="0" smtClean="0">
                <a:latin typeface="Tahoma" panose="020B0604030504040204" pitchFamily="34" charset="0"/>
                <a:ea typeface="Tahoma" panose="020B0604030504040204" pitchFamily="34" charset="0"/>
                <a:cs typeface="Tahoma" panose="020B0604030504040204" pitchFamily="34" charset="0"/>
              </a:rPr>
              <a:t> </a:t>
            </a:r>
            <a:r>
              <a:rPr lang="ar-SA" sz="2800" dirty="0" smtClean="0">
                <a:latin typeface="Tahoma" panose="020B0604030504040204" pitchFamily="34" charset="0"/>
                <a:ea typeface="Tahoma" panose="020B0604030504040204" pitchFamily="34" charset="0"/>
                <a:cs typeface="Tahoma" panose="020B0604030504040204" pitchFamily="34" charset="0"/>
              </a:rPr>
              <a:t>وقال </a:t>
            </a:r>
            <a:r>
              <a:rPr lang="ar-SA" sz="2800" dirty="0">
                <a:latin typeface="Tahoma" panose="020B0604030504040204" pitchFamily="34" charset="0"/>
                <a:ea typeface="Tahoma" panose="020B0604030504040204" pitchFamily="34" charset="0"/>
                <a:cs typeface="Tahoma" panose="020B0604030504040204" pitchFamily="34" charset="0"/>
              </a:rPr>
              <a:t>× لطائفة من </a:t>
            </a:r>
            <a:r>
              <a:rPr lang="ar-SA" sz="2800" dirty="0" smtClean="0">
                <a:latin typeface="Tahoma" panose="020B0604030504040204" pitchFamily="34" charset="0"/>
                <a:ea typeface="Tahoma" panose="020B0604030504040204" pitchFamily="34" charset="0"/>
                <a:cs typeface="Tahoma" panose="020B0604030504040204" pitchFamily="34" charset="0"/>
              </a:rPr>
              <a:t>أصحابه</a:t>
            </a:r>
            <a:r>
              <a:rPr lang="fa-IR" sz="2800" dirty="0" smtClean="0">
                <a:latin typeface="Tahoma" panose="020B0604030504040204" pitchFamily="34" charset="0"/>
                <a:ea typeface="Tahoma" panose="020B0604030504040204" pitchFamily="34" charset="0"/>
                <a:cs typeface="Tahoma" panose="020B0604030504040204" pitchFamily="34" charset="0"/>
              </a:rPr>
              <a:t>:</a:t>
            </a:r>
            <a:r>
              <a:rPr lang="ar-SA" sz="2800" dirty="0" smtClean="0">
                <a:latin typeface="Tahoma" panose="020B0604030504040204" pitchFamily="34" charset="0"/>
                <a:ea typeface="Tahoma" panose="020B0604030504040204" pitchFamily="34" charset="0"/>
                <a:cs typeface="Tahoma" panose="020B0604030504040204" pitchFamily="34" charset="0"/>
              </a:rPr>
              <a:t>‏ </a:t>
            </a:r>
            <a:r>
              <a:rPr lang="ar-SA" sz="2800" dirty="0">
                <a:latin typeface="Tahoma" panose="020B0604030504040204" pitchFamily="34" charset="0"/>
                <a:ea typeface="Tahoma" panose="020B0604030504040204" pitchFamily="34" charset="0"/>
                <a:cs typeface="Tahoma" panose="020B0604030504040204" pitchFamily="34" charset="0"/>
              </a:rPr>
              <a:t>بينوا للناس الهدى الذي أنتم عليه و بينوا لهم ضلالتهم الذي هم عليه و باهلوهم في علي بن أبي طالب × فأمر بالكلام و دعا إليه و حث عليه.</a:t>
            </a:r>
            <a:endParaRPr lang="en-US" sz="2800" dirty="0">
              <a:latin typeface="Tahoma" panose="020B0604030504040204" pitchFamily="34" charset="0"/>
              <a:ea typeface="Tahoma" panose="020B0604030504040204" pitchFamily="34" charset="0"/>
              <a:cs typeface="Tahoma" panose="020B0604030504040204" pitchFamily="34" charset="0"/>
            </a:endParaRPr>
          </a:p>
          <a:p>
            <a:r>
              <a:rPr lang="fa-IR" sz="2800" dirty="0">
                <a:latin typeface="Tahoma" panose="020B0604030504040204" pitchFamily="34" charset="0"/>
                <a:ea typeface="Tahoma" panose="020B0604030504040204" pitchFamily="34" charset="0"/>
                <a:cs typeface="Tahoma" panose="020B0604030504040204" pitchFamily="34" charset="0"/>
              </a:rPr>
              <a:t>و روي عنه ×‏ أنه نهى رجلا عن الكلام و أمر آخر به فقال له بعض أصحابه جعلت فداك نهيت فلانا عن الكلام و أمرت هذا به فقال هذا أبصر بالحجج و أرفق منه.  فثبت أن نهي الصادقين - عليهم السلام - عن الكلام إنما كان لطائفة بعينها لا تحسنه ولا تهتدي إلى طرقه وكان الكلام </a:t>
            </a:r>
            <a:r>
              <a:rPr lang="fa-IR" sz="2800" dirty="0" smtClean="0">
                <a:latin typeface="Tahoma" panose="020B0604030504040204" pitchFamily="34" charset="0"/>
                <a:ea typeface="Tahoma" panose="020B0604030504040204" pitchFamily="34" charset="0"/>
                <a:cs typeface="Tahoma" panose="020B0604030504040204" pitchFamily="34" charset="0"/>
              </a:rPr>
              <a:t>يفسدها، </a:t>
            </a:r>
            <a:r>
              <a:rPr lang="fa-IR" sz="2800" dirty="0">
                <a:latin typeface="Tahoma" panose="020B0604030504040204" pitchFamily="34" charset="0"/>
                <a:ea typeface="Tahoma" panose="020B0604030504040204" pitchFamily="34" charset="0"/>
                <a:cs typeface="Tahoma" panose="020B0604030504040204" pitchFamily="34" charset="0"/>
              </a:rPr>
              <a:t>والأمر لطائفة أخرى </a:t>
            </a:r>
            <a:r>
              <a:rPr lang="fa-IR" sz="2800" dirty="0" smtClean="0">
                <a:latin typeface="Tahoma" panose="020B0604030504040204" pitchFamily="34" charset="0"/>
                <a:ea typeface="Tahoma" panose="020B0604030504040204" pitchFamily="34" charset="0"/>
                <a:cs typeface="Tahoma" panose="020B0604030504040204" pitchFamily="34" charset="0"/>
              </a:rPr>
              <a:t>به، </a:t>
            </a:r>
            <a:r>
              <a:rPr lang="fa-IR" sz="2800" dirty="0">
                <a:latin typeface="Tahoma" panose="020B0604030504040204" pitchFamily="34" charset="0"/>
                <a:ea typeface="Tahoma" panose="020B0604030504040204" pitchFamily="34" charset="0"/>
                <a:cs typeface="Tahoma" panose="020B0604030504040204" pitchFamily="34" charset="0"/>
              </a:rPr>
              <a:t>لأنها تحسنه وتعرف طرقه </a:t>
            </a:r>
            <a:r>
              <a:rPr lang="fa-IR" sz="2800" dirty="0" smtClean="0">
                <a:latin typeface="Tahoma" panose="020B0604030504040204" pitchFamily="34" charset="0"/>
                <a:ea typeface="Tahoma" panose="020B0604030504040204" pitchFamily="34" charset="0"/>
                <a:cs typeface="Tahoma" panose="020B0604030504040204" pitchFamily="34" charset="0"/>
              </a:rPr>
              <a:t>وسبله. </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600" dirty="0">
                <a:latin typeface="Tahoma" panose="020B0604030504040204" pitchFamily="34" charset="0"/>
                <a:ea typeface="Tahoma" panose="020B0604030504040204" pitchFamily="34" charset="0"/>
                <a:cs typeface="Tahoma" panose="020B0604030504040204" pitchFamily="34" charset="0"/>
              </a:rPr>
              <a:t>أهم شرائط المناظرة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179513" y="5373216"/>
            <a:ext cx="612068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fa-IR" sz="2400" dirty="0">
                <a:latin typeface="Tahoma" panose="020B0604030504040204" pitchFamily="34" charset="0"/>
                <a:ea typeface="Tahoma" panose="020B0604030504040204" pitchFamily="34" charset="0"/>
                <a:cs typeface="Tahoma" panose="020B0604030504040204" pitchFamily="34" charset="0"/>
              </a:rPr>
              <a:t>تصحيح اعتقادات الإمامية، الشيخ المفيد: ص </a:t>
            </a:r>
            <a:r>
              <a:rPr lang="fa-IR" sz="2400" dirty="0" smtClean="0">
                <a:latin typeface="Tahoma" panose="020B0604030504040204" pitchFamily="34" charset="0"/>
                <a:ea typeface="Tahoma" panose="020B0604030504040204" pitchFamily="34" charset="0"/>
                <a:cs typeface="Tahoma" panose="020B0604030504040204" pitchFamily="34" charset="0"/>
              </a:rPr>
              <a:t>71</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581331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ar-SA" sz="2800" dirty="0">
                <a:solidFill>
                  <a:srgbClr val="0000FF"/>
                </a:solidFill>
                <a:latin typeface="Tahoma" panose="020B0604030504040204" pitchFamily="34" charset="0"/>
                <a:ea typeface="Tahoma" panose="020B0604030504040204" pitchFamily="34" charset="0"/>
                <a:cs typeface="Tahoma" panose="020B0604030504040204" pitchFamily="34" charset="0"/>
              </a:rPr>
              <a:t>التزام الطرفين علي حدود أدب </a:t>
            </a:r>
            <a:r>
              <a:rPr lang="ar-SA"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الحوار</a:t>
            </a:r>
            <a:r>
              <a:rPr lang="en-US"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ar-SA" sz="2400" dirty="0">
                <a:latin typeface="Tahoma" panose="020B0604030504040204" pitchFamily="34" charset="0"/>
                <a:ea typeface="Tahoma" panose="020B0604030504040204" pitchFamily="34" charset="0"/>
                <a:cs typeface="Tahoma" panose="020B0604030504040204" pitchFamily="34" charset="0"/>
              </a:rPr>
              <a:t>على كل طرف أن يلتزم حدود الأدب في الحوار، ويتجنب التهجم على الطرف الآخر، بأي نحو، وعليه أن يتجنب استخدام الألفاظ المهينة للطرف الآخر، أو المهينة لمذهبه، أو علماء </a:t>
            </a:r>
            <a:r>
              <a:rPr lang="ar-SA" sz="2400" dirty="0" smtClean="0">
                <a:latin typeface="Tahoma" panose="020B0604030504040204" pitchFamily="34" charset="0"/>
                <a:ea typeface="Tahoma" panose="020B0604030504040204" pitchFamily="34" charset="0"/>
                <a:cs typeface="Tahoma" panose="020B0604030504040204" pitchFamily="34" charset="0"/>
              </a:rPr>
              <a:t>مذهبه</a:t>
            </a: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fa-IR" sz="2800" dirty="0" smtClean="0">
              <a:latin typeface="Tahoma" panose="020B0604030504040204" pitchFamily="34" charset="0"/>
              <a:ea typeface="Tahoma" panose="020B0604030504040204" pitchFamily="34" charset="0"/>
              <a:cs typeface="Tahoma" panose="020B0604030504040204" pitchFamily="34" charset="0"/>
            </a:endParaRPr>
          </a:p>
          <a:p>
            <a:r>
              <a:rPr lang="ar-SA" sz="2800" dirty="0">
                <a:solidFill>
                  <a:srgbClr val="0000FF"/>
                </a:solidFill>
                <a:latin typeface="Tahoma" panose="020B0604030504040204" pitchFamily="34" charset="0"/>
                <a:ea typeface="Tahoma" panose="020B0604030504040204" pitchFamily="34" charset="0"/>
                <a:cs typeface="Tahoma" panose="020B0604030504040204" pitchFamily="34" charset="0"/>
              </a:rPr>
              <a:t>معاهدة كل من الطرفي علي اتباع </a:t>
            </a:r>
            <a:r>
              <a:rPr lang="ar-SA"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الحق</a:t>
            </a:r>
            <a:r>
              <a:rPr lang="en-US"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ar-SA" sz="2400" dirty="0">
                <a:latin typeface="Tahoma" panose="020B0604030504040204" pitchFamily="34" charset="0"/>
                <a:ea typeface="Tahoma" panose="020B0604030504040204" pitchFamily="34" charset="0"/>
                <a:cs typeface="Tahoma" panose="020B0604030504040204" pitchFamily="34" charset="0"/>
              </a:rPr>
              <a:t>على كل طرف من المتحاورين أن يعاهد الله تعالى أمام الجميع على اتباع الحق، فإن الحق أحق أن يتبع، كما في قوله تعالي: </a:t>
            </a:r>
            <a:r>
              <a:rPr lang="fa-IR" sz="2400" dirty="0">
                <a:latin typeface="Tahoma" panose="020B0604030504040204" pitchFamily="34" charset="0"/>
                <a:ea typeface="Tahoma" panose="020B0604030504040204" pitchFamily="34" charset="0"/>
                <a:cs typeface="Tahoma" panose="020B0604030504040204" pitchFamily="34" charset="0"/>
              </a:rPr>
              <a:t>أَفَمَنْ يَهْدِي إِلَي الْحَقِّ أَحَقُّ أَنْ يُتَّبَعَ أَمَّنْ لاَ يَهِدِّي إِلاَّ أَنْ يُهْدَي فَمَا لَكُمْ كَيْفَ </a:t>
            </a:r>
            <a:r>
              <a:rPr lang="fa-IR" sz="2400" dirty="0" smtClean="0">
                <a:latin typeface="Tahoma" panose="020B0604030504040204" pitchFamily="34" charset="0"/>
                <a:ea typeface="Tahoma" panose="020B0604030504040204" pitchFamily="34" charset="0"/>
                <a:cs typeface="Tahoma" panose="020B0604030504040204" pitchFamily="34" charset="0"/>
              </a:rPr>
              <a:t>تَحْكُمُونَ</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pPr rtl="1"/>
            <a:r>
              <a:rPr lang="fa-IR" sz="3600" dirty="0">
                <a:latin typeface="Tahoma" panose="020B0604030504040204" pitchFamily="34" charset="0"/>
                <a:ea typeface="Tahoma" panose="020B0604030504040204" pitchFamily="34" charset="0"/>
                <a:cs typeface="Tahoma" panose="020B0604030504040204" pitchFamily="34" charset="0"/>
              </a:rPr>
              <a:t>أهم شرائط </a:t>
            </a:r>
            <a:r>
              <a:rPr lang="fa-IR" sz="3600" dirty="0" smtClean="0">
                <a:latin typeface="Tahoma" panose="020B0604030504040204" pitchFamily="34" charset="0"/>
                <a:ea typeface="Tahoma" panose="020B0604030504040204" pitchFamily="34" charset="0"/>
                <a:cs typeface="Tahoma" panose="020B0604030504040204" pitchFamily="34" charset="0"/>
              </a:rPr>
              <a:t>المناظرة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251520" y="5805264"/>
            <a:ext cx="1739579"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400" dirty="0">
                <a:latin typeface="Tahoma" panose="020B0604030504040204" pitchFamily="34" charset="0"/>
                <a:ea typeface="Tahoma" panose="020B0604030504040204" pitchFamily="34" charset="0"/>
                <a:cs typeface="Tahoma" panose="020B0604030504040204" pitchFamily="34" charset="0"/>
              </a:rPr>
              <a:t> يونس: </a:t>
            </a:r>
            <a:r>
              <a:rPr lang="fa-IR" sz="2400" dirty="0" smtClean="0">
                <a:latin typeface="Tahoma" panose="020B0604030504040204" pitchFamily="34" charset="0"/>
                <a:ea typeface="Tahoma" panose="020B0604030504040204" pitchFamily="34" charset="0"/>
                <a:cs typeface="Tahoma" panose="020B0604030504040204" pitchFamily="34" charset="0"/>
              </a:rPr>
              <a:t>35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52984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endParaRPr lang="fa-IR" sz="16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ar-SA"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تعيين </a:t>
            </a:r>
            <a:r>
              <a:rPr lang="ar-SA" sz="2800" dirty="0">
                <a:solidFill>
                  <a:srgbClr val="0000FF"/>
                </a:solidFill>
                <a:latin typeface="Tahoma" panose="020B0604030504040204" pitchFamily="34" charset="0"/>
                <a:ea typeface="Tahoma" panose="020B0604030504040204" pitchFamily="34" charset="0"/>
                <a:cs typeface="Tahoma" panose="020B0604030504040204" pitchFamily="34" charset="0"/>
              </a:rPr>
              <a:t>موضوع الحوار والتزام الطرفين علي عدم الخروج </a:t>
            </a:r>
            <a:r>
              <a:rPr lang="ar-SA"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عنه</a:t>
            </a:r>
            <a:r>
              <a:rPr lang="en-US"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ar-SA" sz="2400" dirty="0">
                <a:latin typeface="Tahoma" panose="020B0604030504040204" pitchFamily="34" charset="0"/>
                <a:ea typeface="Tahoma" panose="020B0604030504040204" pitchFamily="34" charset="0"/>
                <a:cs typeface="Tahoma" panose="020B0604030504040204" pitchFamily="34" charset="0"/>
              </a:rPr>
              <a:t>أنه يلزم كل طرف ألا يخرج عن نقطة الحوار إلى نقاط خلافية أخرى، ومتى ما خرج المحاور إلى نقطة أخرى فإنه لا يلزم الطرف الآخر أن يجيب عليها</a:t>
            </a:r>
            <a:r>
              <a:rPr lang="ar-SA" sz="2400" dirty="0" smtClean="0">
                <a:latin typeface="Tahoma" panose="020B0604030504040204" pitchFamily="34" charset="0"/>
                <a:ea typeface="Tahoma" panose="020B0604030504040204" pitchFamily="34" charset="0"/>
                <a:cs typeface="Tahoma" panose="020B0604030504040204" pitchFamily="34" charset="0"/>
              </a:rPr>
              <a:t>.</a:t>
            </a:r>
            <a:endParaRPr lang="fa-IR" sz="2400" dirty="0" smtClean="0">
              <a:latin typeface="Tahoma" panose="020B0604030504040204" pitchFamily="34" charset="0"/>
              <a:ea typeface="Tahoma" panose="020B0604030504040204" pitchFamily="34" charset="0"/>
              <a:cs typeface="Tahoma" panose="020B0604030504040204" pitchFamily="34" charset="0"/>
            </a:endParaRPr>
          </a:p>
          <a:p>
            <a:endParaRPr lang="fa-IR" sz="2800" dirty="0" smtClean="0">
              <a:latin typeface="Tahoma" panose="020B0604030504040204" pitchFamily="34" charset="0"/>
              <a:ea typeface="Tahoma" panose="020B0604030504040204" pitchFamily="34" charset="0"/>
              <a:cs typeface="Tahoma" panose="020B0604030504040204" pitchFamily="34" charset="0"/>
            </a:endParaRPr>
          </a:p>
          <a:p>
            <a:r>
              <a:rPr lang="ar-SA" sz="2800" dirty="0">
                <a:solidFill>
                  <a:srgbClr val="0000FF"/>
                </a:solidFill>
                <a:latin typeface="Tahoma" panose="020B0604030504040204" pitchFamily="34" charset="0"/>
                <a:ea typeface="Tahoma" panose="020B0604030504040204" pitchFamily="34" charset="0"/>
                <a:cs typeface="Tahoma" panose="020B0604030504040204" pitchFamily="34" charset="0"/>
              </a:rPr>
              <a:t>عدم مداخلة‌ المشرف في مادة الحوار</a:t>
            </a: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a:t>
            </a:r>
          </a:p>
          <a:p>
            <a:pPr>
              <a:lnSpc>
                <a:spcPct val="150000"/>
              </a:lnSpc>
            </a:pPr>
            <a:r>
              <a:rPr lang="ar-SA" sz="2400" dirty="0">
                <a:latin typeface="Tahoma" panose="020B0604030504040204" pitchFamily="34" charset="0"/>
                <a:ea typeface="Tahoma" panose="020B0604030504040204" pitchFamily="34" charset="0"/>
                <a:cs typeface="Tahoma" panose="020B0604030504040204" pitchFamily="34" charset="0"/>
              </a:rPr>
              <a:t>لا يجوز للمشرف على الحوار أن يتدخل في مادة الحوار حتى لو خرج المحاور عن موضوع الحوار، لأن ذلك من وظيفة المحاور الآخر، وأما وظيفة المشرف فهي التنسيق في الوقت فقط.</a:t>
            </a: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sz="2800" dirty="0" smtClean="0">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600" dirty="0">
                <a:latin typeface="Tahoma" panose="020B0604030504040204" pitchFamily="34" charset="0"/>
                <a:ea typeface="Tahoma" panose="020B0604030504040204" pitchFamily="34" charset="0"/>
                <a:cs typeface="Tahoma" panose="020B0604030504040204" pitchFamily="34" charset="0"/>
              </a:rPr>
              <a:t>أهم شرائط المناظرة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6405727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ar-SA" sz="2800" dirty="0">
                <a:solidFill>
                  <a:srgbClr val="0000FF"/>
                </a:solidFill>
                <a:latin typeface="Tahoma" panose="020B0604030504040204" pitchFamily="34" charset="0"/>
                <a:ea typeface="Tahoma" panose="020B0604030504040204" pitchFamily="34" charset="0"/>
                <a:cs typeface="Tahoma" panose="020B0604030504040204" pitchFamily="34" charset="0"/>
              </a:rPr>
              <a:t>الاحتجاج بالكتب والأحاديث المعتبرة عند </a:t>
            </a:r>
            <a:r>
              <a:rPr lang="ar-SA"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الآخر</a:t>
            </a:r>
            <a:r>
              <a:rPr lang="en-US"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ar-SA" sz="2400" dirty="0">
                <a:latin typeface="Tahoma" panose="020B0604030504040204" pitchFamily="34" charset="0"/>
                <a:ea typeface="Tahoma" panose="020B0604030504040204" pitchFamily="34" charset="0"/>
                <a:cs typeface="Tahoma" panose="020B0604030504040204" pitchFamily="34" charset="0"/>
              </a:rPr>
              <a:t>فيجب على كل طرف أن يحتج بالحديث الصحيح دون غير الصحيح، وكل طرف لا يأتي بتصحيح الحديث لا تكون حجته ملزمة للطرف </a:t>
            </a:r>
            <a:r>
              <a:rPr lang="ar-SA" sz="2400" dirty="0" smtClean="0">
                <a:latin typeface="Tahoma" panose="020B0604030504040204" pitchFamily="34" charset="0"/>
                <a:ea typeface="Tahoma" panose="020B0604030504040204" pitchFamily="34" charset="0"/>
                <a:cs typeface="Tahoma" panose="020B0604030504040204" pitchFamily="34" charset="0"/>
              </a:rPr>
              <a:t>الآخر</a:t>
            </a:r>
            <a:r>
              <a:rPr lang="ar-SA" sz="2400" dirty="0">
                <a:latin typeface="Tahoma" panose="020B0604030504040204" pitchFamily="34" charset="0"/>
                <a:ea typeface="Tahoma" panose="020B0604030504040204" pitchFamily="34" charset="0"/>
                <a:cs typeface="Tahoma" panose="020B0604030504040204" pitchFamily="34" charset="0"/>
              </a:rPr>
              <a:t>، ولا يجب على الطرف الآخر أن يجيب عليها.</a:t>
            </a:r>
            <a:endParaRPr lang="en-US" sz="24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قال ابن حزم </a:t>
            </a:r>
            <a:r>
              <a:rPr lang="fa-IR" sz="2400" dirty="0" smtClean="0">
                <a:latin typeface="Tahoma" panose="020B0604030504040204" pitchFamily="34" charset="0"/>
                <a:ea typeface="Tahoma" panose="020B0604030504040204" pitchFamily="34" charset="0"/>
                <a:cs typeface="Tahoma" panose="020B0604030504040204" pitchFamily="34" charset="0"/>
              </a:rPr>
              <a:t>الاندلسي: (لاَ </a:t>
            </a:r>
            <a:r>
              <a:rPr lang="fa-IR" sz="2400" dirty="0">
                <a:latin typeface="Tahoma" panose="020B0604030504040204" pitchFamily="34" charset="0"/>
                <a:ea typeface="Tahoma" panose="020B0604030504040204" pitchFamily="34" charset="0"/>
                <a:cs typeface="Tahoma" panose="020B0604030504040204" pitchFamily="34" charset="0"/>
              </a:rPr>
              <a:t>مَعْنَى لاِحتِجَاجِنَا عَلَيهِمْ بِرِوَايَاتِنَا، فَهُمْ لاَ يُصَدِّقُونَهَا، وَلاَ مَعنَى لاِحتِجَاجِهِمْ عَلَينَا بِرِوَايَاتِهِمْ فَنَحنُ لاَ نُصَدِّقُهَا، وَإِنَّمَا يَجِبُ أَنْ يَحْتَجَّ الخُصُومُ بَعضُهُمْ عَلَى بَعْضٍ بِمَا يُصَدِّقُهُ الَّذِي تُقَامُ عَلَيهِ الحُجَّةُ </a:t>
            </a:r>
            <a:r>
              <a:rPr lang="fa-IR" sz="2400" dirty="0" smtClean="0">
                <a:latin typeface="Tahoma" panose="020B0604030504040204" pitchFamily="34" charset="0"/>
                <a:ea typeface="Tahoma" panose="020B0604030504040204" pitchFamily="34" charset="0"/>
                <a:cs typeface="Tahoma" panose="020B0604030504040204" pitchFamily="34" charset="0"/>
              </a:rPr>
              <a:t>بِهِ)</a:t>
            </a:r>
            <a:endParaRPr lang="en-US" sz="24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400" dirty="0">
                <a:solidFill>
                  <a:srgbClr val="FF0000"/>
                </a:solidFill>
                <a:latin typeface="Tahoma" panose="020B0604030504040204" pitchFamily="34" charset="0"/>
                <a:ea typeface="Tahoma" panose="020B0604030504040204" pitchFamily="34" charset="0"/>
                <a:cs typeface="Tahoma" panose="020B0604030504040204" pitchFamily="34" charset="0"/>
              </a:rPr>
              <a:t>الفصل في الأهواء والملل والنحل: ج4، </a:t>
            </a:r>
            <a:r>
              <a:rPr lang="fa-IR"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ص159</a:t>
            </a: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600" dirty="0">
                <a:latin typeface="Tahoma" panose="020B0604030504040204" pitchFamily="34" charset="0"/>
                <a:ea typeface="Tahoma" panose="020B0604030504040204" pitchFamily="34" charset="0"/>
                <a:cs typeface="Tahoma" panose="020B0604030504040204" pitchFamily="34" charset="0"/>
              </a:rPr>
              <a:t>أهم شرائط المناظرة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6405727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ar-SA" sz="2800" dirty="0">
                <a:solidFill>
                  <a:srgbClr val="0000FF"/>
                </a:solidFill>
                <a:latin typeface="Tahoma" panose="020B0604030504040204" pitchFamily="34" charset="0"/>
                <a:ea typeface="Tahoma" panose="020B0604030504040204" pitchFamily="34" charset="0"/>
                <a:cs typeface="Tahoma" panose="020B0604030504040204" pitchFamily="34" charset="0"/>
              </a:rPr>
              <a:t>رعاية الجرح والتعديل بمعايير الطرف </a:t>
            </a:r>
            <a:r>
              <a:rPr lang="ar-SA"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الآخر</a:t>
            </a:r>
            <a:r>
              <a:rPr lang="en-US"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ar-SA" sz="2800" dirty="0">
                <a:latin typeface="Tahoma" panose="020B0604030504040204" pitchFamily="34" charset="0"/>
                <a:ea typeface="Tahoma" panose="020B0604030504040204" pitchFamily="34" charset="0"/>
                <a:cs typeface="Tahoma" panose="020B0604030504040204" pitchFamily="34" charset="0"/>
              </a:rPr>
              <a:t>أن المعيار في تصحيح الأحاديث الشيعية وتضعيفها هو الضوابط المعروفة عند علماء الشيعة المشهورة عندهم، وكذا المعيار في تصحيح الأحاديث السنية، فلا يجوز لأي محاور أن يضعف حديثاً مروياً في كتب الطرف الآخر بمعاييره هو، لأن ذلك يستلزم ألا يسلم حديث عند أي طرف من التضعيف.</a:t>
            </a:r>
            <a:endParaRPr lang="en-US" sz="2800" dirty="0">
              <a:latin typeface="Tahoma" panose="020B0604030504040204" pitchFamily="34" charset="0"/>
              <a:ea typeface="Tahoma" panose="020B0604030504040204" pitchFamily="34" charset="0"/>
              <a:cs typeface="Tahoma" panose="020B0604030504040204" pitchFamily="34" charset="0"/>
            </a:endParaRPr>
          </a:p>
          <a:p>
            <a:r>
              <a:rPr lang="ar-SA" sz="2800" dirty="0">
                <a:solidFill>
                  <a:srgbClr val="0000FF"/>
                </a:solidFill>
                <a:latin typeface="Tahoma" panose="020B0604030504040204" pitchFamily="34" charset="0"/>
                <a:ea typeface="Tahoma" panose="020B0604030504040204" pitchFamily="34" charset="0"/>
                <a:cs typeface="Tahoma" panose="020B0604030504040204" pitchFamily="34" charset="0"/>
              </a:rPr>
              <a:t>الانقياد لتصحيح العلماء المعروفين في التصحيح </a:t>
            </a:r>
            <a:r>
              <a:rPr lang="ar-SA"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والتضعيف</a:t>
            </a:r>
            <a:r>
              <a:rPr lang="en-US" sz="2800" dirty="0" smtClean="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ar-SA" sz="2800" dirty="0">
                <a:latin typeface="Tahoma" panose="020B0604030504040204" pitchFamily="34" charset="0"/>
                <a:ea typeface="Tahoma" panose="020B0604030504040204" pitchFamily="34" charset="0"/>
                <a:cs typeface="Tahoma" panose="020B0604030504040204" pitchFamily="34" charset="0"/>
              </a:rPr>
              <a:t>أنه إذا كان لواحد من الحفاظ أو العلماء المعروفين تصحيح أو تضعيف للحديث لا يعارضه تصحيح حافظ أو عالم آخر أو تضعيفه، فهو المعول عليه، ولا يجوز للمحاور أن يخالف ما قاله الحفاظ أو العلماء إلا إذا كان الذي صحح الحديث له مبنى في التصحيح والتضعيف مخالف للمعروف عند علماء مذهبه.</a:t>
            </a:r>
            <a:endParaRPr lang="en-US" sz="28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600" dirty="0">
                <a:latin typeface="Tahoma" panose="020B0604030504040204" pitchFamily="34" charset="0"/>
                <a:ea typeface="Tahoma" panose="020B0604030504040204" pitchFamily="34" charset="0"/>
                <a:cs typeface="Tahoma" panose="020B0604030504040204" pitchFamily="34" charset="0"/>
              </a:rPr>
              <a:t>أهم شرائط المناظرة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4" name="Right Arrow 3">
            <a:hlinkClick r:id="rId3" action="ppaction://hlinksldjump"/>
          </p:cNvPr>
          <p:cNvSpPr/>
          <p:nvPr/>
        </p:nvSpPr>
        <p:spPr>
          <a:xfrm>
            <a:off x="107504" y="90075"/>
            <a:ext cx="808602" cy="484632"/>
          </a:xfrm>
          <a:prstGeom prst="rightArrow">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6405727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500"/>
                                  </p:stCondLst>
                                  <p:childTnLst>
                                    <p:animEffect transition="out" filter="fade">
                                      <p:cBhvr>
                                        <p:cTn id="6" dur="1000" tmFilter="0, 0; .2, .5; .8, .5; 1, 0"/>
                                        <p:tgtEl>
                                          <p:spTgt spid="4"/>
                                        </p:tgtEl>
                                      </p:cBhvr>
                                    </p:animEffect>
                                    <p:animScale>
                                      <p:cBhvr>
                                        <p:cTn id="7" dur="50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ar-SA" sz="2800" dirty="0">
                <a:solidFill>
                  <a:srgbClr val="0000FF"/>
                </a:solidFill>
                <a:latin typeface="Tahoma" panose="020B0604030504040204" pitchFamily="34" charset="0"/>
                <a:ea typeface="Tahoma" panose="020B0604030504040204" pitchFamily="34" charset="0"/>
                <a:cs typeface="Tahoma" panose="020B0604030504040204" pitchFamily="34" charset="0"/>
              </a:rPr>
              <a:t>عدم الاحتجاج علي اجتهاد العلماء للطرف الآخر</a:t>
            </a: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a:t>
            </a:r>
          </a:p>
          <a:p>
            <a:r>
              <a:rPr lang="ar-SA" sz="2800" dirty="0">
                <a:latin typeface="Tahoma" panose="020B0604030504040204" pitchFamily="34" charset="0"/>
                <a:ea typeface="Tahoma" panose="020B0604030504040204" pitchFamily="34" charset="0"/>
                <a:cs typeface="Tahoma" panose="020B0604030504040204" pitchFamily="34" charset="0"/>
              </a:rPr>
              <a:t>أن أقوال العلماء الآخرين الناشئة عن استنباطهم أو اجتهادهم لا تكون حجة لطرف على الطرف الآخر، لأن أقوال العلماء يُحتج لها، ولا يحتج بها، إلا ما كان في التصحيح والتضعيف.</a:t>
            </a:r>
            <a:endParaRPr lang="en-US" sz="28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600" dirty="0">
                <a:latin typeface="Tahoma" panose="020B0604030504040204" pitchFamily="34" charset="0"/>
                <a:ea typeface="Tahoma" panose="020B0604030504040204" pitchFamily="34" charset="0"/>
                <a:cs typeface="Tahoma" panose="020B0604030504040204" pitchFamily="34" charset="0"/>
              </a:rPr>
              <a:t>أهم شرائط المناظرة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6405727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fa-IR" sz="2800" dirty="0">
                <a:solidFill>
                  <a:srgbClr val="0000FF"/>
                </a:solidFill>
                <a:latin typeface="Tahoma" panose="020B0604030504040204" pitchFamily="34" charset="0"/>
                <a:ea typeface="Tahoma" panose="020B0604030504040204" pitchFamily="34" charset="0"/>
                <a:cs typeface="Tahoma" panose="020B0604030504040204" pitchFamily="34" charset="0"/>
              </a:rPr>
              <a:t>التكلّم بكلام ذو وجهين:</a:t>
            </a: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fa-IR" sz="2800" dirty="0">
                <a:latin typeface="Tahoma" panose="020B0604030504040204" pitchFamily="34" charset="0"/>
                <a:ea typeface="Tahoma" panose="020B0604030504040204" pitchFamily="34" charset="0"/>
                <a:cs typeface="Tahoma" panose="020B0604030504040204" pitchFamily="34" charset="0"/>
              </a:rPr>
              <a:t>من شرائط المناظرة التكلّم بكلام ذو وجهين بحيث يمكنك الفرار عن </a:t>
            </a:r>
            <a:r>
              <a:rPr lang="fa-IR" sz="2800" dirty="0" smtClean="0">
                <a:latin typeface="Tahoma" panose="020B0604030504040204" pitchFamily="34" charset="0"/>
                <a:ea typeface="Tahoma" panose="020B0604030504040204" pitchFamily="34" charset="0"/>
                <a:cs typeface="Tahoma" panose="020B0604030504040204" pitchFamily="34" charset="0"/>
              </a:rPr>
              <a:t>المخمصة.</a:t>
            </a:r>
            <a:endParaRPr lang="en-US" sz="2800" dirty="0">
              <a:latin typeface="Tahoma" panose="020B0604030504040204" pitchFamily="34" charset="0"/>
              <a:ea typeface="Tahoma" panose="020B0604030504040204" pitchFamily="34" charset="0"/>
              <a:cs typeface="Tahoma" panose="020B0604030504040204" pitchFamily="34" charset="0"/>
            </a:endParaRPr>
          </a:p>
          <a:p>
            <a:r>
              <a:rPr lang="fa-IR" sz="2800" dirty="0" smtClean="0">
                <a:latin typeface="Tahoma" panose="020B0604030504040204" pitchFamily="34" charset="0"/>
                <a:ea typeface="Tahoma" panose="020B0604030504040204" pitchFamily="34" charset="0"/>
                <a:cs typeface="Tahoma" panose="020B0604030504040204" pitchFamily="34" charset="0"/>
              </a:rPr>
              <a:t>كما </a:t>
            </a:r>
            <a:r>
              <a:rPr lang="fa-IR" sz="2800" dirty="0">
                <a:latin typeface="Tahoma" panose="020B0604030504040204" pitchFamily="34" charset="0"/>
                <a:ea typeface="Tahoma" panose="020B0604030504040204" pitchFamily="34" charset="0"/>
                <a:cs typeface="Tahoma" panose="020B0604030504040204" pitchFamily="34" charset="0"/>
              </a:rPr>
              <a:t>ورد في سبط ابن </a:t>
            </a:r>
            <a:r>
              <a:rPr lang="fa-IR" sz="2800" dirty="0" smtClean="0">
                <a:latin typeface="Tahoma" panose="020B0604030504040204" pitchFamily="34" charset="0"/>
                <a:ea typeface="Tahoma" panose="020B0604030504040204" pitchFamily="34" charset="0"/>
                <a:cs typeface="Tahoma" panose="020B0604030504040204" pitchFamily="34" charset="0"/>
              </a:rPr>
              <a:t>الجوزي </a:t>
            </a:r>
            <a:r>
              <a:rPr lang="fa-IR" sz="2800" dirty="0">
                <a:latin typeface="Tahoma" panose="020B0604030504040204" pitchFamily="34" charset="0"/>
                <a:ea typeface="Tahoma" panose="020B0604030504040204" pitchFamily="34" charset="0"/>
                <a:cs typeface="Tahoma" panose="020B0604030504040204" pitchFamily="34" charset="0"/>
              </a:rPr>
              <a:t>وكان حنبلي المذهب ويرمى بالتشيع سئل عنه يوما وهو على المنبر وتحته جماعة من مماليك الخليفة وخاصّته وهم فريقان سنة وشيعة فقيل له: من أفضل الخلق بعد رسول الله صلى‏الله‏عليه‏و‏آله‏وسلم علي (ع) أو أبو </a:t>
            </a:r>
            <a:r>
              <a:rPr lang="fa-IR" sz="2800" dirty="0" smtClean="0">
                <a:latin typeface="Tahoma" panose="020B0604030504040204" pitchFamily="34" charset="0"/>
                <a:ea typeface="Tahoma" panose="020B0604030504040204" pitchFamily="34" charset="0"/>
                <a:cs typeface="Tahoma" panose="020B0604030504040204" pitchFamily="34" charset="0"/>
              </a:rPr>
              <a:t>بكر؟ </a:t>
            </a:r>
            <a:r>
              <a:rPr lang="fa-IR" sz="2800" dirty="0" smtClean="0">
                <a:solidFill>
                  <a:srgbClr val="FF0000"/>
                </a:solidFill>
                <a:latin typeface="Tahoma" panose="020B0604030504040204" pitchFamily="34" charset="0"/>
                <a:ea typeface="Tahoma" panose="020B0604030504040204" pitchFamily="34" charset="0"/>
                <a:cs typeface="Tahoma" panose="020B0604030504040204" pitchFamily="34" charset="0"/>
              </a:rPr>
              <a:t>فقال </a:t>
            </a:r>
            <a:r>
              <a:rPr lang="fa-IR" sz="2800" dirty="0">
                <a:solidFill>
                  <a:srgbClr val="FF0000"/>
                </a:solidFill>
                <a:latin typeface="Tahoma" panose="020B0604030504040204" pitchFamily="34" charset="0"/>
                <a:ea typeface="Tahoma" panose="020B0604030504040204" pitchFamily="34" charset="0"/>
                <a:cs typeface="Tahoma" panose="020B0604030504040204" pitchFamily="34" charset="0"/>
              </a:rPr>
              <a:t>: أفضلهما بعده من كانت ابنته تحته.</a:t>
            </a: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fa-IR" sz="2800" dirty="0">
                <a:latin typeface="Tahoma" panose="020B0604030504040204" pitchFamily="34" charset="0"/>
                <a:ea typeface="Tahoma" panose="020B0604030504040204" pitchFamily="34" charset="0"/>
                <a:cs typeface="Tahoma" panose="020B0604030504040204" pitchFamily="34" charset="0"/>
              </a:rPr>
              <a:t>فأوهم الحاضرين ولم يعرفوا مذهبه فقالوا : نسأله غير هذا. </a:t>
            </a:r>
            <a:r>
              <a:rPr lang="fa-IR" sz="2800" dirty="0" smtClean="0">
                <a:latin typeface="Tahoma" panose="020B0604030504040204" pitchFamily="34" charset="0"/>
                <a:ea typeface="Tahoma" panose="020B0604030504040204" pitchFamily="34" charset="0"/>
                <a:cs typeface="Tahoma" panose="020B0604030504040204" pitchFamily="34" charset="0"/>
              </a:rPr>
              <a:t> فقالوا </a:t>
            </a:r>
            <a:r>
              <a:rPr lang="fa-IR" sz="2800" dirty="0">
                <a:latin typeface="Tahoma" panose="020B0604030504040204" pitchFamily="34" charset="0"/>
                <a:ea typeface="Tahoma" panose="020B0604030504040204" pitchFamily="34" charset="0"/>
                <a:cs typeface="Tahoma" panose="020B0604030504040204" pitchFamily="34" charset="0"/>
              </a:rPr>
              <a:t>: كم الخلفاء بعد رسول الله ؟</a:t>
            </a:r>
            <a:r>
              <a:rPr lang="fa-IR" sz="2800" dirty="0">
                <a:solidFill>
                  <a:srgbClr val="FF0000"/>
                </a:solidFill>
                <a:latin typeface="Tahoma" panose="020B0604030504040204" pitchFamily="34" charset="0"/>
                <a:ea typeface="Tahoma" panose="020B0604030504040204" pitchFamily="34" charset="0"/>
                <a:cs typeface="Tahoma" panose="020B0604030504040204" pitchFamily="34" charset="0"/>
              </a:rPr>
              <a:t> فصاح أربعة، أربعة، أربعة. </a:t>
            </a:r>
            <a:r>
              <a:rPr lang="fa-IR" sz="2800" dirty="0">
                <a:latin typeface="Tahoma" panose="020B0604030504040204" pitchFamily="34" charset="0"/>
                <a:ea typeface="Tahoma" panose="020B0604030504040204" pitchFamily="34" charset="0"/>
                <a:cs typeface="Tahoma" panose="020B0604030504040204" pitchFamily="34" charset="0"/>
              </a:rPr>
              <a:t>إيماء الى الائمة الاثني عشر</a:t>
            </a:r>
            <a:r>
              <a:rPr lang="fa-IR" sz="2800" dirty="0" smtClean="0">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600" dirty="0">
                <a:latin typeface="Tahoma" panose="020B0604030504040204" pitchFamily="34" charset="0"/>
                <a:ea typeface="Tahoma" panose="020B0604030504040204" pitchFamily="34" charset="0"/>
                <a:cs typeface="Tahoma" panose="020B0604030504040204" pitchFamily="34" charset="0"/>
              </a:rPr>
              <a:t>أهم شرائط المناظرة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37744" y="6021288"/>
            <a:ext cx="7213833"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r" rtl="1"/>
            <a:r>
              <a:rPr lang="fa-IR" sz="2400" dirty="0">
                <a:latin typeface="Tahoma" panose="020B0604030504040204" pitchFamily="34" charset="0"/>
                <a:ea typeface="Tahoma" panose="020B0604030504040204" pitchFamily="34" charset="0"/>
                <a:cs typeface="Tahoma" panose="020B0604030504040204" pitchFamily="34" charset="0"/>
              </a:rPr>
              <a:t> شجرة طوبى للشيخ محمد مهدي الحائري: </a:t>
            </a:r>
            <a:r>
              <a:rPr lang="fa-IR" sz="2400" dirty="0" smtClean="0">
                <a:latin typeface="Tahoma" panose="020B0604030504040204" pitchFamily="34" charset="0"/>
                <a:ea typeface="Tahoma" panose="020B0604030504040204" pitchFamily="34" charset="0"/>
                <a:cs typeface="Tahoma" panose="020B0604030504040204" pitchFamily="34" charset="0"/>
              </a:rPr>
              <a:t>ج 1 ص 66</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6592932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fa-IR" sz="2800" dirty="0">
                <a:latin typeface="Tahoma" panose="020B0604030504040204" pitchFamily="34" charset="0"/>
                <a:ea typeface="Tahoma" panose="020B0604030504040204" pitchFamily="34" charset="0"/>
                <a:cs typeface="Tahoma" panose="020B0604030504040204" pitchFamily="34" charset="0"/>
              </a:rPr>
              <a:t>أمرني أن ألعن عليّا ، فالعنوه لعنه اللّه.</a:t>
            </a:r>
            <a:endParaRPr lang="en-US" sz="2800" dirty="0">
              <a:latin typeface="Tahoma" panose="020B0604030504040204" pitchFamily="34" charset="0"/>
              <a:ea typeface="Tahoma" panose="020B0604030504040204" pitchFamily="34" charset="0"/>
              <a:cs typeface="Tahoma" panose="020B0604030504040204" pitchFamily="34" charset="0"/>
            </a:endParaRPr>
          </a:p>
          <a:p>
            <a:r>
              <a:rPr lang="fa-IR" sz="2800" dirty="0">
                <a:latin typeface="Tahoma" panose="020B0604030504040204" pitchFamily="34" charset="0"/>
                <a:ea typeface="Tahoma" panose="020B0604030504040204" pitchFamily="34" charset="0"/>
                <a:cs typeface="Tahoma" panose="020B0604030504040204" pitchFamily="34" charset="0"/>
              </a:rPr>
              <a:t>قال السيّد الخوئي عند البحث عن التورية: من هذا القبيل ما ذكره سلطان العلماء والمحققين في حاشيته على المعالم عند البحث عن المجمل من أنه سئل أحد العلماء عن على عليه السلام وأبى بكر بانه أيهما خليفة الرسول صلى الله عليه وآله فقال : من بنته في بيته. </a:t>
            </a:r>
            <a:endParaRPr lang="fa-IR" sz="2800" dirty="0" smtClean="0">
              <a:latin typeface="Tahoma" panose="020B0604030504040204" pitchFamily="34" charset="0"/>
              <a:ea typeface="Tahoma" panose="020B0604030504040204" pitchFamily="34" charset="0"/>
              <a:cs typeface="Tahoma" panose="020B0604030504040204" pitchFamily="34" charset="0"/>
            </a:endParaRPr>
          </a:p>
          <a:p>
            <a:endParaRPr lang="fa-IR" sz="2800" dirty="0" smtClean="0">
              <a:latin typeface="Tahoma" panose="020B0604030504040204" pitchFamily="34" charset="0"/>
              <a:ea typeface="Tahoma" panose="020B0604030504040204" pitchFamily="34" charset="0"/>
              <a:cs typeface="Tahoma" panose="020B0604030504040204" pitchFamily="34" charset="0"/>
            </a:endParaRPr>
          </a:p>
          <a:p>
            <a:r>
              <a:rPr lang="fa-IR" sz="2800" dirty="0" smtClean="0">
                <a:latin typeface="Tahoma" panose="020B0604030504040204" pitchFamily="34" charset="0"/>
                <a:ea typeface="Tahoma" panose="020B0604030504040204" pitchFamily="34" charset="0"/>
                <a:cs typeface="Tahoma" panose="020B0604030504040204" pitchFamily="34" charset="0"/>
              </a:rPr>
              <a:t>وكان </a:t>
            </a:r>
            <a:r>
              <a:rPr lang="fa-IR" sz="2800" dirty="0">
                <a:latin typeface="Tahoma" panose="020B0604030504040204" pitchFamily="34" charset="0"/>
                <a:ea typeface="Tahoma" panose="020B0604030504040204" pitchFamily="34" charset="0"/>
                <a:cs typeface="Tahoma" panose="020B0604030504040204" pitchFamily="34" charset="0"/>
              </a:rPr>
              <a:t>لشيطان الطاق ابن أحمق فقال له أبو حنيفة : أنت من ابنك هذا في </a:t>
            </a:r>
            <a:r>
              <a:rPr lang="fa-IR" sz="2800" dirty="0" smtClean="0">
                <a:latin typeface="Tahoma" panose="020B0604030504040204" pitchFamily="34" charset="0"/>
                <a:ea typeface="Tahoma" panose="020B0604030504040204" pitchFamily="34" charset="0"/>
                <a:cs typeface="Tahoma" panose="020B0604030504040204" pitchFamily="34" charset="0"/>
              </a:rPr>
              <a:t>بستان، </a:t>
            </a:r>
            <a:r>
              <a:rPr lang="fa-IR" sz="2800" dirty="0">
                <a:latin typeface="Tahoma" panose="020B0604030504040204" pitchFamily="34" charset="0"/>
                <a:ea typeface="Tahoma" panose="020B0604030504040204" pitchFamily="34" charset="0"/>
                <a:cs typeface="Tahoma" panose="020B0604030504040204" pitchFamily="34" charset="0"/>
              </a:rPr>
              <a:t>قال : هذا لو كان </a:t>
            </a:r>
            <a:r>
              <a:rPr lang="fa-IR" sz="2800" dirty="0" smtClean="0">
                <a:latin typeface="Tahoma" panose="020B0604030504040204" pitchFamily="34" charset="0"/>
                <a:ea typeface="Tahoma" panose="020B0604030504040204" pitchFamily="34" charset="0"/>
                <a:cs typeface="Tahoma" panose="020B0604030504040204" pitchFamily="34" charset="0"/>
              </a:rPr>
              <a:t>ابنك.</a:t>
            </a:r>
            <a:endParaRPr lang="en-US" sz="2800" dirty="0">
              <a:latin typeface="Tahoma" panose="020B0604030504040204" pitchFamily="34" charset="0"/>
              <a:ea typeface="Tahoma" panose="020B0604030504040204" pitchFamily="34" charset="0"/>
              <a:cs typeface="Tahoma" panose="020B0604030504040204" pitchFamily="34" charset="0"/>
            </a:endParaRPr>
          </a:p>
          <a:p>
            <a:r>
              <a:rPr lang="ar-SA" sz="2800" dirty="0">
                <a:latin typeface="Tahoma" panose="020B0604030504040204" pitchFamily="34" charset="0"/>
                <a:ea typeface="Tahoma" panose="020B0604030504040204" pitchFamily="34" charset="0"/>
                <a:cs typeface="Tahoma" panose="020B0604030504040204" pitchFamily="34" charset="0"/>
              </a:rPr>
              <a:t>التذكرة الحمدونية - ابن حمدون - ج 7 ص 243.</a:t>
            </a:r>
            <a:endParaRPr lang="en-US" sz="28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600" dirty="0">
                <a:latin typeface="Tahoma" panose="020B0604030504040204" pitchFamily="34" charset="0"/>
                <a:ea typeface="Tahoma" panose="020B0604030504040204" pitchFamily="34" charset="0"/>
                <a:cs typeface="Tahoma" panose="020B0604030504040204" pitchFamily="34" charset="0"/>
              </a:rPr>
              <a:t>أهم شرائط المناظرة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251520" y="3201582"/>
            <a:ext cx="2541080"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400" dirty="0">
                <a:latin typeface="Tahoma" panose="020B0604030504040204" pitchFamily="34" charset="0"/>
                <a:ea typeface="Tahoma" panose="020B0604030504040204" pitchFamily="34" charset="0"/>
                <a:cs typeface="Tahoma" panose="020B0604030504040204" pitchFamily="34" charset="0"/>
              </a:rPr>
              <a:t>معالم الاصول: </a:t>
            </a:r>
            <a:r>
              <a:rPr lang="fa-IR" sz="2400" dirty="0" smtClean="0">
                <a:latin typeface="Tahoma" panose="020B0604030504040204" pitchFamily="34" charset="0"/>
                <a:ea typeface="Tahoma" panose="020B0604030504040204" pitchFamily="34" charset="0"/>
                <a:cs typeface="Tahoma" panose="020B0604030504040204" pitchFamily="34" charset="0"/>
              </a:rPr>
              <a:t>157</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251520" y="5474887"/>
            <a:ext cx="3429144"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r" rtl="1"/>
            <a:r>
              <a:rPr lang="fa-IR" sz="2400" dirty="0">
                <a:latin typeface="Tahoma" panose="020B0604030504040204" pitchFamily="34" charset="0"/>
                <a:ea typeface="Tahoma" panose="020B0604030504040204" pitchFamily="34" charset="0"/>
                <a:cs typeface="Tahoma" panose="020B0604030504040204" pitchFamily="34" charset="0"/>
              </a:rPr>
              <a:t>مجمع البيان: ج 2 ص 128</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251520" y="6095499"/>
            <a:ext cx="4253087"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r" rtl="1"/>
            <a:r>
              <a:rPr lang="ar-SA" sz="2400" dirty="0">
                <a:latin typeface="Tahoma" panose="020B0604030504040204" pitchFamily="34" charset="0"/>
                <a:ea typeface="Tahoma" panose="020B0604030504040204" pitchFamily="34" charset="0"/>
                <a:cs typeface="Tahoma" panose="020B0604030504040204" pitchFamily="34" charset="0"/>
              </a:rPr>
              <a:t>نفحات الأزهار ج 20 </a:t>
            </a:r>
            <a:r>
              <a:rPr lang="ar-SA" sz="2400" dirty="0" smtClean="0">
                <a:latin typeface="Tahoma" panose="020B0604030504040204" pitchFamily="34" charset="0"/>
                <a:ea typeface="Tahoma" panose="020B0604030504040204" pitchFamily="34" charset="0"/>
                <a:cs typeface="Tahoma" panose="020B0604030504040204" pitchFamily="34" charset="0"/>
              </a:rPr>
              <a:t>ص</a:t>
            </a:r>
            <a:r>
              <a:rPr lang="fa-IR" sz="2400" dirty="0" smtClean="0">
                <a:latin typeface="Tahoma" panose="020B0604030504040204" pitchFamily="34" charset="0"/>
                <a:ea typeface="Tahoma" panose="020B0604030504040204" pitchFamily="34" charset="0"/>
                <a:cs typeface="Tahoma" panose="020B0604030504040204" pitchFamily="34" charset="0"/>
              </a:rPr>
              <a:t> 21 و</a:t>
            </a:r>
            <a:r>
              <a:rPr lang="ar-SA" sz="2400" dirty="0" smtClean="0">
                <a:latin typeface="Tahoma" panose="020B0604030504040204" pitchFamily="34" charset="0"/>
                <a:ea typeface="Tahoma" panose="020B0604030504040204" pitchFamily="34" charset="0"/>
                <a:cs typeface="Tahoma" panose="020B0604030504040204" pitchFamily="34" charset="0"/>
              </a:rPr>
              <a:t> 13</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Right Arrow 2">
            <a:hlinkClick r:id="rId3" action="ppaction://hlinksldjump"/>
          </p:cNvPr>
          <p:cNvSpPr/>
          <p:nvPr/>
        </p:nvSpPr>
        <p:spPr>
          <a:xfrm>
            <a:off x="107504" y="169107"/>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717546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Diagram 2">
            <a:hlinkClick r:id="rId3" action="ppaction://hlinksldjump"/>
          </p:cNvPr>
          <p:cNvGraphicFramePr/>
          <p:nvPr>
            <p:extLst>
              <p:ext uri="{D42A27DB-BD31-4B8C-83A1-F6EECF244321}">
                <p14:modId xmlns:p14="http://schemas.microsoft.com/office/powerpoint/2010/main" val="67020013"/>
              </p:ext>
            </p:extLst>
          </p:nvPr>
        </p:nvGraphicFramePr>
        <p:xfrm>
          <a:off x="324172" y="302579"/>
          <a:ext cx="8496300" cy="63373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Right Arrow 3">
            <a:hlinkClick r:id="rId9" action="ppaction://hlinksldjump"/>
          </p:cNvPr>
          <p:cNvSpPr/>
          <p:nvPr/>
        </p:nvSpPr>
        <p:spPr>
          <a:xfrm>
            <a:off x="82138" y="28073"/>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8943410"/>
      </p:ext>
    </p:extLst>
  </p:cSld>
  <p:clrMapOvr>
    <a:masterClrMapping/>
  </p:clrMapOvr>
  <p:transition spd="slow" advTm="11000">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2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r>
              <a:rPr lang="ar-EG" sz="2800" dirty="0">
                <a:latin typeface="Tahoma" panose="020B0604030504040204" pitchFamily="34" charset="0"/>
                <a:ea typeface="Tahoma" panose="020B0604030504040204" pitchFamily="34" charset="0"/>
                <a:cs typeface="Tahoma" panose="020B0604030504040204" pitchFamily="34" charset="0"/>
              </a:rPr>
              <a:t>قال الراغب: و المُحاوَرَةُ و الحِوَار: المرادّة في الكلام، و منه التَّحَاوُر، قال اللّه تعالى: وَ اللَّهُ يَسْمَعُ </a:t>
            </a:r>
            <a:r>
              <a:rPr lang="ar-EG" sz="2800" dirty="0" smtClean="0">
                <a:latin typeface="Tahoma" panose="020B0604030504040204" pitchFamily="34" charset="0"/>
                <a:ea typeface="Tahoma" panose="020B0604030504040204" pitchFamily="34" charset="0"/>
                <a:cs typeface="Tahoma" panose="020B0604030504040204" pitchFamily="34" charset="0"/>
              </a:rPr>
              <a:t>تَحاوُرَكُما</a:t>
            </a:r>
            <a:r>
              <a:rPr lang="fa-IR" sz="2800" dirty="0" smtClean="0">
                <a:latin typeface="Tahoma" panose="020B0604030504040204" pitchFamily="34" charset="0"/>
                <a:ea typeface="Tahoma" panose="020B0604030504040204" pitchFamily="34" charset="0"/>
                <a:cs typeface="Tahoma" panose="020B0604030504040204" pitchFamily="34" charset="0"/>
              </a:rPr>
              <a:t>.</a:t>
            </a:r>
            <a:r>
              <a:rPr lang="ar-EG" sz="2800" dirty="0" smtClean="0">
                <a:latin typeface="Tahoma" panose="020B0604030504040204" pitchFamily="34" charset="0"/>
                <a:ea typeface="Tahoma" panose="020B0604030504040204" pitchFamily="34" charset="0"/>
                <a:cs typeface="Tahoma" panose="020B0604030504040204" pitchFamily="34" charset="0"/>
              </a:rPr>
              <a:t> </a:t>
            </a:r>
            <a:r>
              <a:rPr lang="ar-EG" sz="28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المجادلة 1</a:t>
            </a:r>
            <a:r>
              <a:rPr lang="fa-IR" sz="2800"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p>
          <a:p>
            <a:endParaRPr lang="fa-IR"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endParaRPr lang="en-US" sz="2800" dirty="0" smtClean="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800" dirty="0" smtClean="0">
                <a:latin typeface="Tahoma" panose="020B0604030504040204" pitchFamily="34" charset="0"/>
                <a:ea typeface="Tahoma" panose="020B0604030504040204" pitchFamily="34" charset="0"/>
                <a:cs typeface="Tahoma" panose="020B0604030504040204" pitchFamily="34" charset="0"/>
              </a:rPr>
              <a:t>قال </a:t>
            </a:r>
            <a:r>
              <a:rPr lang="fa-IR" sz="2800" dirty="0">
                <a:latin typeface="Tahoma" panose="020B0604030504040204" pitchFamily="34" charset="0"/>
                <a:ea typeface="Tahoma" panose="020B0604030504040204" pitchFamily="34" charset="0"/>
                <a:cs typeface="Tahoma" panose="020B0604030504040204" pitchFamily="34" charset="0"/>
              </a:rPr>
              <a:t>ابن منظور: المُحاوَرَة: المجاوبة. و التَّحاوُرُ: التجاوب‏ و تقول: كلَّمته فما أَحار إِليَّ جوابا</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fa-IR" sz="2800" dirty="0" smtClean="0">
              <a:latin typeface="Tahoma" panose="020B0604030504040204" pitchFamily="34" charset="0"/>
              <a:ea typeface="Tahoma" panose="020B0604030504040204" pitchFamily="34" charset="0"/>
              <a:cs typeface="Tahoma" panose="020B0604030504040204" pitchFamily="34" charset="0"/>
            </a:endParaRPr>
          </a:p>
          <a:p>
            <a:endParaRPr lang="en-US" sz="2800" dirty="0" smtClean="0">
              <a:latin typeface="Tahoma" panose="020B0604030504040204" pitchFamily="34" charset="0"/>
              <a:ea typeface="Tahoma" panose="020B0604030504040204" pitchFamily="34" charset="0"/>
              <a:cs typeface="Tahoma" panose="020B0604030504040204" pitchFamily="34" charset="0"/>
            </a:endParaRPr>
          </a:p>
          <a:p>
            <a:r>
              <a:rPr lang="ar-EG" sz="2800" dirty="0" smtClean="0">
                <a:latin typeface="Tahoma" panose="020B0604030504040204" pitchFamily="34" charset="0"/>
                <a:ea typeface="Tahoma" panose="020B0604030504040204" pitchFamily="34" charset="0"/>
                <a:cs typeface="Tahoma" panose="020B0604030504040204" pitchFamily="34" charset="0"/>
              </a:rPr>
              <a:t>المُحَاوَرَة  </a:t>
            </a:r>
            <a:r>
              <a:rPr lang="ar-EG" sz="2800" dirty="0">
                <a:latin typeface="Tahoma" panose="020B0604030504040204" pitchFamily="34" charset="0"/>
                <a:ea typeface="Tahoma" panose="020B0604030504040204" pitchFamily="34" charset="0"/>
                <a:cs typeface="Tahoma" panose="020B0604030504040204" pitchFamily="34" charset="0"/>
              </a:rPr>
              <a:t>[حور]: گفتگو ميان دو كس يا بيشتر، مجادله.</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pPr rtl="1"/>
            <a:r>
              <a:rPr lang="ar-EG" sz="3600" dirty="0">
                <a:latin typeface="Tahoma" panose="020B0604030504040204" pitchFamily="34" charset="0"/>
                <a:ea typeface="Tahoma" panose="020B0604030504040204" pitchFamily="34" charset="0"/>
                <a:cs typeface="Tahoma" panose="020B0604030504040204" pitchFamily="34" charset="0"/>
              </a:rPr>
              <a:t>الحوار في </a:t>
            </a:r>
            <a:r>
              <a:rPr lang="ar-EG" sz="3600" dirty="0" smtClean="0">
                <a:latin typeface="Tahoma" panose="020B0604030504040204" pitchFamily="34" charset="0"/>
                <a:ea typeface="Tahoma" panose="020B0604030504040204" pitchFamily="34" charset="0"/>
                <a:cs typeface="Tahoma" panose="020B0604030504040204" pitchFamily="34" charset="0"/>
              </a:rPr>
              <a:t>الل</a:t>
            </a:r>
            <a:r>
              <a:rPr lang="fa-IR" sz="3600" dirty="0" smtClean="0">
                <a:latin typeface="Tahoma" panose="020B0604030504040204" pitchFamily="34" charset="0"/>
                <a:ea typeface="Tahoma" panose="020B0604030504040204" pitchFamily="34" charset="0"/>
                <a:cs typeface="Tahoma" panose="020B0604030504040204" pitchFamily="34" charset="0"/>
              </a:rPr>
              <a:t>غ</a:t>
            </a:r>
            <a:r>
              <a:rPr lang="ar-EG" sz="3600" dirty="0" smtClean="0">
                <a:latin typeface="Tahoma" panose="020B0604030504040204" pitchFamily="34" charset="0"/>
                <a:ea typeface="Tahoma" panose="020B0604030504040204" pitchFamily="34" charset="0"/>
                <a:cs typeface="Tahoma" panose="020B0604030504040204" pitchFamily="34" charset="0"/>
              </a:rPr>
              <a:t>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333908" y="2149623"/>
            <a:ext cx="3009157"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EG" sz="2400" dirty="0">
                <a:latin typeface="Tahoma" panose="020B0604030504040204" pitchFamily="34" charset="0"/>
                <a:ea typeface="Tahoma" panose="020B0604030504040204" pitchFamily="34" charset="0"/>
                <a:cs typeface="Tahoma" panose="020B0604030504040204" pitchFamily="34" charset="0"/>
              </a:rPr>
              <a:t>المفردات ج 1 ص 262.</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251520" y="4061471"/>
            <a:ext cx="3401893"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EG" sz="2400" dirty="0">
                <a:latin typeface="Tahoma" panose="020B0604030504040204" pitchFamily="34" charset="0"/>
                <a:ea typeface="Tahoma" panose="020B0604030504040204" pitchFamily="34" charset="0"/>
                <a:cs typeface="Tahoma" panose="020B0604030504040204" pitchFamily="34" charset="0"/>
              </a:rPr>
              <a:t>لسان العرب ج 4 ص 217.</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333908" y="6122805"/>
            <a:ext cx="3134191"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EG" sz="2400" dirty="0">
                <a:latin typeface="Tahoma" panose="020B0604030504040204" pitchFamily="34" charset="0"/>
                <a:ea typeface="Tahoma" panose="020B0604030504040204" pitchFamily="34" charset="0"/>
                <a:cs typeface="Tahoma" panose="020B0604030504040204" pitchFamily="34" charset="0"/>
              </a:rPr>
              <a:t>فرهنگ ابجدي ماده حور</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295611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ارزش پاسخگويي به شبهات از ديدگاه ائمه (ع) </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Low" rtl="1">
              <a:lnSpc>
                <a:spcPct val="150000"/>
              </a:lnSpc>
              <a:buNone/>
            </a:pPr>
            <a:r>
              <a:rPr lang="en-US" sz="2000" dirty="0" smtClean="0">
                <a:latin typeface="Tahoma" panose="020B0604030504040204" pitchFamily="34" charset="0"/>
                <a:ea typeface="Tahoma" panose="020B0604030504040204" pitchFamily="34" charset="0"/>
                <a:cs typeface="Tahoma" panose="020B0604030504040204" pitchFamily="34" charset="0"/>
              </a:rPr>
              <a:t>  </a:t>
            </a:r>
            <a:r>
              <a:rPr lang="fa-IR" sz="2000" dirty="0" smtClean="0">
                <a:latin typeface="Tahoma" panose="020B0604030504040204" pitchFamily="34" charset="0"/>
                <a:ea typeface="Tahoma" panose="020B0604030504040204" pitchFamily="34" charset="0"/>
                <a:cs typeface="Tahoma" panose="020B0604030504040204" pitchFamily="34" charset="0"/>
              </a:rPr>
              <a:t>قَالَ </a:t>
            </a:r>
            <a:r>
              <a:rPr lang="fa-IR" sz="2000" dirty="0">
                <a:latin typeface="Tahoma" panose="020B0604030504040204" pitchFamily="34" charset="0"/>
                <a:ea typeface="Tahoma" panose="020B0604030504040204" pitchFamily="34" charset="0"/>
                <a:cs typeface="Tahoma" panose="020B0604030504040204" pitchFamily="34" charset="0"/>
              </a:rPr>
              <a:t>عَلِيُّ بْنُ أَبِي </a:t>
            </a:r>
            <a:r>
              <a:rPr lang="fa-IR" sz="2000" dirty="0" smtClean="0">
                <a:latin typeface="Tahoma" panose="020B0604030504040204" pitchFamily="34" charset="0"/>
                <a:ea typeface="Tahoma" panose="020B0604030504040204" pitchFamily="34" charset="0"/>
                <a:cs typeface="Tahoma" panose="020B0604030504040204" pitchFamily="34" charset="0"/>
              </a:rPr>
              <a:t>طَالِبٍ: </a:t>
            </a:r>
            <a:r>
              <a:rPr lang="fa-IR" sz="2000" dirty="0">
                <a:latin typeface="Tahoma" panose="020B0604030504040204" pitchFamily="34" charset="0"/>
                <a:ea typeface="Tahoma" panose="020B0604030504040204" pitchFamily="34" charset="0"/>
                <a:cs typeface="Tahoma" panose="020B0604030504040204" pitchFamily="34" charset="0"/>
              </a:rPr>
              <a:t>مَنْ قَوَّى  ضَعِيفاً فِي مَعْرِفَتِهِ عَلَى نَاصِبٍ مُخَالِفٍ فَأَفْحَمَهُ، لَقَّنَهُ اللَّهُ يَوْمَ يُدْلَى فِي‏ قَبْرِهِ ِ أَنْ يَقُولَ اللَّهُ رَبِّي وَ مُحَمَّدٌ نَبِيِّي وَ عَلِيٌّ وَلِيِّي وَ الْكَعْبَةُ قِبْلَتِي وَ الْقُرْآنُ بَهْجَتِي وَ عُدَّتِي وَ الْمُؤْمِنُونَ إِخْوَانِي فَيَقُولُ اللَّهُ أَدْلَيْتَ بِالْحُجَّةِ فَوَجَبَتْ لَكَ أَعَالِي دَرَجَاتِ الْجَنَّةِ فَعِنْدَ ذَلِكَ يَتَحَوَّلُ عَلَيْهِ قَبْرُهُ أَنْزَهَ رِيَاضِ الْجَنَّة.</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Low" rtl="1">
              <a:buNone/>
            </a:pP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0" indent="0" algn="justLow" rtl="1">
              <a:buNone/>
            </a:pPr>
            <a:endParaRPr lang="fa-IR" sz="20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0" indent="0" algn="justLow" rtl="1">
              <a:lnSpc>
                <a:spcPct val="150000"/>
              </a:lnSpc>
              <a:buNone/>
            </a:pPr>
            <a:r>
              <a:rPr lang="ar-SA"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اگر </a:t>
            </a:r>
            <a:r>
              <a:rPr lang="ar-SA" sz="2000" dirty="0">
                <a:solidFill>
                  <a:srgbClr val="0000FF"/>
                </a:solidFill>
                <a:latin typeface="Tahoma" panose="020B0604030504040204" pitchFamily="34" charset="0"/>
                <a:ea typeface="Tahoma" panose="020B0604030504040204" pitchFamily="34" charset="0"/>
                <a:cs typeface="Tahoma" panose="020B0604030504040204" pitchFamily="34" charset="0"/>
              </a:rPr>
              <a:t>كسي فردي را كه سرمايه علمي ندارد آن چنان تقويت كند كه  در گفتگوي علمي بر دشمنان اهل بيت (ع) پيروز شود، خداوند او را  در قبر در برابر سؤال ملائكه ياري مي‌كند و خداوند مي‌گويد: تو با راهنمايي خود دوستدار اهل بيت را بر دشمنان آنان پيروز گرداندي ، لازم شد كه  در بالاترين درجات بهشت جاي بگيري . آن گاه قبر او به زيباتر از  باغ بهشت مبدل خواهد شد.</a:t>
            </a:r>
            <a:endPar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395536" y="3635732"/>
            <a:ext cx="5359159" cy="369332"/>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Low" rtl="1"/>
            <a:r>
              <a:rPr lang="ar-SA" dirty="0">
                <a:solidFill>
                  <a:schemeClr val="tx1"/>
                </a:solidFill>
                <a:latin typeface="Tahoma" panose="020B0604030504040204" pitchFamily="34" charset="0"/>
                <a:ea typeface="Tahoma" panose="020B0604030504040204" pitchFamily="34" charset="0"/>
                <a:cs typeface="Tahoma" panose="020B0604030504040204" pitchFamily="34" charset="0"/>
              </a:rPr>
              <a:t>تفسيرالإمام‏العسكري </a:t>
            </a:r>
            <a:r>
              <a:rPr lang="ar-SA" dirty="0" smtClean="0">
                <a:solidFill>
                  <a:schemeClr val="tx1"/>
                </a:solidFill>
                <a:latin typeface="Tahoma" panose="020B0604030504040204" pitchFamily="34" charset="0"/>
                <a:ea typeface="Tahoma" panose="020B0604030504040204" pitchFamily="34" charset="0"/>
                <a:cs typeface="Tahoma" panose="020B0604030504040204" pitchFamily="34" charset="0"/>
              </a:rPr>
              <a:t>ص 346، بحارالأنوار </a:t>
            </a:r>
            <a:r>
              <a:rPr lang="ar-SA" dirty="0">
                <a:solidFill>
                  <a:schemeClr val="tx1"/>
                </a:solidFill>
                <a:latin typeface="Tahoma" panose="020B0604030504040204" pitchFamily="34" charset="0"/>
                <a:ea typeface="Tahoma" panose="020B0604030504040204" pitchFamily="34" charset="0"/>
                <a:cs typeface="Tahoma" panose="020B0604030504040204" pitchFamily="34" charset="0"/>
              </a:rPr>
              <a:t>ج 2 ص  ج 7</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292962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ارزش پاسخگويي به شبهات</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Low" rtl="1">
              <a:lnSpc>
                <a:spcPct val="150000"/>
              </a:lnSpc>
              <a:buNone/>
            </a:pPr>
            <a:r>
              <a:rPr lang="fa-IR" sz="2400" dirty="0">
                <a:latin typeface="Tahoma" panose="020B0604030504040204" pitchFamily="34" charset="0"/>
                <a:ea typeface="Tahoma" panose="020B0604030504040204" pitchFamily="34" charset="0"/>
                <a:cs typeface="Tahoma" panose="020B0604030504040204" pitchFamily="34" charset="0"/>
              </a:rPr>
              <a:t>قَالَ جَعْفَرُ بْنُ مُحَمَّدٍ </a:t>
            </a:r>
            <a:r>
              <a:rPr lang="fa-IR" sz="2400" dirty="0" smtClean="0">
                <a:latin typeface="Tahoma" panose="020B0604030504040204" pitchFamily="34" charset="0"/>
                <a:ea typeface="Tahoma" panose="020B0604030504040204" pitchFamily="34" charset="0"/>
                <a:cs typeface="Tahoma" panose="020B0604030504040204" pitchFamily="34" charset="0"/>
              </a:rPr>
              <a:t>الصَّادِقُ: </a:t>
            </a:r>
            <a:r>
              <a:rPr lang="fa-IR" sz="2400" dirty="0">
                <a:latin typeface="Tahoma" panose="020B0604030504040204" pitchFamily="34" charset="0"/>
                <a:ea typeface="Tahoma" panose="020B0604030504040204" pitchFamily="34" charset="0"/>
                <a:cs typeface="Tahoma" panose="020B0604030504040204" pitchFamily="34" charset="0"/>
              </a:rPr>
              <a:t>عُلَمَاءُ شِيعَتِنَا مُرَابِطُونَ بِالثَّغْرِ الَّذِي يَلِي إِبْلِيسُ وَ عَفَارِيتُهُ ... فَمَنِ انْتَصَبَ لِذَلِكَ مِنْ شِيعَتِنَا كَانَ أَفْضَلَ مِمَّنْ جَاهَدَ الرُّومَ وَ التُّرْكَ وَ الْخَزَرَ أَلْفَ أَلْفِ مَرَّةٍ لِأَنَّهُ يَدْفَعُ عَنْ أَدْيَانِ مُحِبِّينَا وَ ذَلِكَ يَدْفَعُ عَنْ أَبْدَانِهِمْ. </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smtClean="0">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r>
              <a:rPr lang="ar-SA"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دانشمندان </a:t>
            </a:r>
            <a:r>
              <a:rPr lang="ar-SA" sz="2400" dirty="0">
                <a:solidFill>
                  <a:srgbClr val="0000FF"/>
                </a:solidFill>
                <a:latin typeface="Tahoma" panose="020B0604030504040204" pitchFamily="34" charset="0"/>
                <a:ea typeface="Tahoma" panose="020B0604030504040204" pitchFamily="34" charset="0"/>
                <a:cs typeface="Tahoma" panose="020B0604030504040204" pitchFamily="34" charset="0"/>
              </a:rPr>
              <a:t>شيعيان ما مرزباني هستند كه از ورود ابليس و ياران او به طرف شيعيان جلوگيري مي‌كنند. هر كس كه متصدي پاسخگويي به شبهات و دفاع از حريم ولايت باشد ميليون برابر برتر از كسي است كه در جبهه‌هاي جنگ در برابر هجوم اجانب جهاد مي‌كند.</a:t>
            </a:r>
            <a:endPar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0" indent="0" algn="justLow" rtl="1">
              <a:buNone/>
            </a:pPr>
            <a:endPar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439214" y="3429000"/>
            <a:ext cx="2483372" cy="400110"/>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Low" rtl="1"/>
            <a:r>
              <a:rPr lang="fa-IR" sz="2000" dirty="0">
                <a:solidFill>
                  <a:schemeClr val="tx1"/>
                </a:solidFill>
                <a:latin typeface="Tahoma" panose="020B0604030504040204" pitchFamily="34" charset="0"/>
                <a:ea typeface="Tahoma" panose="020B0604030504040204" pitchFamily="34" charset="0"/>
                <a:cs typeface="Tahoma" panose="020B0604030504040204" pitchFamily="34" charset="0"/>
              </a:rPr>
              <a:t>بحارالأنوار، ج 2، ص </a:t>
            </a:r>
            <a:r>
              <a:rPr lang="fa-IR"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5</a:t>
            </a:r>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2997125"/>
      </p:ext>
    </p:extLst>
  </p:cSld>
  <p:clrMapOvr>
    <a:masterClrMapping/>
  </p:clrMapOvr>
  <mc:AlternateContent xmlns:mc="http://schemas.openxmlformats.org/markup-compatibility/2006" xmlns:p14="http://schemas.microsoft.com/office/powerpoint/2010/main">
    <mc:Choice Requires="p14">
      <p:transition spd="slow" p14:dur="1500">
        <p14:ripple dir="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ارزش پاسخگويي به شبهات</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Low" rtl="1">
              <a:lnSpc>
                <a:spcPct val="150000"/>
              </a:lnSpc>
              <a:buNone/>
            </a:pPr>
            <a:r>
              <a:rPr lang="fa-IR" sz="2400" dirty="0" smtClean="0">
                <a:latin typeface="Tahoma" panose="020B0604030504040204" pitchFamily="34" charset="0"/>
                <a:ea typeface="Tahoma" panose="020B0604030504040204" pitchFamily="34" charset="0"/>
                <a:cs typeface="Tahoma" panose="020B0604030504040204" pitchFamily="34" charset="0"/>
              </a:rPr>
              <a:t>قَالَ </a:t>
            </a:r>
            <a:r>
              <a:rPr lang="fa-IR" sz="2400" dirty="0">
                <a:latin typeface="Tahoma" panose="020B0604030504040204" pitchFamily="34" charset="0"/>
                <a:ea typeface="Tahoma" panose="020B0604030504040204" pitchFamily="34" charset="0"/>
                <a:cs typeface="Tahoma" panose="020B0604030504040204" pitchFamily="34" charset="0"/>
              </a:rPr>
              <a:t>جَعْفَرُ بْنُ </a:t>
            </a:r>
            <a:r>
              <a:rPr lang="fa-IR" sz="2400" dirty="0" smtClean="0">
                <a:latin typeface="Tahoma" panose="020B0604030504040204" pitchFamily="34" charset="0"/>
                <a:ea typeface="Tahoma" panose="020B0604030504040204" pitchFamily="34" charset="0"/>
                <a:cs typeface="Tahoma" panose="020B0604030504040204" pitchFamily="34" charset="0"/>
              </a:rPr>
              <a:t>مُحَمَّدٍ: </a:t>
            </a:r>
            <a:r>
              <a:rPr lang="fa-IR" sz="2400" dirty="0">
                <a:latin typeface="Tahoma" panose="020B0604030504040204" pitchFamily="34" charset="0"/>
                <a:ea typeface="Tahoma" panose="020B0604030504040204" pitchFamily="34" charset="0"/>
                <a:cs typeface="Tahoma" panose="020B0604030504040204" pitchFamily="34" charset="0"/>
              </a:rPr>
              <a:t>مَنْ كَانَ هَمُّهُ فِي كَسْرِ النَّوَاصِبِ عَنِ الْمَسَاكِينِ مِنْ شِيعَتِنَا وَ يَكْشِفُ عَنْ مَخَازِيهِمْ وَ يُبَيِّنُ عَوْرَاتِهِمْ ... يَسْتَعْمِلُ بِكُلِّ حَرْفٍ مِنْ حُرُوفِ حُجَجِهِ عَلَى أَعْدَاءِ اللَّهِ أَكْثَرَ مِنْ عَدَدِ أَهْلِ الدُّنْيَا أَمْلَاكاً. </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smtClean="0">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endParaRPr lang="fa-IR" sz="16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r>
              <a:rPr lang="ar-SA"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هر </a:t>
            </a:r>
            <a:r>
              <a:rPr lang="ar-SA" sz="2400" dirty="0">
                <a:solidFill>
                  <a:srgbClr val="0000FF"/>
                </a:solidFill>
                <a:latin typeface="Tahoma" panose="020B0604030504040204" pitchFamily="34" charset="0"/>
                <a:ea typeface="Tahoma" panose="020B0604030504040204" pitchFamily="34" charset="0"/>
                <a:cs typeface="Tahoma" panose="020B0604030504040204" pitchFamily="34" charset="0"/>
              </a:rPr>
              <a:t>كس كه در پاسخ شبهات دشمنان اهل بيت در برابر شيعيان تلاش مي‌كند و با دليل، بطلان مباني فكري آنان را ثابت و آنان را ذليل و رسوا مي‌كند، خداوند متعال در برابر هر حرفي از سخنان او بيش از تمام ملك مردم دنيا به او عطا خواهد نمود</a:t>
            </a:r>
            <a:endPar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0" indent="0" algn="justLow" rtl="1">
              <a:buNone/>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467544" y="3460938"/>
            <a:ext cx="2629245" cy="400110"/>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r" rtl="1"/>
            <a:r>
              <a:rPr lang="fa-IR" sz="2000" dirty="0">
                <a:solidFill>
                  <a:schemeClr val="tx1"/>
                </a:solidFill>
                <a:latin typeface="Tahoma" panose="020B0604030504040204" pitchFamily="34" charset="0"/>
                <a:ea typeface="Tahoma" panose="020B0604030504040204" pitchFamily="34" charset="0"/>
                <a:cs typeface="Tahoma" panose="020B0604030504040204" pitchFamily="34" charset="0"/>
              </a:rPr>
              <a:t>بحارالأنوار، ج 2، ص </a:t>
            </a:r>
            <a:r>
              <a:rPr lang="fa-IR"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10</a:t>
            </a:r>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21687328"/>
      </p:ext>
    </p:extLst>
  </p:cSld>
  <p:clrMapOvr>
    <a:masterClrMapping/>
  </p:clrMapOvr>
  <mc:AlternateContent xmlns:mc="http://schemas.openxmlformats.org/markup-compatibility/2006" xmlns:p14="http://schemas.microsoft.com/office/powerpoint/2010/main">
    <mc:Choice Requires="p14">
      <p:transition spd="slow" p14:dur="1500">
        <p14:ripple dir="l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81966" y="332656"/>
            <a:ext cx="8229600" cy="1080120"/>
          </a:xfrm>
        </p:spPr>
        <p:txBody>
          <a:bodyPr>
            <a:no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ارزش پاسخگويي به شبهات</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algn="justLow" rtl="1">
              <a:lnSpc>
                <a:spcPct val="150000"/>
              </a:lnSpc>
            </a:pPr>
            <a:r>
              <a:rPr lang="fa-IR" sz="2800" dirty="0">
                <a:latin typeface="Tahoma" panose="020B0604030504040204" pitchFamily="34" charset="0"/>
                <a:ea typeface="Tahoma" panose="020B0604030504040204" pitchFamily="34" charset="0"/>
                <a:cs typeface="Tahoma" panose="020B0604030504040204" pitchFamily="34" charset="0"/>
              </a:rPr>
              <a:t>قَالَ مُوسَى بْنُ </a:t>
            </a:r>
            <a:r>
              <a:rPr lang="fa-IR" sz="2800" dirty="0" smtClean="0">
                <a:latin typeface="Tahoma" panose="020B0604030504040204" pitchFamily="34" charset="0"/>
                <a:ea typeface="Tahoma" panose="020B0604030504040204" pitchFamily="34" charset="0"/>
                <a:cs typeface="Tahoma" panose="020B0604030504040204" pitchFamily="34" charset="0"/>
              </a:rPr>
              <a:t>جَعْفَرٍ: </a:t>
            </a:r>
            <a:r>
              <a:rPr lang="fa-IR" sz="2800" dirty="0">
                <a:latin typeface="Tahoma" panose="020B0604030504040204" pitchFamily="34" charset="0"/>
                <a:ea typeface="Tahoma" panose="020B0604030504040204" pitchFamily="34" charset="0"/>
                <a:cs typeface="Tahoma" panose="020B0604030504040204" pitchFamily="34" charset="0"/>
              </a:rPr>
              <a:t>مَنْ أَعَانَ مُحِبّاً لَنَا عَلَى عَدُوٍّ لَنَا فَقَوَّاهُ وَ شَجَّعَهُ حَتَّى يَخْرُجَ الْحَقُّ الدَّالُّ عَلَى فَضْلِنَا بِأَحْسَنِ صُورَتِهِ وَيَخْرُجَ الْبَاطِلُ الَّذِي يَرُومُ بِهِ </a:t>
            </a:r>
            <a:r>
              <a:rPr lang="fa-IR" sz="2800" dirty="0" smtClean="0">
                <a:latin typeface="Tahoma" panose="020B0604030504040204" pitchFamily="34" charset="0"/>
                <a:ea typeface="Tahoma" panose="020B0604030504040204" pitchFamily="34" charset="0"/>
                <a:cs typeface="Tahoma" panose="020B0604030504040204" pitchFamily="34" charset="0"/>
              </a:rPr>
              <a:t>أَعْدَاؤنَا... </a:t>
            </a:r>
            <a:r>
              <a:rPr lang="fa-IR" sz="2800" dirty="0">
                <a:latin typeface="Tahoma" panose="020B0604030504040204" pitchFamily="34" charset="0"/>
                <a:ea typeface="Tahoma" panose="020B0604030504040204" pitchFamily="34" charset="0"/>
                <a:cs typeface="Tahoma" panose="020B0604030504040204" pitchFamily="34" charset="0"/>
              </a:rPr>
              <a:t>بَعَثَهُ اللَّهُ تَعَالَى يَوْمَ الْقِيَامَةِ فِي أَعْلَى مَنَازِلِ الْجِنَانِ. </a:t>
            </a:r>
            <a:endParaRPr lang="en-US" sz="2800" dirty="0">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endParaRPr lang="fa-IR" sz="12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r>
              <a:rPr lang="fa-IR"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هر </a:t>
            </a: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كس دوستان ما را در برابر دشمنان تقويت علمي كند و روش پيروزي را به آنان آموزش دهد به طوري كه آنان بتوانند حقائق فضيلت ما و بطلان عقائد دشمنان را اثبات كنند. خداوند متعال وي را در بهترين جايگاه بهشت قرار خواهد داد.</a:t>
            </a:r>
            <a:endPar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0" indent="0" algn="justLow" rtl="1">
              <a:buNone/>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323528" y="3745731"/>
            <a:ext cx="3203121" cy="461665"/>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Low" rtl="1"/>
            <a:r>
              <a:rPr lang="fa-IR" sz="2400" dirty="0">
                <a:solidFill>
                  <a:schemeClr val="tx1"/>
                </a:solidFill>
                <a:latin typeface="Tahoma" panose="020B0604030504040204" pitchFamily="34" charset="0"/>
                <a:ea typeface="Tahoma" panose="020B0604030504040204" pitchFamily="34" charset="0"/>
                <a:cs typeface="Tahoma" panose="020B0604030504040204" pitchFamily="34" charset="0"/>
              </a:rPr>
              <a:t>بحارالأنوار، ج 7، ص </a:t>
            </a:r>
            <a:r>
              <a:rPr lang="fa-IR" sz="2400" dirty="0" smtClean="0">
                <a:solidFill>
                  <a:schemeClr val="tx1"/>
                </a:solidFill>
                <a:latin typeface="Tahoma" panose="020B0604030504040204" pitchFamily="34" charset="0"/>
                <a:ea typeface="Tahoma" panose="020B0604030504040204" pitchFamily="34" charset="0"/>
                <a:cs typeface="Tahoma" panose="020B0604030504040204" pitchFamily="34" charset="0"/>
              </a:rPr>
              <a:t>224</a:t>
            </a:r>
            <a:endParaRPr lang="en-US" sz="24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40813762"/>
      </p:ext>
    </p:extLst>
  </p:cSld>
  <p:clrMapOvr>
    <a:masterClrMapping/>
  </p:clrMapOvr>
  <mc:AlternateContent xmlns:mc="http://schemas.openxmlformats.org/markup-compatibility/2006" xmlns:p14="http://schemas.microsoft.com/office/powerpoint/2010/main">
    <mc:Choice Requires="p14">
      <p:transition spd="slow" p14:dur="1500">
        <p14:ripple dir="l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ارزش پاسخگويي به شبهات</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algn="justLow" rtl="1">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قال </a:t>
            </a:r>
            <a:r>
              <a:rPr lang="fa-IR" sz="2400" dirty="0" smtClean="0">
                <a:latin typeface="Tahoma" panose="020B0604030504040204" pitchFamily="34" charset="0"/>
                <a:ea typeface="Tahoma" panose="020B0604030504040204" pitchFamily="34" charset="0"/>
                <a:cs typeface="Tahoma" panose="020B0604030504040204" pitchFamily="34" charset="0"/>
              </a:rPr>
              <a:t>الرضا: </a:t>
            </a:r>
            <a:r>
              <a:rPr lang="fa-IR" sz="2400" dirty="0">
                <a:latin typeface="Tahoma" panose="020B0604030504040204" pitchFamily="34" charset="0"/>
                <a:ea typeface="Tahoma" panose="020B0604030504040204" pitchFamily="34" charset="0"/>
                <a:cs typeface="Tahoma" panose="020B0604030504040204" pitchFamily="34" charset="0"/>
              </a:rPr>
              <a:t>أَفْضَلُ مَا يُقَدِّمُهُ الْعَالِمُ مِنْ مُحِبِّينَا وَ مَوَالِينَا أَمَامَهُ لِيَوْمِ فَقْرِهِ ...أَنْ يُغِيثَ فِي الدُّنْيَا مِسْكِيناً مِنْ مُحِبِّينَا مِنْ يَدِ نَاصِبٍ عَدُوٍّ لِلَّهِ وَ لِرَسُولِهِ... وَ يَقُولُونَ طُوبَاكَ طُوبَاكَ يَا دَافِعَ الْكِلَابِ عَنِ الْأَبْرَارِ وَ يَا أَيُّهَا الْمُتَعَصِّبُ لِلْأَئِمَّةِ الْأَخْيَارِ.</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10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r>
              <a:rPr lang="ar-SA"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بهترين </a:t>
            </a:r>
            <a:r>
              <a:rPr lang="ar-SA" sz="2400" dirty="0">
                <a:solidFill>
                  <a:srgbClr val="0000FF"/>
                </a:solidFill>
                <a:latin typeface="Tahoma" panose="020B0604030504040204" pitchFamily="34" charset="0"/>
                <a:ea typeface="Tahoma" panose="020B0604030504040204" pitchFamily="34" charset="0"/>
                <a:cs typeface="Tahoma" panose="020B0604030504040204" pitchFamily="34" charset="0"/>
              </a:rPr>
              <a:t>توشه اي كه علماي شيعيان ما براي قيامت ذخيره مي كنند اين است كه جوان شيعه اي را كه گرفتار شبهات دشمنان ما كه دشمنان خدا و پيامبر نيز هستند، نجات دهد. و در قيامت به وي گفته مي‌شود ج خوشا به حال تو از كسي كه سگهاي درنده را از دوستان ما دور ساختي و اي كسي كه از حريم ائمه اطهار دفاع كردي.</a:t>
            </a:r>
            <a:endPar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323528" y="3429000"/>
            <a:ext cx="2808782" cy="461665"/>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rtl="1"/>
            <a:r>
              <a:rPr lang="ar-SA" sz="2400" dirty="0">
                <a:solidFill>
                  <a:schemeClr val="tx1"/>
                </a:solidFill>
                <a:latin typeface="Tahoma" panose="020B0604030504040204" pitchFamily="34" charset="0"/>
                <a:ea typeface="Tahoma" panose="020B0604030504040204" pitchFamily="34" charset="0"/>
                <a:cs typeface="Tahoma" panose="020B0604030504040204" pitchFamily="34" charset="0"/>
              </a:rPr>
              <a:t>بحارالأنوار ج 2 </a:t>
            </a:r>
            <a:r>
              <a:rPr lang="ar-SA" sz="2400" dirty="0" smtClean="0">
                <a:solidFill>
                  <a:schemeClr val="tx1"/>
                </a:solidFill>
                <a:latin typeface="Tahoma" panose="020B0604030504040204" pitchFamily="34" charset="0"/>
                <a:ea typeface="Tahoma" panose="020B0604030504040204" pitchFamily="34" charset="0"/>
                <a:cs typeface="Tahoma" panose="020B0604030504040204" pitchFamily="34" charset="0"/>
              </a:rPr>
              <a:t>ص11</a:t>
            </a:r>
            <a:endParaRPr lang="en-US" sz="24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21052856"/>
      </p:ext>
    </p:extLst>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ارزش پاسخگويي به شبهات</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Low" rtl="1">
              <a:lnSpc>
                <a:spcPct val="150000"/>
              </a:lnSpc>
              <a:buNone/>
            </a:pPr>
            <a:r>
              <a:rPr lang="fa-IR" sz="2400" dirty="0" smtClean="0">
                <a:latin typeface="Tahoma" panose="020B0604030504040204" pitchFamily="34" charset="0"/>
                <a:ea typeface="Tahoma" panose="020B0604030504040204" pitchFamily="34" charset="0"/>
                <a:cs typeface="Tahoma" panose="020B0604030504040204" pitchFamily="34" charset="0"/>
              </a:rPr>
              <a:t>قَالَ </a:t>
            </a:r>
            <a:r>
              <a:rPr lang="fa-IR" sz="2400" dirty="0">
                <a:latin typeface="Tahoma" panose="020B0604030504040204" pitchFamily="34" charset="0"/>
                <a:ea typeface="Tahoma" panose="020B0604030504040204" pitchFamily="34" charset="0"/>
                <a:cs typeface="Tahoma" panose="020B0604030504040204" pitchFamily="34" charset="0"/>
              </a:rPr>
              <a:t>مُحَمَّدُ بْنُ عَلِيٍّ </a:t>
            </a:r>
            <a:r>
              <a:rPr lang="fa-IR" sz="2400" dirty="0" smtClean="0">
                <a:latin typeface="Tahoma" panose="020B0604030504040204" pitchFamily="34" charset="0"/>
                <a:ea typeface="Tahoma" panose="020B0604030504040204" pitchFamily="34" charset="0"/>
                <a:cs typeface="Tahoma" panose="020B0604030504040204" pitchFamily="34" charset="0"/>
              </a:rPr>
              <a:t>الْجَوَادُ: </a:t>
            </a:r>
            <a:r>
              <a:rPr lang="fa-IR" sz="2400" dirty="0">
                <a:latin typeface="Tahoma" panose="020B0604030504040204" pitchFamily="34" charset="0"/>
                <a:ea typeface="Tahoma" panose="020B0604030504040204" pitchFamily="34" charset="0"/>
                <a:cs typeface="Tahoma" panose="020B0604030504040204" pitchFamily="34" charset="0"/>
              </a:rPr>
              <a:t>مَنْ تَكَفَّلَ بِأَيْتَامِ آلِ مُحَمَّدٍ الْمُنْقَطِعِينَ عَنْ إِمَامِهِمْ الْمُتَحَيِّرِينَ ...فِي أَيْدِي النَّوَاصِبِ مِنْ أَعْدَائِنَا فَاسْتَنْقَذَهُمْ مِنْهُمْ ... لَيُفَضَّلُونَ عِنْدَ اللَّهِ تَعَالَى عَلَى الْعِبَادِ ...كَفَضْلِ الْقَمَرِ لَيْلَةَ الْبَدْرِ عَلَى أَخْفَى كَوْكَبٍ فِي السَّمَاءِ.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gn="justLow" rtl="1">
              <a:lnSpc>
                <a:spcPct val="150000"/>
              </a:lnSpc>
              <a:buNone/>
            </a:pPr>
            <a:endParaRPr lang="fa-IR" sz="120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0" indent="0" algn="justLow" rtl="1">
              <a:lnSpc>
                <a:spcPct val="150000"/>
              </a:lnSpc>
              <a:buNone/>
            </a:pPr>
            <a:r>
              <a:rPr lang="ar-SA" sz="1800" dirty="0" smtClean="0">
                <a:solidFill>
                  <a:srgbClr val="0000FF"/>
                </a:solidFill>
                <a:latin typeface="Tahoma" panose="020B0604030504040204" pitchFamily="34" charset="0"/>
                <a:ea typeface="Tahoma" panose="020B0604030504040204" pitchFamily="34" charset="0"/>
                <a:cs typeface="Tahoma" panose="020B0604030504040204" pitchFamily="34" charset="0"/>
              </a:rPr>
              <a:t>همانا </a:t>
            </a:r>
            <a:r>
              <a:rPr lang="ar-SA" sz="1800" dirty="0">
                <a:solidFill>
                  <a:srgbClr val="0000FF"/>
                </a:solidFill>
                <a:latin typeface="Tahoma" panose="020B0604030504040204" pitchFamily="34" charset="0"/>
                <a:ea typeface="Tahoma" panose="020B0604030504040204" pitchFamily="34" charset="0"/>
                <a:cs typeface="Tahoma" panose="020B0604030504040204" pitchFamily="34" charset="0"/>
              </a:rPr>
              <a:t>كسانى كه در دوران غيبت، متكفّل نجات ايتام آل </a:t>
            </a:r>
            <a:r>
              <a:rPr lang="ar-SA" sz="1800" dirty="0" smtClean="0">
                <a:solidFill>
                  <a:srgbClr val="0000FF"/>
                </a:solidFill>
                <a:latin typeface="Tahoma" panose="020B0604030504040204" pitchFamily="34" charset="0"/>
                <a:ea typeface="Tahoma" panose="020B0604030504040204" pitchFamily="34" charset="0"/>
                <a:cs typeface="Tahoma" panose="020B0604030504040204" pitchFamily="34" charset="0"/>
              </a:rPr>
              <a:t>محمد</a:t>
            </a:r>
            <a:r>
              <a:rPr lang="fa-IR" sz="1800" dirty="0" smtClean="0">
                <a:solidFill>
                  <a:srgbClr val="0000FF"/>
                </a:solidFill>
                <a:latin typeface="Tahoma" panose="020B0604030504040204" pitchFamily="34" charset="0"/>
                <a:ea typeface="Tahoma" panose="020B0604030504040204" pitchFamily="34" charset="0"/>
                <a:cs typeface="Tahoma" panose="020B0604030504040204" pitchFamily="34" charset="0"/>
              </a:rPr>
              <a:t>(ص) </a:t>
            </a:r>
            <a:r>
              <a:rPr lang="ar-SA" sz="1800" dirty="0" smtClean="0">
                <a:solidFill>
                  <a:srgbClr val="0000FF"/>
                </a:solidFill>
                <a:latin typeface="Tahoma" panose="020B0604030504040204" pitchFamily="34" charset="0"/>
                <a:ea typeface="Tahoma" panose="020B0604030504040204" pitchFamily="34" charset="0"/>
                <a:cs typeface="Tahoma" panose="020B0604030504040204" pitchFamily="34" charset="0"/>
              </a:rPr>
              <a:t>باشند </a:t>
            </a:r>
            <a:r>
              <a:rPr lang="ar-SA" sz="1800" dirty="0">
                <a:solidFill>
                  <a:srgbClr val="0000FF"/>
                </a:solidFill>
                <a:latin typeface="Tahoma" panose="020B0604030504040204" pitchFamily="34" charset="0"/>
                <a:ea typeface="Tahoma" panose="020B0604030504040204" pitchFamily="34" charset="0"/>
                <a:cs typeface="Tahoma" panose="020B0604030504040204" pitchFamily="34" charset="0"/>
              </a:rPr>
              <a:t>كه دسترسى به امام ندارند، و در ميان جهل و نادانى غوطه ور شده و اسير دست شياطين و نواصب و دشمنان اهل بيت گشته‏اند، و آنان را از شرّ شياطين نجات داده و هرگونه شبهات و وساوس را از ذهن آنان بزدايند و به آنان حقانيت مذهب شيعه را با دليل و برهان آموزش دهند، اينان نزد خداوند به مراتب، برتر از هر عابدى هستند، بيش ازبرترى آسمان بر زمين و عرش و كرسى بر آسمان، و ماه شب چهارده بر ستارگان كم نور.</a:t>
            </a:r>
            <a:endParaRPr lang="en-US" sz="1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Low" rtl="1"/>
            <a:endPar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395536" y="3356992"/>
            <a:ext cx="2246128" cy="400110"/>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rtl="1"/>
            <a:r>
              <a:rPr lang="fa-IR" sz="2000" dirty="0">
                <a:solidFill>
                  <a:schemeClr val="tx1"/>
                </a:solidFill>
                <a:latin typeface="Tahoma" panose="020B0604030504040204" pitchFamily="34" charset="0"/>
                <a:ea typeface="Tahoma" panose="020B0604030504040204" pitchFamily="34" charset="0"/>
                <a:cs typeface="Tahoma" panose="020B0604030504040204" pitchFamily="34" charset="0"/>
              </a:rPr>
              <a:t>بحارالأنوار، </a:t>
            </a:r>
            <a:r>
              <a:rPr lang="fa-IR"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ج2</a:t>
            </a:r>
            <a:r>
              <a:rPr lang="fa-IR" sz="20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fa-IR"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ص6</a:t>
            </a:r>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97977990"/>
      </p:ext>
    </p:extLst>
  </p:cSld>
  <p:clrMapOvr>
    <a:masterClrMapping/>
  </p:clrMapOvr>
  <mc:AlternateContent xmlns:mc="http://schemas.openxmlformats.org/markup-compatibility/2006" xmlns:p14="http://schemas.microsoft.com/office/powerpoint/2010/main">
    <mc:Choice Requires="p14">
      <p:transition spd="slow" p14:dur="800">
        <p14:flythrough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936104"/>
          </a:xfrm>
        </p:spPr>
        <p:txBody>
          <a:bodyPr>
            <a:no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ارزش پاسخگويي به شبهات</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Low" rtl="1">
              <a:lnSpc>
                <a:spcPct val="150000"/>
              </a:lnSpc>
              <a:buNone/>
            </a:pPr>
            <a:r>
              <a:rPr lang="fa-IR" sz="2000" dirty="0" smtClean="0">
                <a:latin typeface="Tahoma" panose="020B0604030504040204" pitchFamily="34" charset="0"/>
                <a:ea typeface="Tahoma" panose="020B0604030504040204" pitchFamily="34" charset="0"/>
                <a:cs typeface="Tahoma" panose="020B0604030504040204" pitchFamily="34" charset="0"/>
              </a:rPr>
              <a:t>قَالَ </a:t>
            </a:r>
            <a:r>
              <a:rPr lang="fa-IR" sz="2000" dirty="0">
                <a:latin typeface="Tahoma" panose="020B0604030504040204" pitchFamily="34" charset="0"/>
                <a:ea typeface="Tahoma" panose="020B0604030504040204" pitchFamily="34" charset="0"/>
                <a:cs typeface="Tahoma" panose="020B0604030504040204" pitchFamily="34" charset="0"/>
              </a:rPr>
              <a:t>عَلِيُّ بْنُ </a:t>
            </a:r>
            <a:r>
              <a:rPr lang="fa-IR" sz="2000" dirty="0" smtClean="0">
                <a:latin typeface="Tahoma" panose="020B0604030504040204" pitchFamily="34" charset="0"/>
                <a:ea typeface="Tahoma" panose="020B0604030504040204" pitchFamily="34" charset="0"/>
                <a:cs typeface="Tahoma" panose="020B0604030504040204" pitchFamily="34" charset="0"/>
              </a:rPr>
              <a:t>مُحَمَّدٍ: </a:t>
            </a:r>
            <a:r>
              <a:rPr lang="fa-IR" sz="2000" dirty="0">
                <a:latin typeface="Tahoma" panose="020B0604030504040204" pitchFamily="34" charset="0"/>
                <a:ea typeface="Tahoma" panose="020B0604030504040204" pitchFamily="34" charset="0"/>
                <a:cs typeface="Tahoma" panose="020B0604030504040204" pitchFamily="34" charset="0"/>
              </a:rPr>
              <a:t>لَوْ لَا مَنْ يَبْقَى بَعْدَ غَيْبَةِ قَائِمِنَا عليه السلام مِنَ الْعُلَمَاءِ الدَّاعِينَ إِلَيْهِ وَ الدَّالِّينَ عَلَيْهِ وَ الذَّابِّينَ عَنْ دِينِهِ بِحُجَجِ اللَّهِ وَ الْمُنْقِذِينَ لِضُعَفَاءِ عِبَادِ اللَّهِ مِنْ شِبَاكِ إِبْلِيسَ وَ مَرَدَتِهِ وَ مِنْ فِخَاخِ النَّوَاصِبِ لَمَا بَقِيَ أَحَدٌ إِلَّا ارْتَدَّ عَنْ دِينِ اللَّهِ وَ لَكِنَّهُمُ الَّذِينَ يُمْسِكُونَ أَزِمَّةَ قُلُوبِ ضُعَفَاءِ الشِّيعَةِ كَمَا يُمْسِكُ صَاحِبُ السَّفِينَةِ سُكَّانَهَا أُولَئِكَ هُمُ الْأَفْضَلُونَ عِنْدَ اللَّهِ عَزَّ وَ جَلَّ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Low" rtl="1">
              <a:buNone/>
            </a:pPr>
            <a:endParaRPr lang="fa-IR" sz="2400" dirty="0" smtClean="0">
              <a:latin typeface="Tahoma" panose="020B0604030504040204" pitchFamily="34" charset="0"/>
              <a:ea typeface="Tahoma" panose="020B0604030504040204" pitchFamily="34" charset="0"/>
              <a:cs typeface="Tahoma" panose="020B0604030504040204" pitchFamily="34" charset="0"/>
            </a:endParaRPr>
          </a:p>
          <a:p>
            <a:pPr marL="0" indent="0" algn="justLow" rtl="1">
              <a:lnSpc>
                <a:spcPct val="150000"/>
              </a:lnSpc>
              <a:buNone/>
            </a:pPr>
            <a:r>
              <a:rPr lang="ar-SA" sz="1800" dirty="0" smtClean="0">
                <a:solidFill>
                  <a:srgbClr val="0000FF"/>
                </a:solidFill>
                <a:latin typeface="Tahoma" panose="020B0604030504040204" pitchFamily="34" charset="0"/>
                <a:ea typeface="Tahoma" panose="020B0604030504040204" pitchFamily="34" charset="0"/>
                <a:cs typeface="Tahoma" panose="020B0604030504040204" pitchFamily="34" charset="0"/>
              </a:rPr>
              <a:t>اگر </a:t>
            </a:r>
            <a:r>
              <a:rPr lang="ar-SA" sz="1800" dirty="0">
                <a:solidFill>
                  <a:srgbClr val="0000FF"/>
                </a:solidFill>
                <a:latin typeface="Tahoma" panose="020B0604030504040204" pitchFamily="34" charset="0"/>
                <a:ea typeface="Tahoma" panose="020B0604030504040204" pitchFamily="34" charset="0"/>
                <a:cs typeface="Tahoma" panose="020B0604030504040204" pitchFamily="34" charset="0"/>
              </a:rPr>
              <a:t>بعد از غيبت حضرت مهدي  (ع) علمايي نبودند كه مردم را به طرف حق دعوت مي‌نمايند و بادليل و برهان از دين دفاع مي كنند و افراد ناتوان را از دام شيطان وجوجه ناصبي ها نجات مي دهند؛ همه از دين مرتد مي شدند ولكن اين مدافعان دين هستند كه همانند كشتي بان ، عنان قلوب شيعيان ناتوان را در دست گرفته و از سقوط در شبهات محافظت ميكنند و اين ها با فضيلت ترين انسان ها نزد خدا هستند</a:t>
            </a:r>
            <a:endParaRPr lang="en-US" sz="1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Low" rtl="1"/>
            <a:endPar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323528" y="3645024"/>
            <a:ext cx="2303836" cy="400110"/>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rtl="1"/>
            <a:r>
              <a:rPr lang="ar-SA" sz="2000" dirty="0">
                <a:solidFill>
                  <a:schemeClr val="tx1"/>
                </a:solidFill>
              </a:rPr>
              <a:t>بحار الأنوار </a:t>
            </a:r>
            <a:r>
              <a:rPr lang="ar-SA" sz="2000" dirty="0" smtClean="0">
                <a:solidFill>
                  <a:schemeClr val="tx1"/>
                </a:solidFill>
              </a:rPr>
              <a:t>ج2 </a:t>
            </a:r>
            <a:r>
              <a:rPr lang="ar-SA" sz="2000" dirty="0">
                <a:solidFill>
                  <a:schemeClr val="tx1"/>
                </a:solidFill>
              </a:rPr>
              <a:t>ص  </a:t>
            </a:r>
            <a:r>
              <a:rPr lang="ar-SA" sz="2000" dirty="0" smtClean="0">
                <a:solidFill>
                  <a:schemeClr val="tx1"/>
                </a:solidFill>
              </a:rPr>
              <a:t>ج6</a:t>
            </a:r>
            <a:endParaRPr lang="en-US" sz="2000" dirty="0">
              <a:solidFill>
                <a:schemeClr val="tx1"/>
              </a:solidFill>
            </a:endParaRPr>
          </a:p>
        </p:txBody>
      </p:sp>
    </p:spTree>
    <p:extLst>
      <p:ext uri="{BB962C8B-B14F-4D97-AF65-F5344CB8AC3E}">
        <p14:creationId xmlns:p14="http://schemas.microsoft.com/office/powerpoint/2010/main" val="2839768172"/>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ارزش پاسخگويي به شبهات</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Low"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أَبُو الْقَاسِمِ الْكُوفِيُّ فِي كِتَابِ التَّبْدِيلِ أَنَّ إِسْحَاقَ الْكِنْدِيَّ كَانَ فَيْلَسُوفَ الْعِرَاقِ فِي زَمَانِهِ أَخَذَ فِي تَأْلِيفِ تَنَاقُضِ الْقُرْآنِ وَ شَغَلَ نَفْسَهُ بِذَلِكَ وَ تَفَرَّدَ بِهِ فِي مَنْزِلِهِ وَ إِنَّ بَعْضَ تَلَامِذَتِهِ دَخَلَ يَوْماً عَلَى الْإِمَامِ الْحَسَنِ الْعَسْكَرِيِّ عليه السلام فَقَالَ لَهُ أَبُو مُحَمَّدٍ عليه السلام : أَ مَا فِيكُمْ رَجُلٌ رَشِيدٌ يَرْدَعُ أُسْتَاذَكُمُ الْكِنْدِيَّ عَمَّا أَخَذَ فِيهِ مِنْ تَشَاغُلِهِ بِالْقُرْآنِ؟</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Low" rtl="1">
              <a:lnSpc>
                <a:spcPct val="150000"/>
              </a:lnSpc>
              <a:buNone/>
            </a:pPr>
            <a:r>
              <a:rPr lang="fa-IR" sz="2000" dirty="0" smtClean="0">
                <a:latin typeface="Tahoma" panose="020B0604030504040204" pitchFamily="34" charset="0"/>
                <a:ea typeface="Tahoma" panose="020B0604030504040204" pitchFamily="34" charset="0"/>
                <a:cs typeface="Tahoma" panose="020B0604030504040204" pitchFamily="34" charset="0"/>
              </a:rPr>
              <a:t>فَقَالَ </a:t>
            </a:r>
            <a:r>
              <a:rPr lang="fa-IR" sz="2000" dirty="0">
                <a:latin typeface="Tahoma" panose="020B0604030504040204" pitchFamily="34" charset="0"/>
                <a:ea typeface="Tahoma" panose="020B0604030504040204" pitchFamily="34" charset="0"/>
                <a:cs typeface="Tahoma" panose="020B0604030504040204" pitchFamily="34" charset="0"/>
              </a:rPr>
              <a:t>التِّلْمِيذُ: نَحْنُ مِنْ تَلَامِذَتِهِ كَيْفَ يَجُوزُ مِنَّا الِاعْتِرَاضُ عَلَيْهِ فِي هَذَا أَوْ فِي غَيْرِهِ</a:t>
            </a:r>
            <a:r>
              <a:rPr lang="fa-IR" sz="2000" dirty="0" smtClean="0">
                <a:latin typeface="Tahoma" panose="020B0604030504040204" pitchFamily="34" charset="0"/>
                <a:ea typeface="Tahoma" panose="020B0604030504040204" pitchFamily="34" charset="0"/>
                <a:cs typeface="Tahoma" panose="020B0604030504040204" pitchFamily="34" charset="0"/>
              </a:rPr>
              <a:t>!  </a:t>
            </a:r>
            <a:r>
              <a:rPr lang="fa-IR" sz="2000" dirty="0">
                <a:latin typeface="Tahoma" panose="020B0604030504040204" pitchFamily="34" charset="0"/>
                <a:ea typeface="Tahoma" panose="020B0604030504040204" pitchFamily="34" charset="0"/>
                <a:cs typeface="Tahoma" panose="020B0604030504040204" pitchFamily="34" charset="0"/>
              </a:rPr>
              <a:t>فَقَالَ أَبُو </a:t>
            </a:r>
            <a:r>
              <a:rPr lang="fa-IR" sz="2000" dirty="0" smtClean="0">
                <a:latin typeface="Tahoma" panose="020B0604030504040204" pitchFamily="34" charset="0"/>
                <a:ea typeface="Tahoma" panose="020B0604030504040204" pitchFamily="34" charset="0"/>
                <a:cs typeface="Tahoma" panose="020B0604030504040204" pitchFamily="34" charset="0"/>
              </a:rPr>
              <a:t>مُحَمَّدٍ: </a:t>
            </a:r>
            <a:r>
              <a:rPr lang="fa-IR" sz="2000" dirty="0">
                <a:latin typeface="Tahoma" panose="020B0604030504040204" pitchFamily="34" charset="0"/>
                <a:ea typeface="Tahoma" panose="020B0604030504040204" pitchFamily="34" charset="0"/>
                <a:cs typeface="Tahoma" panose="020B0604030504040204" pitchFamily="34" charset="0"/>
              </a:rPr>
              <a:t>أَ تُؤَدِّي إِلَيْهِ مَا أُلْقِيهِ إِلَيْكَ؟ قَالَ: نَعَمْ. فذهب التليذ إليه وتكلم معه بما تعلم من </a:t>
            </a:r>
            <a:r>
              <a:rPr lang="fa-IR" sz="2000" dirty="0" smtClean="0">
                <a:latin typeface="Tahoma" panose="020B0604030504040204" pitchFamily="34" charset="0"/>
                <a:ea typeface="Tahoma" panose="020B0604030504040204" pitchFamily="34" charset="0"/>
                <a:cs typeface="Tahoma" panose="020B0604030504040204" pitchFamily="34" charset="0"/>
              </a:rPr>
              <a:t>العسكري </a:t>
            </a:r>
            <a:r>
              <a:rPr lang="fa-IR" sz="2000" dirty="0">
                <a:latin typeface="Tahoma" panose="020B0604030504040204" pitchFamily="34" charset="0"/>
                <a:ea typeface="Tahoma" panose="020B0604030504040204" pitchFamily="34" charset="0"/>
                <a:cs typeface="Tahoma" panose="020B0604030504040204" pitchFamily="34" charset="0"/>
              </a:rPr>
              <a:t>فرجع عن شبهاته حول القرآن.</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endPar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323528" y="5517232"/>
            <a:ext cx="5779146" cy="400110"/>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Low" rtl="1"/>
            <a:r>
              <a:rPr lang="ar-SA"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بحارالأنوار </a:t>
            </a:r>
            <a:r>
              <a:rPr lang="ar-SA" sz="2000" dirty="0">
                <a:solidFill>
                  <a:schemeClr val="tx1"/>
                </a:solidFill>
                <a:latin typeface="Tahoma" panose="020B0604030504040204" pitchFamily="34" charset="0"/>
                <a:ea typeface="Tahoma" panose="020B0604030504040204" pitchFamily="34" charset="0"/>
                <a:cs typeface="Tahoma" panose="020B0604030504040204" pitchFamily="34" charset="0"/>
              </a:rPr>
              <a:t>ج 50 ص  ج 311 ، المناقب ج 4 ص  ج </a:t>
            </a:r>
            <a:r>
              <a:rPr lang="ar-SA"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424</a:t>
            </a:r>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6937467"/>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188640"/>
            <a:ext cx="8229600" cy="1296144"/>
          </a:xfrm>
        </p:spPr>
        <p:txBody>
          <a:bodyPr>
            <a:no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ارزش پاسخگويي به شبهات</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37098" y="1375972"/>
            <a:ext cx="8690492" cy="5365395"/>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Low" rtl="1">
              <a:lnSpc>
                <a:spcPct val="150000"/>
              </a:lnSpc>
              <a:buNone/>
            </a:pPr>
            <a:r>
              <a:rPr lang="fa-IR" sz="1800" dirty="0">
                <a:latin typeface="Tahoma" panose="020B0604030504040204" pitchFamily="34" charset="0"/>
                <a:ea typeface="Tahoma" panose="020B0604030504040204" pitchFamily="34" charset="0"/>
                <a:cs typeface="Tahoma" panose="020B0604030504040204" pitchFamily="34" charset="0"/>
              </a:rPr>
              <a:t>ابن حجر المكي: ولما حبس قحط الناس بسر من رأى قحطا شديدا فأمر الخليفة المعتمد ابن المتوكل بالخروج للاستسقاء ثلاثة أيام فلم يسقوا فخرج النصارى ومعهم راهب كلما مد يده إلى السماء هطلت ثم في اليوم الثاني كذلك فشك بعض الجهلة وارتد بعضهم فشق ذلك على الخليفة فأمر بإحضار الحسن الخالص وقال له أدرك أمة جدك رسول الله | قبل أن يهلكوا فقال الحسن يخرجون غدا وأنا أزيل الشك إن شاء الله وكلم الخليفة في إطلاق أصحابه من السجن فأطلقهم فلما خرج الناس للاستسقاء ورفع الراهب يده مع النصارى غيمت السماء فأمر الحسن بالقبض على يده فإذا فيها عظم آدمي فأخذه من يده وقال استسق فرفع يده فزال الغيم وطلعت الشمس فعجب الناس من ذلك فقال الخليفة للحسن ما هذا يا أبا محمد فقال هذا عظم نبي ظفر به هذا الراهب من بعض القبور وما كشف من عظم نبي تحت السماء إلا هطلت بالمطر فامتحنوا ذلك العظم فكان كما قال وزالت الشبهة عن الناس  ورجع الحسن إلى داره  وأقام عزيزا مكرما وصلات الخليفة تصل إليه كل وقت إلى أن مات بسر من رأى ودفن عند أبيه وعمه وعمره ثمانية وعشرون سنة ويقال إنه سم أيضا</a:t>
            </a:r>
            <a:r>
              <a:rPr lang="fa-IR" sz="1800" dirty="0" smtClean="0">
                <a:latin typeface="Tahoma" panose="020B0604030504040204" pitchFamily="34" charset="0"/>
                <a:ea typeface="Tahoma" panose="020B0604030504040204" pitchFamily="34" charset="0"/>
                <a:cs typeface="Tahoma" panose="020B0604030504040204" pitchFamily="34" charset="0"/>
              </a:rPr>
              <a:t>.</a:t>
            </a:r>
            <a:endParaRPr lang="en-US" sz="18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237098" y="6402814"/>
            <a:ext cx="2898550" cy="338554"/>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Low"/>
            <a:r>
              <a:rPr lang="fa-IR" sz="1600" dirty="0">
                <a:solidFill>
                  <a:schemeClr val="tx1"/>
                </a:solidFill>
                <a:latin typeface="Tahoma" panose="020B0604030504040204" pitchFamily="34" charset="0"/>
                <a:ea typeface="Tahoma" panose="020B0604030504040204" pitchFamily="34" charset="0"/>
                <a:cs typeface="Tahoma" panose="020B0604030504040204" pitchFamily="34" charset="0"/>
              </a:rPr>
              <a:t>الصواعق المحرقة ج 2   ص 601 </a:t>
            </a:r>
            <a:endParaRPr lang="en-US"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Right Arrow 8">
            <a:hlinkClick r:id="rId3" action="ppaction://hlinksldjump"/>
          </p:cNvPr>
          <p:cNvSpPr/>
          <p:nvPr/>
        </p:nvSpPr>
        <p:spPr>
          <a:xfrm>
            <a:off x="311567" y="332656"/>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20206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a:latin typeface="Tahoma" panose="020B0604030504040204" pitchFamily="34" charset="0"/>
                <a:ea typeface="Tahoma" panose="020B0604030504040204" pitchFamily="34" charset="0"/>
                <a:cs typeface="Tahoma" panose="020B0604030504040204" pitchFamily="34" charset="0"/>
              </a:rPr>
              <a:t>ارزش پاسخگويي به شبهات</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47111" y="1556792"/>
            <a:ext cx="8694901" cy="5184576"/>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rtl="1">
              <a:buNone/>
            </a:pPr>
            <a:endParaRPr lang="fa-IR" sz="1600" dirty="0" smtClean="0">
              <a:latin typeface="Tahoma" panose="020B0604030504040204" pitchFamily="34" charset="0"/>
              <a:ea typeface="Tahoma" panose="020B0604030504040204" pitchFamily="34" charset="0"/>
              <a:cs typeface="Tahoma" panose="020B0604030504040204" pitchFamily="34" charset="0"/>
            </a:endParaRPr>
          </a:p>
          <a:p>
            <a:pPr marL="0" indent="0" algn="just" rtl="1">
              <a:buNone/>
            </a:pPr>
            <a:r>
              <a:rPr lang="fa-IR" sz="2400" dirty="0" smtClean="0">
                <a:latin typeface="Tahoma" panose="020B0604030504040204" pitchFamily="34" charset="0"/>
                <a:ea typeface="Tahoma" panose="020B0604030504040204" pitchFamily="34" charset="0"/>
                <a:cs typeface="Tahoma" panose="020B0604030504040204" pitchFamily="34" charset="0"/>
              </a:rPr>
              <a:t>مفتى </a:t>
            </a:r>
            <a:r>
              <a:rPr lang="fa-IR" sz="2400" dirty="0">
                <a:latin typeface="Tahoma" panose="020B0604030504040204" pitchFamily="34" charset="0"/>
                <a:ea typeface="Tahoma" panose="020B0604030504040204" pitchFamily="34" charset="0"/>
                <a:cs typeface="Tahoma" panose="020B0604030504040204" pitchFamily="34" charset="0"/>
              </a:rPr>
              <a:t>أعظم عربستان عمليات انتحارى در عراق را محكوم كرد</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gn="just" rtl="1">
              <a:buNone/>
            </a:pPr>
            <a:r>
              <a:rPr lang="fa-IR" sz="2400" dirty="0">
                <a:latin typeface="Tahoma" panose="020B0604030504040204" pitchFamily="34" charset="0"/>
                <a:ea typeface="Tahoma" panose="020B0604030504040204" pitchFamily="34" charset="0"/>
                <a:cs typeface="Tahoma" panose="020B0604030504040204" pitchFamily="34" charset="0"/>
              </a:rPr>
              <a:t>شيخ عبدالعزيز آل الشيخ مفتى عربستان در بيانيه </a:t>
            </a:r>
            <a:r>
              <a:rPr lang="fa-IR" sz="2400" dirty="0" smtClean="0">
                <a:latin typeface="Tahoma" panose="020B0604030504040204" pitchFamily="34" charset="0"/>
                <a:ea typeface="Tahoma" panose="020B0604030504040204" pitchFamily="34" charset="0"/>
                <a:cs typeface="Tahoma" panose="020B0604030504040204" pitchFamily="34" charset="0"/>
              </a:rPr>
              <a:t>خود</a:t>
            </a:r>
            <a:r>
              <a:rPr lang="ar-SA" sz="2400" dirty="0" smtClean="0">
                <a:latin typeface="Tahoma" panose="020B0604030504040204" pitchFamily="34" charset="0"/>
                <a:ea typeface="Tahoma" panose="020B0604030504040204" pitchFamily="34" charset="0"/>
                <a:cs typeface="Tahoma" panose="020B0604030504040204" pitchFamily="34" charset="0"/>
              </a:rPr>
              <a:t> </a:t>
            </a:r>
            <a:r>
              <a:rPr lang="fa-IR" sz="2400" dirty="0" smtClean="0">
                <a:latin typeface="Tahoma" panose="020B0604030504040204" pitchFamily="34" charset="0"/>
                <a:ea typeface="Tahoma" panose="020B0604030504040204" pitchFamily="34" charset="0"/>
                <a:cs typeface="Tahoma" panose="020B0604030504040204" pitchFamily="34" charset="0"/>
              </a:rPr>
              <a:t>گفت:</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0" indent="0" algn="just" rtl="1">
              <a:buNone/>
            </a:pPr>
            <a:r>
              <a:rPr lang="fa-IR" sz="2400" dirty="0" smtClean="0">
                <a:latin typeface="Tahoma" panose="020B0604030504040204" pitchFamily="34" charset="0"/>
                <a:ea typeface="Tahoma" panose="020B0604030504040204" pitchFamily="34" charset="0"/>
                <a:cs typeface="Tahoma" panose="020B0604030504040204" pitchFamily="34" charset="0"/>
              </a:rPr>
              <a:t>ساليانى است كه فرزندان عربستان به بهانه جهاد در راه خدا از كشور خارج مى شوند و اين جوانان شور و اشتياق به دين خود دارند، اما قدرت تشخيص ميان حق و باطل را ندارند.</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0" indent="0" algn="just" rtl="1">
              <a:buNone/>
            </a:pPr>
            <a:r>
              <a:rPr lang="fa-IR" sz="2400" dirty="0">
                <a:latin typeface="Tahoma" panose="020B0604030504040204" pitchFamily="34" charset="0"/>
                <a:ea typeface="Tahoma" panose="020B0604030504040204" pitchFamily="34" charset="0"/>
                <a:cs typeface="Tahoma" panose="020B0604030504040204" pitchFamily="34" charset="0"/>
              </a:rPr>
              <a:t>اين موضوع سبب شده تا جوانان به صورت كالايي در دست طرفهاى خارجى شرقي و غربي تبديل شده اند و به بهانه جهاد از آنها براى رسيدن به اهداف پليد خود استفاده مى كنند... اين جوانان به خاطر فريب خوردن عمليات پليدى را انجام مى دهند كه ارتباطى با دين ندارد.</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gn="just" rtl="1">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323528" y="5661248"/>
            <a:ext cx="3169457" cy="400110"/>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 rtl="1"/>
            <a:r>
              <a:rPr lang="fa-IR" sz="2000" dirty="0">
                <a:solidFill>
                  <a:schemeClr val="tx1"/>
                </a:solidFill>
                <a:latin typeface="Tahoma" panose="020B0604030504040204" pitchFamily="34" charset="0"/>
                <a:ea typeface="Tahoma" panose="020B0604030504040204" pitchFamily="34" charset="0"/>
                <a:cs typeface="Tahoma" panose="020B0604030504040204" pitchFamily="34" charset="0"/>
              </a:rPr>
              <a:t>سايت شيعه نيوز </a:t>
            </a:r>
            <a:r>
              <a:rPr lang="fa-IR"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10 مهر 86</a:t>
            </a:r>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Right Arrow 8">
            <a:hlinkClick r:id="rId3" action="ppaction://hlinksldjump"/>
          </p:cNvPr>
          <p:cNvSpPr/>
          <p:nvPr/>
        </p:nvSpPr>
        <p:spPr>
          <a:xfrm>
            <a:off x="247111" y="332656"/>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9560568"/>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fa-IR" sz="2400" dirty="0">
                <a:latin typeface="Tahoma" panose="020B0604030504040204" pitchFamily="34" charset="0"/>
                <a:ea typeface="Tahoma" panose="020B0604030504040204" pitchFamily="34" charset="0"/>
                <a:cs typeface="Tahoma" panose="020B0604030504040204" pitchFamily="34" charset="0"/>
              </a:rPr>
              <a:t>قال الراغب: الجِدَال: المفاوضة على سبيل المنازعة و المغالبة ... </a:t>
            </a:r>
            <a:endParaRPr lang="en-US" sz="2400" dirty="0">
              <a:latin typeface="Tahoma" panose="020B0604030504040204" pitchFamily="34" charset="0"/>
              <a:ea typeface="Tahoma" panose="020B0604030504040204" pitchFamily="34" charset="0"/>
              <a:cs typeface="Tahoma" panose="020B0604030504040204" pitchFamily="34" charset="0"/>
            </a:endParaRPr>
          </a:p>
          <a:p>
            <a:r>
              <a:rPr lang="fa-IR" sz="2400" dirty="0">
                <a:latin typeface="Tahoma" panose="020B0604030504040204" pitchFamily="34" charset="0"/>
                <a:ea typeface="Tahoma" panose="020B0604030504040204" pitchFamily="34" charset="0"/>
                <a:cs typeface="Tahoma" panose="020B0604030504040204" pitchFamily="34" charset="0"/>
              </a:rPr>
              <a:t> يعنى گفتگوى با نزاع و ستيزه و چيرگى بر يكديگر</a:t>
            </a: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fa-IR" sz="2400" dirty="0" smtClean="0">
              <a:latin typeface="Tahoma" panose="020B0604030504040204" pitchFamily="34" charset="0"/>
              <a:ea typeface="Tahoma" panose="020B0604030504040204" pitchFamily="34" charset="0"/>
              <a:cs typeface="Tahoma" panose="020B0604030504040204" pitchFamily="34" charset="0"/>
            </a:endParaRPr>
          </a:p>
          <a:p>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400" dirty="0" smtClean="0">
                <a:latin typeface="Tahoma" panose="020B0604030504040204" pitchFamily="34" charset="0"/>
                <a:ea typeface="Tahoma" panose="020B0604030504040204" pitchFamily="34" charset="0"/>
                <a:cs typeface="Tahoma" panose="020B0604030504040204" pitchFamily="34" charset="0"/>
              </a:rPr>
              <a:t>الجِدَال</a:t>
            </a:r>
            <a:r>
              <a:rPr lang="fa-IR" sz="2400" dirty="0">
                <a:latin typeface="Tahoma" panose="020B0604030504040204" pitchFamily="34" charset="0"/>
                <a:ea typeface="Tahoma" panose="020B0604030504040204" pitchFamily="34" charset="0"/>
                <a:cs typeface="Tahoma" panose="020B0604030504040204" pitchFamily="34" charset="0"/>
              </a:rPr>
              <a:t>: الصراع و إسقاط الإنسان صاحبه على الجَدَالَة، و هي الأرض الصلبة. قال اللّه تعالى:</a:t>
            </a:r>
            <a:endParaRPr lang="en-US" sz="24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وَ جادِلْهُمْ بِالَّتِي هِيَ أَحْسَنُ </a:t>
            </a:r>
            <a:r>
              <a:rPr lang="fa-IR" sz="2000" dirty="0">
                <a:solidFill>
                  <a:srgbClr val="FF0000"/>
                </a:solidFill>
                <a:latin typeface="Tahoma" panose="020B0604030504040204" pitchFamily="34" charset="0"/>
                <a:ea typeface="Tahoma" panose="020B0604030504040204" pitchFamily="34" charset="0"/>
                <a:cs typeface="Tahoma" panose="020B0604030504040204" pitchFamily="34" charset="0"/>
              </a:rPr>
              <a:t>[النحل/ 125]،</a:t>
            </a:r>
            <a:r>
              <a:rPr lang="fa-IR" sz="200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الَّذِينَ يُجادِلُونَ فِي آياتِ </a:t>
            </a:r>
            <a:r>
              <a:rPr lang="fa-IR"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اللَّهِ</a:t>
            </a:r>
            <a:r>
              <a:rPr lang="fa-IR"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fa-IR" sz="2000" dirty="0">
                <a:solidFill>
                  <a:srgbClr val="FF0000"/>
                </a:solidFill>
                <a:latin typeface="Tahoma" panose="020B0604030504040204" pitchFamily="34" charset="0"/>
                <a:ea typeface="Tahoma" panose="020B0604030504040204" pitchFamily="34" charset="0"/>
                <a:cs typeface="Tahoma" panose="020B0604030504040204" pitchFamily="34" charset="0"/>
              </a:rPr>
              <a:t>[غافر/ 35]، </a:t>
            </a: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وَ إِنْ جادَلُوكَ فَقُلِ اللَّهُ أَعْلَمُ </a:t>
            </a:r>
            <a:r>
              <a:rPr lang="fa-IR" sz="2000" dirty="0">
                <a:solidFill>
                  <a:srgbClr val="FF0000"/>
                </a:solidFill>
                <a:latin typeface="Tahoma" panose="020B0604030504040204" pitchFamily="34" charset="0"/>
                <a:ea typeface="Tahoma" panose="020B0604030504040204" pitchFamily="34" charset="0"/>
                <a:cs typeface="Tahoma" panose="020B0604030504040204" pitchFamily="34" charset="0"/>
              </a:rPr>
              <a:t>[الحج/ 68]، </a:t>
            </a: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قَدْ جادَلْتَنا فَأَكْثَرْتَ جِدالَنا </a:t>
            </a:r>
            <a:r>
              <a:rPr lang="fa-IR" sz="2000" dirty="0">
                <a:solidFill>
                  <a:srgbClr val="FF0000"/>
                </a:solidFill>
                <a:latin typeface="Tahoma" panose="020B0604030504040204" pitchFamily="34" charset="0"/>
                <a:ea typeface="Tahoma" panose="020B0604030504040204" pitchFamily="34" charset="0"/>
                <a:cs typeface="Tahoma" panose="020B0604030504040204" pitchFamily="34" charset="0"/>
              </a:rPr>
              <a:t>[هود/ 32</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fa-IR"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و ...</a:t>
            </a: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600" dirty="0" smtClean="0">
                <a:latin typeface="Tahoma" panose="020B0604030504040204" pitchFamily="34" charset="0"/>
                <a:ea typeface="Tahoma" panose="020B0604030504040204" pitchFamily="34" charset="0"/>
                <a:cs typeface="Tahoma" panose="020B0604030504040204" pitchFamily="34" charset="0"/>
              </a:rPr>
              <a:t>الجدال في اللغة</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239625" y="1605678"/>
            <a:ext cx="2457724"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000" dirty="0">
                <a:latin typeface="Tahoma" panose="020B0604030504040204" pitchFamily="34" charset="0"/>
                <a:ea typeface="Tahoma" panose="020B0604030504040204" pitchFamily="34" charset="0"/>
                <a:cs typeface="Tahoma" panose="020B0604030504040204" pitchFamily="34" charset="0"/>
              </a:rPr>
              <a:t>المفردات ج 1 ص 189</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162417" y="5028291"/>
            <a:ext cx="2178802"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a-IR" sz="2000" dirty="0">
                <a:latin typeface="Tahoma" panose="020B0604030504040204" pitchFamily="34" charset="0"/>
                <a:ea typeface="Tahoma" panose="020B0604030504040204" pitchFamily="34" charset="0"/>
                <a:cs typeface="Tahoma" panose="020B0604030504040204" pitchFamily="34" charset="0"/>
              </a:rPr>
              <a:t>المفردات، ص: 190</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162417" y="5618898"/>
            <a:ext cx="3568606"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SA" sz="2000" dirty="0">
                <a:latin typeface="Tahoma" panose="020B0604030504040204" pitchFamily="34" charset="0"/>
                <a:ea typeface="Tahoma" panose="020B0604030504040204" pitchFamily="34" charset="0"/>
                <a:cs typeface="Tahoma" panose="020B0604030504040204" pitchFamily="34" charset="0"/>
              </a:rPr>
              <a:t>نفحات الأزهار ج 20 </a:t>
            </a:r>
            <a:r>
              <a:rPr lang="ar-SA" sz="2000" dirty="0" smtClean="0">
                <a:latin typeface="Tahoma" panose="020B0604030504040204" pitchFamily="34" charset="0"/>
                <a:ea typeface="Tahoma" panose="020B0604030504040204" pitchFamily="34" charset="0"/>
                <a:cs typeface="Tahoma" panose="020B0604030504040204" pitchFamily="34" charset="0"/>
              </a:rPr>
              <a:t>ص</a:t>
            </a:r>
            <a:r>
              <a:rPr lang="fa-IR" sz="2000" dirty="0" smtClean="0">
                <a:latin typeface="Tahoma" panose="020B0604030504040204" pitchFamily="34" charset="0"/>
                <a:ea typeface="Tahoma" panose="020B0604030504040204" pitchFamily="34" charset="0"/>
                <a:cs typeface="Tahoma" panose="020B0604030504040204" pitchFamily="34" charset="0"/>
              </a:rPr>
              <a:t> 21 و</a:t>
            </a:r>
            <a:r>
              <a:rPr lang="ar-SA" sz="2000" dirty="0" smtClean="0">
                <a:latin typeface="Tahoma" panose="020B0604030504040204" pitchFamily="34" charset="0"/>
                <a:ea typeface="Tahoma" panose="020B0604030504040204" pitchFamily="34" charset="0"/>
                <a:cs typeface="Tahoma" panose="020B0604030504040204" pitchFamily="34" charset="0"/>
              </a:rPr>
              <a:t> </a:t>
            </a:r>
            <a:r>
              <a:rPr lang="ar-SA" sz="2000" dirty="0">
                <a:latin typeface="Tahoma" panose="020B0604030504040204" pitchFamily="34" charset="0"/>
                <a:ea typeface="Tahoma" panose="020B0604030504040204" pitchFamily="34" charset="0"/>
                <a:cs typeface="Tahoma" panose="020B0604030504040204" pitchFamily="34" charset="0"/>
              </a:rPr>
              <a:t>13.</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0" name="Right Arrow 9">
            <a:hlinkClick r:id="rId3" action="ppaction://hlinksldjump"/>
          </p:cNvPr>
          <p:cNvSpPr/>
          <p:nvPr/>
        </p:nvSpPr>
        <p:spPr>
          <a:xfrm>
            <a:off x="82138" y="28073"/>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295611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آموزشهاي </a:t>
            </a:r>
            <a:r>
              <a:rPr lang="fa-IR" sz="3200" dirty="0">
                <a:solidFill>
                  <a:schemeClr val="tx1"/>
                </a:solidFill>
                <a:latin typeface="Tahoma" panose="020B0604030504040204" pitchFamily="34" charset="0"/>
                <a:ea typeface="Tahoma" panose="020B0604030504040204" pitchFamily="34" charset="0"/>
                <a:cs typeface="Tahoma" panose="020B0604030504040204" pitchFamily="34" charset="0"/>
              </a:rPr>
              <a:t>تئوريك و </a:t>
            </a:r>
            <a:r>
              <a:rPr lang="fa-IR"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ميداني</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1 - تأسسيس مركزي براي شناسائي و رصد كردن شبهات بروز وهابيت و دسته بندي كردن آن‌ها.</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2 ـ ايجاد مركز نيرومند پژوهشى با استفاده از اساتيد و محققان نيرومند حوزه و دانشگاه و تدوين پاسخهاى قاطع و كوبنده به شبهات و طرح اشكالات و شبهات اساسي و مستند به مباني فكري و اعتقادي وهابيت.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3 ـ ايجاد مركز آموزش تخصصى پاسخگويي به شبهات و تربيت نيروي توانمند از ميان </a:t>
            </a:r>
            <a:r>
              <a:rPr lang="fa-IR" sz="2000" dirty="0" smtClean="0">
                <a:latin typeface="Tahoma" panose="020B0604030504040204" pitchFamily="34" charset="0"/>
                <a:ea typeface="Tahoma" panose="020B0604030504040204" pitchFamily="34" charset="0"/>
                <a:cs typeface="Tahoma" panose="020B0604030504040204" pitchFamily="34" charset="0"/>
              </a:rPr>
              <a:t> </a:t>
            </a:r>
            <a:r>
              <a:rPr lang="fa-IR" sz="2000" dirty="0">
                <a:latin typeface="Tahoma" panose="020B0604030504040204" pitchFamily="34" charset="0"/>
                <a:ea typeface="Tahoma" panose="020B0604030504040204" pitchFamily="34" charset="0"/>
                <a:cs typeface="Tahoma" panose="020B0604030504040204" pitchFamily="34" charset="0"/>
              </a:rPr>
              <a:t>اساتيد حوزه‏هاى علميّه و دانشگاهها .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4 - آموزش تخصصى طلاب غير ايرانى كه دوره آموزش حوزوى را به اتمام رسانده‏اند و در آستانه مراجعت به كشور خويش مى‏باشند.</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4" name="Left Arrow 3">
            <a:hlinkClick r:id="rId3" action="ppaction://hlinksldjump"/>
          </p:cNvPr>
          <p:cNvSpPr/>
          <p:nvPr/>
        </p:nvSpPr>
        <p:spPr>
          <a:xfrm>
            <a:off x="255427" y="6381328"/>
            <a:ext cx="1432487" cy="3714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89325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آموزشهاي </a:t>
            </a:r>
            <a:r>
              <a:rPr lang="fa-IR" sz="3200" dirty="0">
                <a:solidFill>
                  <a:schemeClr val="tx1"/>
                </a:solidFill>
                <a:latin typeface="Tahoma" panose="020B0604030504040204" pitchFamily="34" charset="0"/>
                <a:ea typeface="Tahoma" panose="020B0604030504040204" pitchFamily="34" charset="0"/>
                <a:cs typeface="Tahoma" panose="020B0604030504040204" pitchFamily="34" charset="0"/>
              </a:rPr>
              <a:t>تئوريك و </a:t>
            </a:r>
            <a:r>
              <a:rPr lang="fa-IR"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ميداني</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5 - تشكيل دوره‌هاي ويژه آشنائي به روش پاسخگويي براي</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r>
              <a:rPr lang="fa-IR" sz="2000" dirty="0" smtClean="0">
                <a:latin typeface="Tahoma" panose="020B0604030504040204" pitchFamily="34" charset="0"/>
                <a:ea typeface="Tahoma" panose="020B0604030504040204" pitchFamily="34" charset="0"/>
                <a:cs typeface="Tahoma" panose="020B0604030504040204" pitchFamily="34" charset="0"/>
              </a:rPr>
              <a:t>مبلغان </a:t>
            </a:r>
            <a:r>
              <a:rPr lang="fa-IR" sz="2000" dirty="0">
                <a:latin typeface="Tahoma" panose="020B0604030504040204" pitchFamily="34" charset="0"/>
                <a:ea typeface="Tahoma" panose="020B0604030504040204" pitchFamily="34" charset="0"/>
                <a:cs typeface="Tahoma" panose="020B0604030504040204" pitchFamily="34" charset="0"/>
              </a:rPr>
              <a:t>تاثير </a:t>
            </a:r>
            <a:r>
              <a:rPr lang="fa-IR" sz="2000" dirty="0" smtClean="0">
                <a:latin typeface="Tahoma" panose="020B0604030504040204" pitchFamily="34" charset="0"/>
                <a:ea typeface="Tahoma" panose="020B0604030504040204" pitchFamily="34" charset="0"/>
                <a:cs typeface="Tahoma" panose="020B0604030504040204" pitchFamily="34" charset="0"/>
              </a:rPr>
              <a:t>گذار. ائمه جمعه </a:t>
            </a:r>
            <a:r>
              <a:rPr lang="ar-SA" sz="2000" dirty="0" smtClean="0">
                <a:latin typeface="Tahoma" panose="020B0604030504040204" pitchFamily="34" charset="0"/>
                <a:ea typeface="Tahoma" panose="020B0604030504040204" pitchFamily="34" charset="0"/>
                <a:cs typeface="Tahoma" panose="020B0604030504040204" pitchFamily="34" charset="0"/>
              </a:rPr>
              <a:t>و</a:t>
            </a:r>
            <a:r>
              <a:rPr lang="fa-IR" sz="2000" dirty="0" smtClean="0">
                <a:latin typeface="Tahoma" panose="020B0604030504040204" pitchFamily="34" charset="0"/>
                <a:ea typeface="Tahoma" panose="020B0604030504040204" pitchFamily="34" charset="0"/>
                <a:cs typeface="Tahoma" panose="020B0604030504040204" pitchFamily="34" charset="0"/>
              </a:rPr>
              <a:t>جماعات</a:t>
            </a:r>
            <a:r>
              <a:rPr lang="fa-IR" sz="2000" dirty="0">
                <a:latin typeface="Tahoma" panose="020B0604030504040204" pitchFamily="34" charset="0"/>
                <a:ea typeface="Tahoma" panose="020B0604030504040204" pitchFamily="34" charset="0"/>
                <a:cs typeface="Tahoma" panose="020B0604030504040204" pitchFamily="34" charset="0"/>
              </a:rPr>
              <a:t>. </a:t>
            </a:r>
            <a:r>
              <a:rPr lang="fa-IR" sz="2000" dirty="0" smtClean="0">
                <a:latin typeface="Tahoma" panose="020B0604030504040204" pitchFamily="34" charset="0"/>
                <a:ea typeface="Tahoma" panose="020B0604030504040204" pitchFamily="34" charset="0"/>
                <a:cs typeface="Tahoma" panose="020B0604030504040204" pitchFamily="34" charset="0"/>
              </a:rPr>
              <a:t>دبيران </a:t>
            </a:r>
            <a:r>
              <a:rPr lang="fa-IR" sz="2000" dirty="0">
                <a:latin typeface="Tahoma" panose="020B0604030504040204" pitchFamily="34" charset="0"/>
                <a:ea typeface="Tahoma" panose="020B0604030504040204" pitchFamily="34" charset="0"/>
                <a:cs typeface="Tahoma" panose="020B0604030504040204" pitchFamily="34" charset="0"/>
              </a:rPr>
              <a:t>و معلمان.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6 - جلسات ويژه براي  مداحان در راستاي آشناي با شبهات  و نقل مقتل صحيح و اجتناب از </a:t>
            </a:r>
            <a:r>
              <a:rPr lang="fa-IR" sz="2000" dirty="0" smtClean="0">
                <a:latin typeface="Tahoma" panose="020B0604030504040204" pitchFamily="34" charset="0"/>
                <a:ea typeface="Tahoma" panose="020B0604030504040204" pitchFamily="34" charset="0"/>
                <a:cs typeface="Tahoma" panose="020B0604030504040204" pitchFamily="34" charset="0"/>
              </a:rPr>
              <a:t>مطالب </a:t>
            </a:r>
            <a:r>
              <a:rPr lang="ar-SA" sz="2000" dirty="0" smtClean="0">
                <a:latin typeface="Tahoma" panose="020B0604030504040204" pitchFamily="34" charset="0"/>
                <a:ea typeface="Tahoma" panose="020B0604030504040204" pitchFamily="34" charset="0"/>
                <a:cs typeface="Tahoma" panose="020B0604030504040204" pitchFamily="34" charset="0"/>
              </a:rPr>
              <a:t>ى</a:t>
            </a:r>
            <a:r>
              <a:rPr lang="fa-IR" sz="2000" dirty="0" smtClean="0">
                <a:latin typeface="Tahoma" panose="020B0604030504040204" pitchFamily="34" charset="0"/>
                <a:ea typeface="Tahoma" panose="020B0604030504040204" pitchFamily="34" charset="0"/>
                <a:cs typeface="Tahoma" panose="020B0604030504040204" pitchFamily="34" charset="0"/>
              </a:rPr>
              <a:t>ست </a:t>
            </a:r>
            <a:r>
              <a:rPr lang="fa-IR" sz="2000" dirty="0">
                <a:latin typeface="Tahoma" panose="020B0604030504040204" pitchFamily="34" charset="0"/>
                <a:ea typeface="Tahoma" panose="020B0604030504040204" pitchFamily="34" charset="0"/>
                <a:cs typeface="Tahoma" panose="020B0604030504040204" pitchFamily="34" charset="0"/>
              </a:rPr>
              <a:t>مايه </a:t>
            </a:r>
            <a:r>
              <a:rPr lang="fa-IR" sz="2000" dirty="0" smtClean="0">
                <a:latin typeface="Tahoma" panose="020B0604030504040204" pitchFamily="34" charset="0"/>
                <a:ea typeface="Tahoma" panose="020B0604030504040204" pitchFamily="34" charset="0"/>
                <a:cs typeface="Tahoma" panose="020B0604030504040204" pitchFamily="34" charset="0"/>
              </a:rPr>
              <a:t>وهابيت</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7 ـ تشكيل گفتمان دينى و مناظرات علمي در حوزه‏هاى علميه و دانشگاهها.</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9 ـ نشر گسترده پاسخ به جديدترين شبهات وهابيت  از طريق اينترنت، صدا و سيما ، ماهواره مطبوعات، جرائد، جزوه ، كتاب ، </a:t>
            </a:r>
            <a:r>
              <a:rPr lang="en-US" sz="2000" dirty="0">
                <a:latin typeface="Tahoma" panose="020B0604030504040204" pitchFamily="34" charset="0"/>
                <a:ea typeface="Tahoma" panose="020B0604030504040204" pitchFamily="34" charset="0"/>
                <a:cs typeface="Tahoma" panose="020B0604030504040204" pitchFamily="34" charset="0"/>
              </a:rPr>
              <a:t> cd</a:t>
            </a:r>
            <a:r>
              <a:rPr lang="fa-IR" sz="2000" dirty="0">
                <a:latin typeface="Tahoma" panose="020B0604030504040204" pitchFamily="34" charset="0"/>
                <a:ea typeface="Tahoma" panose="020B0604030504040204" pitchFamily="34" charset="0"/>
                <a:cs typeface="Tahoma" panose="020B0604030504040204" pitchFamily="34" charset="0"/>
              </a:rPr>
              <a:t>،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10 ـ حضور فعال در ماهواره‏هاى فعال جهانى ومعرفى فرهنگ اصيل شيعه و پاسخ به شبهات و افتراآت وهابيت در عرصه بين الملل</a:t>
            </a:r>
            <a:r>
              <a:rPr lang="fa-IR" sz="2000" dirty="0" smtClean="0">
                <a:latin typeface="Tahoma" panose="020B0604030504040204" pitchFamily="34" charset="0"/>
                <a:ea typeface="Tahoma" panose="020B0604030504040204" pitchFamily="34" charset="0"/>
                <a:cs typeface="Tahoma" panose="020B0604030504040204" pitchFamily="34" charset="0"/>
              </a:rPr>
              <a:t>.</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6" name="Right Arrow 5">
            <a:hlinkClick r:id="rId3" action="ppaction://hlinksldjump"/>
          </p:cNvPr>
          <p:cNvSpPr/>
          <p:nvPr/>
        </p:nvSpPr>
        <p:spPr>
          <a:xfrm>
            <a:off x="323528" y="332047"/>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4483403"/>
      </p:ext>
    </p:extLst>
  </p:cSld>
  <p:clrMapOvr>
    <a:masterClrMapping/>
  </p:clrMapOvr>
  <p:transition spd="slow">
    <p:wheel spokes="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a:solidFill>
                  <a:schemeClr val="tx1"/>
                </a:solidFill>
                <a:latin typeface="Tahoma" panose="020B0604030504040204" pitchFamily="34" charset="0"/>
                <a:ea typeface="Tahoma" panose="020B0604030504040204" pitchFamily="34" charset="0"/>
                <a:cs typeface="Tahoma" panose="020B0604030504040204" pitchFamily="34" charset="0"/>
              </a:rPr>
              <a:t>استفاده از شخصيت‏هاي ضد وهابى </a:t>
            </a:r>
            <a:endParaRPr lang="en-US" sz="3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algn="just" rtl="1">
              <a:lnSpc>
                <a:spcPct val="150000"/>
              </a:lnSpc>
            </a:pPr>
            <a:r>
              <a:rPr lang="fa-IR" sz="2400" b="1" dirty="0">
                <a:latin typeface="Tahoma" panose="020B0604030504040204" pitchFamily="34" charset="0"/>
                <a:ea typeface="Tahoma" panose="020B0604030504040204" pitchFamily="34" charset="0"/>
                <a:cs typeface="Tahoma" panose="020B0604030504040204" pitchFamily="34" charset="0"/>
              </a:rPr>
              <a:t>علماى اهل سنت ضد وهابي ايران</a:t>
            </a:r>
            <a:endParaRPr lang="en-US" sz="2400" b="1"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مولوى عبد الرحمان سربازى از چابهار.</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محمدى امام جمعه كرمانشاه.</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آخوند عبد الرحمان تنگلى از مهاباد.</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ماموستا عبد القادر عباسى مهاباد استاد دانشگاه آزاد.</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ملالقمان مريوان امينى، جوانرود.</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فخرى امام جمعه جوانرود 70 ساله.</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گلشاهى از استان گلستان</a:t>
            </a:r>
            <a:r>
              <a:rPr lang="fa-IR"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6" name="Right Arrow 5">
            <a:hlinkClick r:id="rId3" action="ppaction://hlinksldjump"/>
          </p:cNvPr>
          <p:cNvSpPr/>
          <p:nvPr/>
        </p:nvSpPr>
        <p:spPr>
          <a:xfrm>
            <a:off x="251520" y="401715"/>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8630980"/>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a:solidFill>
                  <a:schemeClr val="tx1"/>
                </a:solidFill>
                <a:latin typeface="Tahoma" panose="020B0604030504040204" pitchFamily="34" charset="0"/>
                <a:ea typeface="Tahoma" panose="020B0604030504040204" pitchFamily="34" charset="0"/>
                <a:cs typeface="Tahoma" panose="020B0604030504040204" pitchFamily="34" charset="0"/>
              </a:rPr>
              <a:t>استفاده از فرصتهاي طلائي</a:t>
            </a:r>
            <a:endParaRPr lang="en-US" sz="3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marL="0" indent="0" rtl="1">
              <a:lnSpc>
                <a:spcPct val="150000"/>
              </a:lnSpc>
              <a:buNone/>
            </a:pPr>
            <a:r>
              <a:rPr lang="fa-IR" sz="2400" dirty="0">
                <a:latin typeface="Tahoma" panose="020B0604030504040204" pitchFamily="34" charset="0"/>
                <a:ea typeface="Tahoma" panose="020B0604030504040204" pitchFamily="34" charset="0"/>
                <a:cs typeface="Tahoma" panose="020B0604030504040204" pitchFamily="34" charset="0"/>
              </a:rPr>
              <a:t>حمله شديد پادشاه عربستان به شيوخ تكفيرى وهابى</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rtl="1">
              <a:lnSpc>
                <a:spcPct val="150000"/>
              </a:lnSpc>
              <a:buNone/>
            </a:pPr>
            <a:r>
              <a:rPr lang="fa-IR" sz="2400" dirty="0">
                <a:latin typeface="Tahoma" panose="020B0604030504040204" pitchFamily="34" charset="0"/>
                <a:ea typeface="Tahoma" panose="020B0604030504040204" pitchFamily="34" charset="0"/>
                <a:cs typeface="Tahoma" panose="020B0604030504040204" pitchFamily="34" charset="0"/>
              </a:rPr>
              <a:t>ملك عبدالله پادشاه عربستان، در پيامى كه به مناسبت افتتاح نوزدهمين همايش فقهى اتحاديه جهان اسلام (الدورة التاسعه عشرة للمجمع الفقهى برابطة العالم الاسلامى) كه در تاريخ 12 آبان تا 18  آبان 86 برگزار شد، صادر </a:t>
            </a:r>
            <a:r>
              <a:rPr lang="fa-IR" sz="2400" dirty="0" smtClean="0">
                <a:latin typeface="Tahoma" panose="020B0604030504040204" pitchFamily="34" charset="0"/>
                <a:ea typeface="Tahoma" panose="020B0604030504040204" pitchFamily="34" charset="0"/>
                <a:cs typeface="Tahoma" panose="020B0604030504040204" pitchFamily="34" charset="0"/>
              </a:rPr>
              <a:t>نمود</a:t>
            </a:r>
            <a:r>
              <a:rPr lang="ar-SA" sz="2400" dirty="0" smtClean="0">
                <a:latin typeface="Tahoma" panose="020B0604030504040204" pitchFamily="34" charset="0"/>
                <a:ea typeface="Tahoma" panose="020B0604030504040204" pitchFamily="34" charset="0"/>
                <a:cs typeface="Tahoma" panose="020B0604030504040204" pitchFamily="34" charset="0"/>
              </a:rPr>
              <a:t>:</a:t>
            </a:r>
          </a:p>
          <a:p>
            <a:pPr marL="0" indent="0" rtl="1">
              <a:lnSpc>
                <a:spcPct val="150000"/>
              </a:lnSpc>
              <a:buNone/>
            </a:pPr>
            <a:r>
              <a:rPr lang="fa-IR" sz="2400" dirty="0">
                <a:latin typeface="Tahoma" panose="020B0604030504040204" pitchFamily="34" charset="0"/>
                <a:ea typeface="Tahoma" panose="020B0604030504040204" pitchFamily="34" charset="0"/>
                <a:cs typeface="Tahoma" panose="020B0604030504040204" pitchFamily="34" charset="0"/>
              </a:rPr>
              <a:t>شاه عربستان افرادى كه آنها را شيوخ ماهواره و اينترنت ناميد را به افتراء بستن بر خداوند متهم كرد و افزود: كار اينان از بزرگ‏ترين مصيبت‏ها و كبيرترين گناهان كبيره و چيزى عظيم‏تر از شرك به خداوند است.</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rtl="1">
              <a:lnSpc>
                <a:spcPct val="150000"/>
              </a:lnSpc>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2339752" y="6381328"/>
            <a:ext cx="3089307" cy="400110"/>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 rtl="1"/>
            <a:r>
              <a:rPr lang="fa-IR" sz="2000" dirty="0">
                <a:solidFill>
                  <a:schemeClr val="tx1"/>
                </a:solidFill>
                <a:latin typeface="Tahoma" panose="020B0604030504040204" pitchFamily="34" charset="0"/>
                <a:ea typeface="Tahoma" panose="020B0604030504040204" pitchFamily="34" charset="0"/>
                <a:cs typeface="Tahoma" panose="020B0604030504040204" pitchFamily="34" charset="0"/>
              </a:rPr>
              <a:t>سايت شيعه </a:t>
            </a:r>
            <a:r>
              <a:rPr lang="fa-IR"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نيوز</a:t>
            </a:r>
            <a:r>
              <a:rPr lang="ar-SA"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15 آبان 86</a:t>
            </a:r>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 name="Left Arrow 4">
            <a:hlinkClick r:id="rId3" action="ppaction://hlinksldjump"/>
          </p:cNvPr>
          <p:cNvSpPr/>
          <p:nvPr/>
        </p:nvSpPr>
        <p:spPr>
          <a:xfrm>
            <a:off x="251520" y="6381328"/>
            <a:ext cx="1432487" cy="3714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627192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404664"/>
            <a:ext cx="8229600" cy="1080120"/>
          </a:xfrm>
        </p:spPr>
        <p:txBody>
          <a:bodyPr>
            <a:noAutofit/>
          </a:bodyPr>
          <a:lstStyle/>
          <a:p>
            <a:pPr rtl="1"/>
            <a:r>
              <a:rPr lang="fa-IR" sz="3200" dirty="0">
                <a:latin typeface="Tahoma" panose="020B0604030504040204" pitchFamily="34" charset="0"/>
                <a:ea typeface="Tahoma" panose="020B0604030504040204" pitchFamily="34" charset="0"/>
                <a:cs typeface="Tahoma" panose="020B0604030504040204" pitchFamily="34" charset="0"/>
              </a:rPr>
              <a:t>استفاده از فرصتهاي طلائي</a:t>
            </a:r>
            <a:endParaRPr lang="en-US" sz="3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a:xfrm>
            <a:off x="251520" y="1556792"/>
            <a:ext cx="8690492" cy="530120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مفتى أعظم عربستان عمليات انتحارى در عراق را محكوم كرد</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شيخ عبدالعزيز آل الشيخ مفتى عربستان در بيانيه </a:t>
            </a:r>
            <a:r>
              <a:rPr lang="fa-IR" sz="2000" dirty="0" smtClean="0">
                <a:latin typeface="Tahoma" panose="020B0604030504040204" pitchFamily="34" charset="0"/>
                <a:ea typeface="Tahoma" panose="020B0604030504040204" pitchFamily="34" charset="0"/>
                <a:cs typeface="Tahoma" panose="020B0604030504040204" pitchFamily="34" charset="0"/>
              </a:rPr>
              <a:t>خود</a:t>
            </a:r>
            <a:r>
              <a:rPr lang="ar-SA" sz="2000" dirty="0" smtClean="0">
                <a:latin typeface="Tahoma" panose="020B0604030504040204" pitchFamily="34" charset="0"/>
                <a:ea typeface="Tahoma" panose="020B0604030504040204" pitchFamily="34" charset="0"/>
                <a:cs typeface="Tahoma" panose="020B0604030504040204" pitchFamily="34" charset="0"/>
              </a:rPr>
              <a:t> </a:t>
            </a:r>
            <a:r>
              <a:rPr lang="fa-IR" sz="2000" dirty="0" smtClean="0">
                <a:latin typeface="Tahoma" panose="020B0604030504040204" pitchFamily="34" charset="0"/>
                <a:ea typeface="Tahoma" panose="020B0604030504040204" pitchFamily="34" charset="0"/>
                <a:cs typeface="Tahoma" panose="020B0604030504040204" pitchFamily="34" charset="0"/>
              </a:rPr>
              <a:t>گفت:</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r>
              <a:rPr lang="fa-IR" sz="2000" dirty="0" smtClean="0">
                <a:latin typeface="Tahoma" panose="020B0604030504040204" pitchFamily="34" charset="0"/>
                <a:ea typeface="Tahoma" panose="020B0604030504040204" pitchFamily="34" charset="0"/>
                <a:cs typeface="Tahoma" panose="020B0604030504040204" pitchFamily="34" charset="0"/>
              </a:rPr>
              <a:t>ساليانى است كه فرزندان عربستان به بهانه جهاد در راه خدا از كشور خارج مى شوند و اين جوانان شور و اشتياق به دين خود دارند، اما قدرت تشخيص ميان حق و باطل را ندارند.</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r>
              <a:rPr lang="fa-IR" sz="2000" dirty="0">
                <a:latin typeface="Tahoma" panose="020B0604030504040204" pitchFamily="34" charset="0"/>
                <a:ea typeface="Tahoma" panose="020B0604030504040204" pitchFamily="34" charset="0"/>
                <a:cs typeface="Tahoma" panose="020B0604030504040204" pitchFamily="34" charset="0"/>
              </a:rPr>
              <a:t>اين موضوع سبب شده تا جوانان به صورت كالايي در دست طرفهاى خارجى شرقي و غربي تبديل شده اند و به بهانه جهاد از آنها براى رسيدن به اهداف پليد خود استفاده مى كنند... اين جوانان به خاطر فريب خوردن عمليات پليدى را انجام مى دهند كه ارتباطى با دين ندارد.</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150000"/>
              </a:lnSpc>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395536" y="5877272"/>
            <a:ext cx="2871299" cy="369332"/>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 rtl="1"/>
            <a:r>
              <a:rPr lang="fa-IR" dirty="0">
                <a:solidFill>
                  <a:schemeClr val="tx1"/>
                </a:solidFill>
                <a:latin typeface="Tahoma" panose="020B0604030504040204" pitchFamily="34" charset="0"/>
                <a:ea typeface="Tahoma" panose="020B0604030504040204" pitchFamily="34" charset="0"/>
                <a:cs typeface="Tahoma" panose="020B0604030504040204" pitchFamily="34" charset="0"/>
              </a:rPr>
              <a:t>سايت شيعه نيوز </a:t>
            </a:r>
            <a:r>
              <a:rPr lang="fa-IR" dirty="0" smtClean="0">
                <a:solidFill>
                  <a:schemeClr val="tx1"/>
                </a:solidFill>
                <a:latin typeface="Tahoma" panose="020B0604030504040204" pitchFamily="34" charset="0"/>
                <a:ea typeface="Tahoma" panose="020B0604030504040204" pitchFamily="34" charset="0"/>
                <a:cs typeface="Tahoma" panose="020B0604030504040204" pitchFamily="34" charset="0"/>
              </a:rPr>
              <a:t>10 مهر 86</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Right Arrow 8">
            <a:hlinkClick r:id="rId3" action="ppaction://hlinksldjump"/>
          </p:cNvPr>
          <p:cNvSpPr/>
          <p:nvPr/>
        </p:nvSpPr>
        <p:spPr>
          <a:xfrm>
            <a:off x="251520" y="332656"/>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6511547"/>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38138"/>
            <a:ext cx="8229600" cy="1252537"/>
          </a:xfrm>
        </p:spPr>
        <p:txBody>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	</a:t>
            </a:r>
            <a:endParaRPr lang="fa-IR" sz="3200"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3"/>
          <p:cNvSpPr/>
          <p:nvPr/>
        </p:nvSpPr>
        <p:spPr>
          <a:xfrm>
            <a:off x="225281" y="233817"/>
            <a:ext cx="8778449" cy="1375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4800" dirty="0">
                <a:solidFill>
                  <a:srgbClr val="C00000"/>
                </a:solidFill>
                <a:effectLst>
                  <a:glow rad="635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شبهات وهابيت در آيه </a:t>
            </a:r>
            <a:r>
              <a:rPr lang="fa-IR" sz="4800" dirty="0" smtClean="0">
                <a:solidFill>
                  <a:srgbClr val="C00000"/>
                </a:solidFill>
                <a:effectLst>
                  <a:glow rad="635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وليكم الله</a:t>
            </a:r>
            <a:endParaRPr lang="fa-IR" sz="4800" dirty="0">
              <a:solidFill>
                <a:srgbClr val="C00000"/>
              </a:solidFill>
              <a:effectLst>
                <a:glow rad="635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endParaRPr>
          </a:p>
        </p:txBody>
      </p:sp>
      <p:sp>
        <p:nvSpPr>
          <p:cNvPr id="6" name="Content Placeholder 2">
            <a:hlinkClick r:id="rId3" action="ppaction://hlinksldjump"/>
          </p:cNvPr>
          <p:cNvSpPr txBox="1">
            <a:spLocks/>
          </p:cNvSpPr>
          <p:nvPr/>
        </p:nvSpPr>
        <p:spPr>
          <a:xfrm>
            <a:off x="467544" y="1844824"/>
            <a:ext cx="8194298" cy="652516"/>
          </a:xfrm>
          <a:prstGeom prst="rect">
            <a:avLst/>
          </a:prstGeom>
        </p:spPr>
        <p:style>
          <a:lnRef idx="1">
            <a:schemeClr val="accent5"/>
          </a:lnRef>
          <a:fillRef idx="2">
            <a:schemeClr val="accent5"/>
          </a:fillRef>
          <a:effectRef idx="1">
            <a:schemeClr val="accent5"/>
          </a:effectRef>
          <a:fontRef idx="minor">
            <a:schemeClr val="dk1"/>
          </a:fontRef>
        </p:style>
        <p:txBody>
          <a:bodyPr>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dk1"/>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dk1"/>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dk1"/>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dk1"/>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dk1"/>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9pPr>
          </a:lstStyle>
          <a:p>
            <a:pPr marL="0" indent="0" algn="ctr" rtl="1">
              <a:buNone/>
            </a:pPr>
            <a:r>
              <a:rPr lang="fa-IR" sz="2800" dirty="0" smtClean="0">
                <a:solidFill>
                  <a:srgbClr val="0000FF"/>
                </a:solidFill>
                <a:effectLst>
                  <a:glow rad="228600">
                    <a:schemeClr val="accent1">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ابن تيمية: لم يذكره الطبري وابن أبي حاتم</a:t>
            </a:r>
            <a:endParaRPr lang="en-US" sz="2800" dirty="0">
              <a:solidFill>
                <a:srgbClr val="0000FF"/>
              </a:solidFill>
              <a:effectLst>
                <a:glow rad="228600">
                  <a:schemeClr val="accent1">
                    <a:satMod val="175000"/>
                    <a:alpha val="40000"/>
                  </a:schemeClr>
                </a:glow>
              </a:effectLst>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2"/>
          <p:cNvSpPr txBox="1">
            <a:spLocks/>
          </p:cNvSpPr>
          <p:nvPr/>
        </p:nvSpPr>
        <p:spPr>
          <a:xfrm>
            <a:off x="467544" y="2636912"/>
            <a:ext cx="8194298" cy="652516"/>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dk1"/>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dk1"/>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dk1"/>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dk1"/>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dk1"/>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9pPr>
          </a:lstStyle>
          <a:p>
            <a:pPr marL="0" indent="0" algn="ctr" rtl="1">
              <a:buFont typeface="Symbol" pitchFamily="18" charset="2"/>
              <a:buNone/>
            </a:pPr>
            <a:r>
              <a:rPr lang="fa-IR" sz="2800" smtClean="0">
                <a:solidFill>
                  <a:srgbClr val="0000FF"/>
                </a:solidFill>
                <a:effectLst>
                  <a:glow rad="228600">
                    <a:schemeClr val="accent1">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استبعاد در ثواب روزه روز غدير</a:t>
            </a:r>
            <a:endParaRPr lang="en-US" sz="2800" dirty="0">
              <a:solidFill>
                <a:srgbClr val="0000FF"/>
              </a:solidFill>
              <a:effectLst>
                <a:glow rad="228600">
                  <a:schemeClr val="accent1">
                    <a:satMod val="175000"/>
                    <a:alpha val="40000"/>
                  </a:schemeClr>
                </a:glow>
              </a:effectLst>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p:cNvSpPr txBox="1">
            <a:spLocks/>
          </p:cNvSpPr>
          <p:nvPr/>
        </p:nvSpPr>
        <p:spPr>
          <a:xfrm>
            <a:off x="467544" y="3568572"/>
            <a:ext cx="8194298" cy="652516"/>
          </a:xfrm>
          <a:prstGeom prst="rect">
            <a:avLst/>
          </a:prstGeom>
        </p:spPr>
        <p:style>
          <a:lnRef idx="1">
            <a:schemeClr val="accent1"/>
          </a:lnRef>
          <a:fillRef idx="2">
            <a:schemeClr val="accent1"/>
          </a:fillRef>
          <a:effectRef idx="1">
            <a:schemeClr val="accent1"/>
          </a:effectRef>
          <a:fontRef idx="minor">
            <a:schemeClr val="dk1"/>
          </a:fontRef>
        </p:style>
        <p:txBody>
          <a:bodyPr>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dk1"/>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dk1"/>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dk1"/>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dk1"/>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dk1"/>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dk1"/>
                </a:solidFill>
                <a:latin typeface="+mn-lt"/>
                <a:ea typeface="+mn-ea"/>
                <a:cs typeface="+mn-cs"/>
              </a:defRPr>
            </a:lvl9pPr>
          </a:lstStyle>
          <a:p>
            <a:pPr marL="0" indent="0" algn="ctr" rtl="1">
              <a:buFont typeface="Symbol" pitchFamily="18" charset="2"/>
              <a:buNone/>
            </a:pPr>
            <a:r>
              <a:rPr lang="fa-IR" sz="2800" smtClean="0">
                <a:solidFill>
                  <a:srgbClr val="0000FF"/>
                </a:solidFill>
                <a:effectLst>
                  <a:glow rad="228600">
                    <a:schemeClr val="accent1">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استبعاد در ثواب روزه روز غدير</a:t>
            </a:r>
            <a:endParaRPr lang="en-US" sz="2800" dirty="0">
              <a:solidFill>
                <a:srgbClr val="0000FF"/>
              </a:solidFill>
              <a:effectLst>
                <a:glow rad="228600">
                  <a:schemeClr val="accent1">
                    <a:satMod val="175000"/>
                    <a:alpha val="40000"/>
                  </a:schemeClr>
                </a:glo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8546330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1)">
                                      <p:cBhvr>
                                        <p:cTn id="15" dur="2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80">
                                          <p:stCondLst>
                                            <p:cond delay="0"/>
                                          </p:stCondLst>
                                        </p:cTn>
                                        <p:tgtEl>
                                          <p:spTgt spid="8"/>
                                        </p:tgtEl>
                                      </p:cBhvr>
                                    </p:animEffect>
                                    <p:anim calcmode="lin" valueType="num">
                                      <p:cBhvr>
                                        <p:cTn id="2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6" dur="26">
                                          <p:stCondLst>
                                            <p:cond delay="650"/>
                                          </p:stCondLst>
                                        </p:cTn>
                                        <p:tgtEl>
                                          <p:spTgt spid="8"/>
                                        </p:tgtEl>
                                      </p:cBhvr>
                                      <p:to x="100000" y="60000"/>
                                    </p:animScale>
                                    <p:animScale>
                                      <p:cBhvr>
                                        <p:cTn id="27" dur="166" decel="50000">
                                          <p:stCondLst>
                                            <p:cond delay="676"/>
                                          </p:stCondLst>
                                        </p:cTn>
                                        <p:tgtEl>
                                          <p:spTgt spid="8"/>
                                        </p:tgtEl>
                                      </p:cBhvr>
                                      <p:to x="100000" y="100000"/>
                                    </p:animScale>
                                    <p:animScale>
                                      <p:cBhvr>
                                        <p:cTn id="28" dur="26">
                                          <p:stCondLst>
                                            <p:cond delay="1312"/>
                                          </p:stCondLst>
                                        </p:cTn>
                                        <p:tgtEl>
                                          <p:spTgt spid="8"/>
                                        </p:tgtEl>
                                      </p:cBhvr>
                                      <p:to x="100000" y="80000"/>
                                    </p:animScale>
                                    <p:animScale>
                                      <p:cBhvr>
                                        <p:cTn id="29" dur="166" decel="50000">
                                          <p:stCondLst>
                                            <p:cond delay="1338"/>
                                          </p:stCondLst>
                                        </p:cTn>
                                        <p:tgtEl>
                                          <p:spTgt spid="8"/>
                                        </p:tgtEl>
                                      </p:cBhvr>
                                      <p:to x="100000" y="100000"/>
                                    </p:animScale>
                                    <p:animScale>
                                      <p:cBhvr>
                                        <p:cTn id="30" dur="26">
                                          <p:stCondLst>
                                            <p:cond delay="1642"/>
                                          </p:stCondLst>
                                        </p:cTn>
                                        <p:tgtEl>
                                          <p:spTgt spid="8"/>
                                        </p:tgtEl>
                                      </p:cBhvr>
                                      <p:to x="100000" y="90000"/>
                                    </p:animScale>
                                    <p:animScale>
                                      <p:cBhvr>
                                        <p:cTn id="31" dur="166" decel="50000">
                                          <p:stCondLst>
                                            <p:cond delay="1668"/>
                                          </p:stCondLst>
                                        </p:cTn>
                                        <p:tgtEl>
                                          <p:spTgt spid="8"/>
                                        </p:tgtEl>
                                      </p:cBhvr>
                                      <p:to x="100000" y="100000"/>
                                    </p:animScale>
                                    <p:animScale>
                                      <p:cBhvr>
                                        <p:cTn id="32" dur="26">
                                          <p:stCondLst>
                                            <p:cond delay="1808"/>
                                          </p:stCondLst>
                                        </p:cTn>
                                        <p:tgtEl>
                                          <p:spTgt spid="8"/>
                                        </p:tgtEl>
                                      </p:cBhvr>
                                      <p:to x="100000" y="95000"/>
                                    </p:animScale>
                                    <p:animScale>
                                      <p:cBhvr>
                                        <p:cTn id="33"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4294967295"/>
            <p:extLst>
              <p:ext uri="{D42A27DB-BD31-4B8C-83A1-F6EECF244321}">
                <p14:modId xmlns:p14="http://schemas.microsoft.com/office/powerpoint/2010/main" val="3642887878"/>
              </p:ext>
            </p:extLst>
          </p:nvPr>
        </p:nvGraphicFramePr>
        <p:xfrm>
          <a:off x="-357188" y="85400"/>
          <a:ext cx="9501188" cy="71712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349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DFB13AC2-016E-4B0A-87A0-C6E315805744}"/>
                                            </p:graphicEl>
                                          </p:spTgt>
                                        </p:tgtEl>
                                        <p:attrNameLst>
                                          <p:attrName>style.visibility</p:attrName>
                                        </p:attrNameLst>
                                      </p:cBhvr>
                                      <p:to>
                                        <p:strVal val="visible"/>
                                      </p:to>
                                    </p:set>
                                    <p:animEffect transition="in" filter="wipe(down)">
                                      <p:cBhvr>
                                        <p:cTn id="7" dur="500"/>
                                        <p:tgtEl>
                                          <p:spTgt spid="6">
                                            <p:graphicEl>
                                              <a:dgm id="{DFB13AC2-016E-4B0A-87A0-C6E31580574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9E790595-CA2F-451A-9431-ACA41FED210A}"/>
                                            </p:graphicEl>
                                          </p:spTgt>
                                        </p:tgtEl>
                                        <p:attrNameLst>
                                          <p:attrName>style.visibility</p:attrName>
                                        </p:attrNameLst>
                                      </p:cBhvr>
                                      <p:to>
                                        <p:strVal val="visible"/>
                                      </p:to>
                                    </p:set>
                                    <p:animEffect transition="in" filter="wipe(down)">
                                      <p:cBhvr>
                                        <p:cTn id="12" dur="500"/>
                                        <p:tgtEl>
                                          <p:spTgt spid="6">
                                            <p:graphicEl>
                                              <a:dgm id="{9E790595-CA2F-451A-9431-ACA41FED210A}"/>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69B8B613-19A6-4410-A0D2-2EC8D7630B90}"/>
                                            </p:graphicEl>
                                          </p:spTgt>
                                        </p:tgtEl>
                                        <p:attrNameLst>
                                          <p:attrName>style.visibility</p:attrName>
                                        </p:attrNameLst>
                                      </p:cBhvr>
                                      <p:to>
                                        <p:strVal val="visible"/>
                                      </p:to>
                                    </p:set>
                                    <p:animEffect transition="in" filter="wipe(down)">
                                      <p:cBhvr>
                                        <p:cTn id="15" dur="500"/>
                                        <p:tgtEl>
                                          <p:spTgt spid="6">
                                            <p:graphicEl>
                                              <a:dgm id="{69B8B613-19A6-4410-A0D2-2EC8D7630B9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C6516C59-7312-4D00-8C91-D971CD183CB4}"/>
                                            </p:graphicEl>
                                          </p:spTgt>
                                        </p:tgtEl>
                                        <p:attrNameLst>
                                          <p:attrName>style.visibility</p:attrName>
                                        </p:attrNameLst>
                                      </p:cBhvr>
                                      <p:to>
                                        <p:strVal val="visible"/>
                                      </p:to>
                                    </p:set>
                                    <p:animEffect transition="in" filter="wipe(down)">
                                      <p:cBhvr>
                                        <p:cTn id="20" dur="500"/>
                                        <p:tgtEl>
                                          <p:spTgt spid="6">
                                            <p:graphicEl>
                                              <a:dgm id="{C6516C59-7312-4D00-8C91-D971CD183CB4}"/>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graphicEl>
                                              <a:dgm id="{8A276602-8ACA-49CF-BBF3-48458D5B47D8}"/>
                                            </p:graphicEl>
                                          </p:spTgt>
                                        </p:tgtEl>
                                        <p:attrNameLst>
                                          <p:attrName>style.visibility</p:attrName>
                                        </p:attrNameLst>
                                      </p:cBhvr>
                                      <p:to>
                                        <p:strVal val="visible"/>
                                      </p:to>
                                    </p:set>
                                    <p:animEffect transition="in" filter="wipe(down)">
                                      <p:cBhvr>
                                        <p:cTn id="23" dur="500"/>
                                        <p:tgtEl>
                                          <p:spTgt spid="6">
                                            <p:graphicEl>
                                              <a:dgm id="{8A276602-8ACA-49CF-BBF3-48458D5B47D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graphicEl>
                                              <a:dgm id="{B8B1965C-7E97-440E-B127-B9C6DC440B17}"/>
                                            </p:graphicEl>
                                          </p:spTgt>
                                        </p:tgtEl>
                                        <p:attrNameLst>
                                          <p:attrName>style.visibility</p:attrName>
                                        </p:attrNameLst>
                                      </p:cBhvr>
                                      <p:to>
                                        <p:strVal val="visible"/>
                                      </p:to>
                                    </p:set>
                                    <p:animEffect transition="in" filter="wipe(down)">
                                      <p:cBhvr>
                                        <p:cTn id="28" dur="500"/>
                                        <p:tgtEl>
                                          <p:spTgt spid="6">
                                            <p:graphicEl>
                                              <a:dgm id="{B8B1965C-7E97-440E-B127-B9C6DC440B17}"/>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graphicEl>
                                              <a:dgm id="{D7FC3A57-C936-4BE5-A479-6DD6E5A3CF64}"/>
                                            </p:graphicEl>
                                          </p:spTgt>
                                        </p:tgtEl>
                                        <p:attrNameLst>
                                          <p:attrName>style.visibility</p:attrName>
                                        </p:attrNameLst>
                                      </p:cBhvr>
                                      <p:to>
                                        <p:strVal val="visible"/>
                                      </p:to>
                                    </p:set>
                                    <p:animEffect transition="in" filter="wipe(down)">
                                      <p:cBhvr>
                                        <p:cTn id="31" dur="500"/>
                                        <p:tgtEl>
                                          <p:spTgt spid="6">
                                            <p:graphicEl>
                                              <a:dgm id="{D7FC3A57-C936-4BE5-A479-6DD6E5A3CF6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graphicEl>
                                              <a:dgm id="{79BEBC43-4E1A-4A2C-9515-1894E1AA77E0}"/>
                                            </p:graphicEl>
                                          </p:spTgt>
                                        </p:tgtEl>
                                        <p:attrNameLst>
                                          <p:attrName>style.visibility</p:attrName>
                                        </p:attrNameLst>
                                      </p:cBhvr>
                                      <p:to>
                                        <p:strVal val="visible"/>
                                      </p:to>
                                    </p:set>
                                    <p:animEffect transition="in" filter="wipe(down)">
                                      <p:cBhvr>
                                        <p:cTn id="36" dur="500"/>
                                        <p:tgtEl>
                                          <p:spTgt spid="6">
                                            <p:graphicEl>
                                              <a:dgm id="{79BEBC43-4E1A-4A2C-9515-1894E1AA77E0}"/>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
                                            <p:graphicEl>
                                              <a:dgm id="{B90547E2-962D-4F66-AC05-AC3060D7B8AD}"/>
                                            </p:graphicEl>
                                          </p:spTgt>
                                        </p:tgtEl>
                                        <p:attrNameLst>
                                          <p:attrName>style.visibility</p:attrName>
                                        </p:attrNameLst>
                                      </p:cBhvr>
                                      <p:to>
                                        <p:strVal val="visible"/>
                                      </p:to>
                                    </p:set>
                                    <p:animEffect transition="in" filter="wipe(down)">
                                      <p:cBhvr>
                                        <p:cTn id="39" dur="500"/>
                                        <p:tgtEl>
                                          <p:spTgt spid="6">
                                            <p:graphicEl>
                                              <a:dgm id="{B90547E2-962D-4F66-AC05-AC3060D7B8A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graphicEl>
                                              <a:dgm id="{57676202-FAF7-4E59-9746-403838423AF8}"/>
                                            </p:graphicEl>
                                          </p:spTgt>
                                        </p:tgtEl>
                                        <p:attrNameLst>
                                          <p:attrName>style.visibility</p:attrName>
                                        </p:attrNameLst>
                                      </p:cBhvr>
                                      <p:to>
                                        <p:strVal val="visible"/>
                                      </p:to>
                                    </p:set>
                                    <p:animEffect transition="in" filter="wipe(down)">
                                      <p:cBhvr>
                                        <p:cTn id="44" dur="500"/>
                                        <p:tgtEl>
                                          <p:spTgt spid="6">
                                            <p:graphicEl>
                                              <a:dgm id="{57676202-FAF7-4E59-9746-403838423AF8}"/>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6">
                                            <p:graphicEl>
                                              <a:dgm id="{434EC4EB-824D-4B7D-BC3D-8D57E5393A55}"/>
                                            </p:graphicEl>
                                          </p:spTgt>
                                        </p:tgtEl>
                                        <p:attrNameLst>
                                          <p:attrName>style.visibility</p:attrName>
                                        </p:attrNameLst>
                                      </p:cBhvr>
                                      <p:to>
                                        <p:strVal val="visible"/>
                                      </p:to>
                                    </p:set>
                                    <p:animEffect transition="in" filter="wipe(down)">
                                      <p:cBhvr>
                                        <p:cTn id="47" dur="500"/>
                                        <p:tgtEl>
                                          <p:spTgt spid="6">
                                            <p:graphicEl>
                                              <a:dgm id="{434EC4EB-824D-4B7D-BC3D-8D57E5393A55}"/>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graphicEl>
                                              <a:dgm id="{E8F62FAF-55C6-4777-B78E-8540E044BFF3}"/>
                                            </p:graphicEl>
                                          </p:spTgt>
                                        </p:tgtEl>
                                        <p:attrNameLst>
                                          <p:attrName>style.visibility</p:attrName>
                                        </p:attrNameLst>
                                      </p:cBhvr>
                                      <p:to>
                                        <p:strVal val="visible"/>
                                      </p:to>
                                    </p:set>
                                    <p:animEffect transition="in" filter="wipe(down)">
                                      <p:cBhvr>
                                        <p:cTn id="52" dur="500"/>
                                        <p:tgtEl>
                                          <p:spTgt spid="6">
                                            <p:graphicEl>
                                              <a:dgm id="{E8F62FAF-55C6-4777-B78E-8540E044BFF3}"/>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6">
                                            <p:graphicEl>
                                              <a:dgm id="{09AAD81D-1857-473C-AA10-C7EE0FB8284A}"/>
                                            </p:graphicEl>
                                          </p:spTgt>
                                        </p:tgtEl>
                                        <p:attrNameLst>
                                          <p:attrName>style.visibility</p:attrName>
                                        </p:attrNameLst>
                                      </p:cBhvr>
                                      <p:to>
                                        <p:strVal val="visible"/>
                                      </p:to>
                                    </p:set>
                                    <p:animEffect transition="in" filter="wipe(down)">
                                      <p:cBhvr>
                                        <p:cTn id="55" dur="500"/>
                                        <p:tgtEl>
                                          <p:spTgt spid="6">
                                            <p:graphicEl>
                                              <a:dgm id="{09AAD81D-1857-473C-AA10-C7EE0FB8284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a:xfrm>
            <a:off x="755576" y="44624"/>
            <a:ext cx="8247538" cy="702686"/>
          </a:xfrm>
        </p:spPr>
        <p:style>
          <a:lnRef idx="1">
            <a:schemeClr val="accent4"/>
          </a:lnRef>
          <a:fillRef idx="2">
            <a:schemeClr val="accent4"/>
          </a:fillRef>
          <a:effectRef idx="1">
            <a:schemeClr val="accent4"/>
          </a:effectRef>
          <a:fontRef idx="minor">
            <a:schemeClr val="dk1"/>
          </a:fontRef>
        </p:style>
        <p:txBody>
          <a:bodyPr>
            <a:normAutofit/>
          </a:bodyPr>
          <a:lstStyle/>
          <a:p>
            <a:pPr rtl="1"/>
            <a:r>
              <a:rPr lang="fa-IR" sz="3600" dirty="0" smtClean="0">
                <a:solidFill>
                  <a:srgbClr val="0000FF"/>
                </a:solidFill>
                <a:effectLst>
                  <a:glow rad="228600">
                    <a:schemeClr val="accent5">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المناظرة آدابها وشرائطها</a:t>
            </a:r>
            <a:endParaRPr lang="en-US" sz="3600" dirty="0">
              <a:solidFill>
                <a:srgbClr val="0000FF"/>
              </a:solidFill>
              <a:effectLst>
                <a:glow rad="228600">
                  <a:schemeClr val="accent5">
                    <a:satMod val="175000"/>
                    <a:alpha val="40000"/>
                  </a:schemeClr>
                </a:glow>
              </a:effectLst>
              <a:latin typeface="Tahoma" panose="020B0604030504040204" pitchFamily="34" charset="0"/>
              <a:ea typeface="Tahoma" panose="020B0604030504040204" pitchFamily="34" charset="0"/>
              <a:cs typeface="Tahoma" panose="020B0604030504040204" pitchFamily="34" charset="0"/>
            </a:endParaRPr>
          </a:p>
        </p:txBody>
      </p:sp>
      <p:grpSp>
        <p:nvGrpSpPr>
          <p:cNvPr id="136222" name="Group 30"/>
          <p:cNvGrpSpPr>
            <a:grpSpLocks/>
          </p:cNvGrpSpPr>
          <p:nvPr/>
        </p:nvGrpSpPr>
        <p:grpSpPr bwMode="auto">
          <a:xfrm>
            <a:off x="1314541" y="764703"/>
            <a:ext cx="7204251" cy="566738"/>
            <a:chOff x="1536" y="1365"/>
            <a:chExt cx="2736" cy="357"/>
          </a:xfrm>
        </p:grpSpPr>
        <p:sp>
          <p:nvSpPr>
            <p:cNvPr id="136197" name="AutoShape 5">
              <a:hlinkClick r:id="rId3" action="ppaction://hlinksldjump"/>
            </p:cNvPr>
            <p:cNvSpPr>
              <a:spLocks noChangeArrowheads="1"/>
            </p:cNvSpPr>
            <p:nvPr/>
          </p:nvSpPr>
          <p:spPr bwMode="gray">
            <a:xfrm>
              <a:off x="1536" y="1419"/>
              <a:ext cx="2736" cy="288"/>
            </a:xfrm>
            <a:prstGeom prst="roundRect">
              <a:avLst>
                <a:gd name="adj" fmla="val 16667"/>
              </a:avLst>
            </a:prstGeom>
            <a:gradFill rotWithShape="1">
              <a:gsLst>
                <a:gs pos="0">
                  <a:srgbClr val="21B3E1">
                    <a:gamma/>
                    <a:tint val="21176"/>
                    <a:invGamma/>
                  </a:srgbClr>
                </a:gs>
                <a:gs pos="100000">
                  <a:srgbClr val="21B3E1"/>
                </a:gs>
              </a:gsLst>
              <a:lin ang="0" scaled="1"/>
            </a:gradFill>
            <a:ln w="12700" algn="ctr">
              <a:solidFill>
                <a:schemeClr val="tx1"/>
              </a:solidFill>
              <a:round/>
              <a:headEnd/>
              <a:tailEnd/>
            </a:ln>
            <a:effectLst>
              <a:outerShdw dist="99190" dir="2388334" algn="ctr" rotWithShape="0">
                <a:srgbClr val="333333">
                  <a:alpha val="50000"/>
                </a:srgbClr>
              </a:outerShdw>
            </a:effectLst>
          </p:spPr>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136196" name="AutoShape 4"/>
            <p:cNvSpPr>
              <a:spLocks noChangeArrowheads="1"/>
            </p:cNvSpPr>
            <p:nvPr/>
          </p:nvSpPr>
          <p:spPr bwMode="gray">
            <a:xfrm>
              <a:off x="3959" y="1365"/>
              <a:ext cx="298" cy="357"/>
            </a:xfrm>
            <a:prstGeom prst="diamond">
              <a:avLst/>
            </a:prstGeom>
            <a:gradFill rotWithShape="1">
              <a:gsLst>
                <a:gs pos="0">
                  <a:srgbClr val="21B3E1">
                    <a:gamma/>
                    <a:shade val="46275"/>
                    <a:invGamma/>
                  </a:srgbClr>
                </a:gs>
                <a:gs pos="100000">
                  <a:srgbClr val="21B3E1"/>
                </a:gs>
              </a:gsLst>
              <a:lin ang="0" scaled="1"/>
            </a:gra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136198" name="Text Box 6">
              <a:hlinkClick r:id="rId3" action="ppaction://hlinksldjump"/>
            </p:cNvPr>
            <p:cNvSpPr txBox="1">
              <a:spLocks noChangeArrowheads="1"/>
            </p:cNvSpPr>
            <p:nvPr/>
          </p:nvSpPr>
          <p:spPr bwMode="gray">
            <a:xfrm>
              <a:off x="1689" y="1401"/>
              <a:ext cx="216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fa-IR" sz="2400" dirty="0">
                  <a:latin typeface="Tahoma" panose="020B0604030504040204" pitchFamily="34" charset="0"/>
                  <a:ea typeface="Tahoma" panose="020B0604030504040204" pitchFamily="34" charset="0"/>
                  <a:cs typeface="Tahoma" panose="020B0604030504040204" pitchFamily="34" charset="0"/>
                </a:rPr>
                <a:t>الآية اقوي دليل في </a:t>
              </a:r>
              <a:r>
                <a:rPr lang="fa-IR" sz="2400" dirty="0">
                  <a:latin typeface="Tahoma" panose="020B0604030504040204" pitchFamily="34" charset="0"/>
                  <a:ea typeface="Tahoma" panose="020B0604030504040204" pitchFamily="34" charset="0"/>
                  <a:cs typeface="Tahoma" panose="020B0604030504040204" pitchFamily="34" charset="0"/>
                  <a:hlinkClick r:id="rId3" action="ppaction://hlinksldjump"/>
                </a:rPr>
                <a:t>امامة</a:t>
              </a:r>
              <a:r>
                <a:rPr lang="fa-IR" sz="2400" dirty="0">
                  <a:latin typeface="Tahoma" panose="020B0604030504040204" pitchFamily="34" charset="0"/>
                  <a:ea typeface="Tahoma" panose="020B0604030504040204" pitchFamily="34" charset="0"/>
                  <a:cs typeface="Tahoma" panose="020B0604030504040204" pitchFamily="34" charset="0"/>
                </a:rPr>
                <a:t> علي  (ع)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36199" name="Text Box 7"/>
            <p:cNvSpPr txBox="1">
              <a:spLocks noChangeArrowheads="1"/>
            </p:cNvSpPr>
            <p:nvPr/>
          </p:nvSpPr>
          <p:spPr bwMode="gray">
            <a:xfrm>
              <a:off x="4044" y="1417"/>
              <a:ext cx="12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algn="ctr" rtl="1"/>
              <a:r>
                <a:rPr lang="fa-IR" sz="2000" dirty="0" smtClean="0">
                  <a:latin typeface="Tahoma" panose="020B0604030504040204" pitchFamily="34" charset="0"/>
                  <a:ea typeface="Tahoma" panose="020B0604030504040204" pitchFamily="34" charset="0"/>
                  <a:cs typeface="Tahoma" panose="020B0604030504040204" pitchFamily="34" charset="0"/>
                </a:rPr>
                <a:t>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36223" name="Group 31"/>
          <p:cNvGrpSpPr>
            <a:grpSpLocks/>
          </p:cNvGrpSpPr>
          <p:nvPr/>
        </p:nvGrpSpPr>
        <p:grpSpPr bwMode="auto">
          <a:xfrm>
            <a:off x="1345007" y="1340400"/>
            <a:ext cx="7186301" cy="579438"/>
            <a:chOff x="1536" y="1809"/>
            <a:chExt cx="2751" cy="365"/>
          </a:xfrm>
        </p:grpSpPr>
        <p:sp>
          <p:nvSpPr>
            <p:cNvPr id="136202" name="AutoShape 10">
              <a:hlinkClick r:id="rId4" action="ppaction://hlinksldjump"/>
            </p:cNvPr>
            <p:cNvSpPr>
              <a:spLocks noChangeArrowheads="1"/>
            </p:cNvSpPr>
            <p:nvPr/>
          </p:nvSpPr>
          <p:spPr bwMode="gray">
            <a:xfrm>
              <a:off x="1536" y="1886"/>
              <a:ext cx="2736" cy="288"/>
            </a:xfrm>
            <a:prstGeom prst="roundRect">
              <a:avLst>
                <a:gd name="adj" fmla="val 16667"/>
              </a:avLst>
            </a:prstGeom>
            <a:gradFill rotWithShape="1">
              <a:gsLst>
                <a:gs pos="0">
                  <a:srgbClr val="99CC00">
                    <a:gamma/>
                    <a:tint val="21176"/>
                    <a:invGamma/>
                  </a:srgbClr>
                </a:gs>
                <a:gs pos="100000">
                  <a:srgbClr val="99CC00"/>
                </a:gs>
              </a:gsLst>
              <a:lin ang="0" scaled="1"/>
            </a:gradFill>
            <a:ln w="12700" algn="ctr">
              <a:solidFill>
                <a:schemeClr val="tx1"/>
              </a:solidFill>
              <a:round/>
              <a:headEnd/>
              <a:tailEnd/>
            </a:ln>
            <a:effectLst>
              <a:outerShdw dist="99190" dir="2388334" algn="ctr" rotWithShape="0">
                <a:srgbClr val="333333">
                  <a:alpha val="50000"/>
                </a:srgbClr>
              </a:outerShdw>
            </a:effectLst>
          </p:spPr>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136203" name="AutoShape 11"/>
            <p:cNvSpPr>
              <a:spLocks noChangeArrowheads="1"/>
            </p:cNvSpPr>
            <p:nvPr/>
          </p:nvSpPr>
          <p:spPr bwMode="gray">
            <a:xfrm>
              <a:off x="3957" y="1809"/>
              <a:ext cx="330" cy="340"/>
            </a:xfrm>
            <a:prstGeom prst="diamond">
              <a:avLst/>
            </a:prstGeom>
            <a:gradFill rotWithShape="1">
              <a:gsLst>
                <a:gs pos="0">
                  <a:srgbClr val="99CC00">
                    <a:gamma/>
                    <a:shade val="46275"/>
                    <a:invGamma/>
                  </a:srgbClr>
                </a:gs>
                <a:gs pos="100000">
                  <a:srgbClr val="99CC00"/>
                </a:gs>
              </a:gsLst>
              <a:lin ang="0" scaled="1"/>
            </a:gra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136204" name="Text Box 12">
              <a:hlinkClick r:id="rId5" action="ppaction://hlinksldjump"/>
            </p:cNvPr>
            <p:cNvSpPr txBox="1">
              <a:spLocks noChangeArrowheads="1"/>
            </p:cNvSpPr>
            <p:nvPr/>
          </p:nvSpPr>
          <p:spPr bwMode="gray">
            <a:xfrm>
              <a:off x="1686" y="1867"/>
              <a:ext cx="216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رواية الطبراني المتوفی 360:</a:t>
              </a:r>
            </a:p>
          </p:txBody>
        </p:sp>
        <p:sp>
          <p:nvSpPr>
            <p:cNvPr id="136205" name="Text Box 13"/>
            <p:cNvSpPr txBox="1">
              <a:spLocks noChangeArrowheads="1"/>
            </p:cNvSpPr>
            <p:nvPr/>
          </p:nvSpPr>
          <p:spPr bwMode="gray">
            <a:xfrm>
              <a:off x="3982" y="1911"/>
              <a:ext cx="245"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square">
              <a:spAutoFit/>
            </a:bodyPr>
            <a:lstStyle/>
            <a:p>
              <a:pPr algn="ctr" rtl="1"/>
              <a:r>
                <a:rPr lang="fa-IR" sz="2000" dirty="0" smtClean="0">
                  <a:latin typeface="Tahoma" panose="020B0604030504040204" pitchFamily="34" charset="0"/>
                  <a:ea typeface="Tahoma" panose="020B0604030504040204" pitchFamily="34" charset="0"/>
                  <a:cs typeface="Tahoma" panose="020B0604030504040204" pitchFamily="34" charset="0"/>
                </a:rPr>
                <a:t>2</a:t>
              </a:r>
              <a:endParaRPr lang="en-US" sz="20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36224" name="Group 32"/>
          <p:cNvGrpSpPr>
            <a:grpSpLocks/>
          </p:cNvGrpSpPr>
          <p:nvPr/>
        </p:nvGrpSpPr>
        <p:grpSpPr bwMode="auto">
          <a:xfrm>
            <a:off x="683568" y="1935510"/>
            <a:ext cx="7879081" cy="628651"/>
            <a:chOff x="1295" y="2292"/>
            <a:chExt cx="2995" cy="396"/>
          </a:xfrm>
        </p:grpSpPr>
        <p:sp>
          <p:nvSpPr>
            <p:cNvPr id="136207" name="AutoShape 15"/>
            <p:cNvSpPr>
              <a:spLocks noChangeArrowheads="1"/>
            </p:cNvSpPr>
            <p:nvPr/>
          </p:nvSpPr>
          <p:spPr bwMode="gray">
            <a:xfrm>
              <a:off x="1536" y="2379"/>
              <a:ext cx="2736" cy="288"/>
            </a:xfrm>
            <a:prstGeom prst="roundRect">
              <a:avLst>
                <a:gd name="adj" fmla="val 16667"/>
              </a:avLst>
            </a:prstGeom>
            <a:gradFill rotWithShape="1">
              <a:gsLst>
                <a:gs pos="0">
                  <a:srgbClr val="FF9933">
                    <a:gamma/>
                    <a:tint val="21176"/>
                    <a:invGamma/>
                  </a:srgbClr>
                </a:gs>
                <a:gs pos="100000">
                  <a:srgbClr val="FF9933"/>
                </a:gs>
              </a:gsLst>
              <a:lin ang="0" scaled="1"/>
            </a:gradFill>
            <a:ln w="12700" algn="ctr">
              <a:solidFill>
                <a:schemeClr val="tx1"/>
              </a:solidFill>
              <a:round/>
              <a:headEnd/>
              <a:tailEnd/>
            </a:ln>
            <a:effectLst>
              <a:outerShdw dist="99190" dir="2388334" algn="ctr" rotWithShape="0">
                <a:srgbClr val="333333">
                  <a:alpha val="50000"/>
                </a:srgbClr>
              </a:outerShdw>
            </a:effectLst>
          </p:spPr>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136208" name="AutoShape 16"/>
            <p:cNvSpPr>
              <a:spLocks noChangeArrowheads="1"/>
            </p:cNvSpPr>
            <p:nvPr/>
          </p:nvSpPr>
          <p:spPr bwMode="gray">
            <a:xfrm>
              <a:off x="3939" y="2292"/>
              <a:ext cx="351" cy="396"/>
            </a:xfrm>
            <a:prstGeom prst="diamond">
              <a:avLst/>
            </a:prstGeom>
            <a:gradFill rotWithShape="1">
              <a:gsLst>
                <a:gs pos="0">
                  <a:srgbClr val="FF9933">
                    <a:gamma/>
                    <a:shade val="46275"/>
                    <a:invGamma/>
                  </a:srgbClr>
                </a:gs>
                <a:gs pos="100000">
                  <a:srgbClr val="FF9933"/>
                </a:gs>
              </a:gsLst>
              <a:lin ang="0" scaled="1"/>
            </a:gra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136209" name="Text Box 17">
              <a:hlinkClick r:id="rId4" action="ppaction://hlinksldjump"/>
            </p:cNvPr>
            <p:cNvSpPr txBox="1">
              <a:spLocks noChangeArrowheads="1"/>
            </p:cNvSpPr>
            <p:nvPr/>
          </p:nvSpPr>
          <p:spPr bwMode="gray">
            <a:xfrm>
              <a:off x="1295" y="2361"/>
              <a:ext cx="261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rtl="1"/>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رواية الحاكم النيشابوري المتوفی 405</a:t>
              </a:r>
              <a:endParaRPr lang="fa-IR" sz="2400" dirty="0">
                <a:latin typeface="Tahoma" panose="020B0604030504040204" pitchFamily="34" charset="0"/>
                <a:ea typeface="Tahoma" panose="020B0604030504040204" pitchFamily="34" charset="0"/>
                <a:cs typeface="Tahoma" panose="020B0604030504040204" pitchFamily="34" charset="0"/>
              </a:endParaRPr>
            </a:p>
          </p:txBody>
        </p:sp>
        <p:sp>
          <p:nvSpPr>
            <p:cNvPr id="136210" name="Text Box 18"/>
            <p:cNvSpPr txBox="1">
              <a:spLocks noChangeArrowheads="1"/>
            </p:cNvSpPr>
            <p:nvPr/>
          </p:nvSpPr>
          <p:spPr bwMode="gray">
            <a:xfrm>
              <a:off x="4044" y="2366"/>
              <a:ext cx="12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algn="ctr" rtl="1"/>
              <a:r>
                <a:rPr lang="fa-IR" sz="2000" dirty="0" smtClean="0">
                  <a:latin typeface="Tahoma" panose="020B0604030504040204" pitchFamily="34" charset="0"/>
                  <a:ea typeface="Tahoma" panose="020B0604030504040204" pitchFamily="34" charset="0"/>
                  <a:cs typeface="Tahoma" panose="020B0604030504040204" pitchFamily="34" charset="0"/>
                </a:rPr>
                <a:t>3</a:t>
              </a:r>
              <a:endParaRPr lang="en-US" sz="20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36225" name="Group 33"/>
          <p:cNvGrpSpPr>
            <a:grpSpLocks/>
          </p:cNvGrpSpPr>
          <p:nvPr/>
        </p:nvGrpSpPr>
        <p:grpSpPr bwMode="auto">
          <a:xfrm>
            <a:off x="1304229" y="2565551"/>
            <a:ext cx="7228887" cy="603250"/>
            <a:chOff x="1536" y="2844"/>
            <a:chExt cx="2757" cy="380"/>
          </a:xfrm>
        </p:grpSpPr>
        <p:sp>
          <p:nvSpPr>
            <p:cNvPr id="136212" name="AutoShape 20"/>
            <p:cNvSpPr>
              <a:spLocks noChangeArrowheads="1"/>
            </p:cNvSpPr>
            <p:nvPr/>
          </p:nvSpPr>
          <p:spPr bwMode="gray">
            <a:xfrm>
              <a:off x="1536" y="2907"/>
              <a:ext cx="2736" cy="288"/>
            </a:xfrm>
            <a:prstGeom prst="roundRect">
              <a:avLst>
                <a:gd name="adj" fmla="val 16667"/>
              </a:avLst>
            </a:prstGeom>
            <a:gradFill rotWithShape="1">
              <a:gsLst>
                <a:gs pos="0">
                  <a:srgbClr val="E46ACD">
                    <a:gamma/>
                    <a:tint val="21176"/>
                    <a:invGamma/>
                  </a:srgbClr>
                </a:gs>
                <a:gs pos="100000">
                  <a:srgbClr val="E46ACD"/>
                </a:gs>
              </a:gsLst>
              <a:lin ang="0" scaled="1"/>
            </a:gradFill>
            <a:ln w="12700" algn="ctr">
              <a:solidFill>
                <a:schemeClr val="tx1"/>
              </a:solidFill>
              <a:round/>
              <a:headEnd/>
              <a:tailEnd/>
            </a:ln>
            <a:effectLst>
              <a:outerShdw dist="99190" dir="2388334" algn="ctr" rotWithShape="0">
                <a:srgbClr val="333333">
                  <a:alpha val="50000"/>
                </a:srgbClr>
              </a:outerShdw>
            </a:effectLst>
          </p:spPr>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136213" name="AutoShape 21"/>
            <p:cNvSpPr>
              <a:spLocks noChangeArrowheads="1"/>
            </p:cNvSpPr>
            <p:nvPr/>
          </p:nvSpPr>
          <p:spPr bwMode="gray">
            <a:xfrm>
              <a:off x="3960" y="2844"/>
              <a:ext cx="333" cy="380"/>
            </a:xfrm>
            <a:prstGeom prst="diamond">
              <a:avLst/>
            </a:prstGeom>
            <a:gradFill rotWithShape="1">
              <a:gsLst>
                <a:gs pos="0">
                  <a:srgbClr val="E46ACD">
                    <a:gamma/>
                    <a:shade val="46275"/>
                    <a:invGamma/>
                  </a:srgbClr>
                </a:gs>
                <a:gs pos="100000">
                  <a:srgbClr val="E46ACD"/>
                </a:gs>
              </a:gsLst>
              <a:lin ang="0" scaled="1"/>
            </a:gra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136214" name="Text Box 22">
              <a:hlinkClick r:id="rId6" action="ppaction://hlinksldjump"/>
            </p:cNvPr>
            <p:cNvSpPr txBox="1">
              <a:spLocks noChangeArrowheads="1"/>
            </p:cNvSpPr>
            <p:nvPr/>
          </p:nvSpPr>
          <p:spPr bwMode="gray">
            <a:xfrm>
              <a:off x="1546" y="2900"/>
              <a:ext cx="2386"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rtl="1">
                <a:lnSpc>
                  <a:spcPct val="110000"/>
                </a:lnSpc>
              </a:pP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رواية الجصاص المتوفی 370</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36215" name="Text Box 23"/>
            <p:cNvSpPr txBox="1">
              <a:spLocks noChangeArrowheads="1"/>
            </p:cNvSpPr>
            <p:nvPr/>
          </p:nvSpPr>
          <p:spPr bwMode="gray">
            <a:xfrm>
              <a:off x="4053" y="2894"/>
              <a:ext cx="12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algn="ctr" rtl="1"/>
              <a:r>
                <a:rPr lang="fa-IR" sz="2000" dirty="0" smtClean="0">
                  <a:latin typeface="Tahoma" panose="020B0604030504040204" pitchFamily="34" charset="0"/>
                  <a:ea typeface="Tahoma" panose="020B0604030504040204" pitchFamily="34" charset="0"/>
                  <a:cs typeface="Tahoma" panose="020B0604030504040204" pitchFamily="34" charset="0"/>
                </a:rPr>
                <a:t>4</a:t>
              </a:r>
              <a:endParaRPr lang="en-US" sz="20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27" name="Group 33"/>
          <p:cNvGrpSpPr>
            <a:grpSpLocks/>
          </p:cNvGrpSpPr>
          <p:nvPr/>
        </p:nvGrpSpPr>
        <p:grpSpPr bwMode="auto">
          <a:xfrm>
            <a:off x="1329479" y="3140659"/>
            <a:ext cx="7241795" cy="625383"/>
            <a:chOff x="1536" y="2802"/>
            <a:chExt cx="2763" cy="412"/>
          </a:xfrm>
        </p:grpSpPr>
        <p:sp>
          <p:nvSpPr>
            <p:cNvPr id="28" name="AutoShape 20"/>
            <p:cNvSpPr>
              <a:spLocks noChangeArrowheads="1"/>
            </p:cNvSpPr>
            <p:nvPr/>
          </p:nvSpPr>
          <p:spPr bwMode="gray">
            <a:xfrm>
              <a:off x="1536" y="2907"/>
              <a:ext cx="2736" cy="288"/>
            </a:xfrm>
            <a:prstGeom prst="roundRect">
              <a:avLst>
                <a:gd name="adj" fmla="val 16667"/>
              </a:avLst>
            </a:prstGeom>
            <a:solidFill>
              <a:schemeClr val="tx2">
                <a:lumMod val="60000"/>
                <a:lumOff val="40000"/>
              </a:schemeClr>
            </a:solidFill>
            <a:ln w="12700" algn="ctr">
              <a:solidFill>
                <a:schemeClr val="tx1"/>
              </a:solidFill>
              <a:round/>
              <a:headEnd/>
              <a:tailEnd/>
            </a:ln>
            <a:effectLst>
              <a:outerShdw dist="99190" dir="2388334" algn="ctr" rotWithShape="0">
                <a:srgbClr val="333333">
                  <a:alpha val="50000"/>
                </a:srgbClr>
              </a:outerShdw>
            </a:effectLst>
          </p:spPr>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29" name="AutoShape 21"/>
            <p:cNvSpPr>
              <a:spLocks noChangeArrowheads="1"/>
            </p:cNvSpPr>
            <p:nvPr/>
          </p:nvSpPr>
          <p:spPr bwMode="gray">
            <a:xfrm>
              <a:off x="3948" y="2802"/>
              <a:ext cx="351" cy="412"/>
            </a:xfrm>
            <a:prstGeom prst="diamond">
              <a:avLst/>
            </a:prstGeom>
            <a:solidFill>
              <a:schemeClr val="tx2">
                <a:lumMod val="60000"/>
                <a:lumOff val="40000"/>
              </a:schemeClr>
            </a:soli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30" name="Text Box 22">
              <a:hlinkClick r:id="rId7" action="ppaction://hlinksldjump"/>
            </p:cNvPr>
            <p:cNvSpPr txBox="1">
              <a:spLocks noChangeArrowheads="1"/>
            </p:cNvSpPr>
            <p:nvPr/>
          </p:nvSpPr>
          <p:spPr bwMode="gray">
            <a:xfrm>
              <a:off x="1572" y="2878"/>
              <a:ext cx="2376" cy="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رواية الثعلبي المتوفی 427</a:t>
              </a:r>
              <a:endParaRPr lang="fa-IR" sz="2400" dirty="0">
                <a:latin typeface="Tahoma" panose="020B0604030504040204" pitchFamily="34" charset="0"/>
                <a:ea typeface="Tahoma" panose="020B0604030504040204" pitchFamily="34" charset="0"/>
                <a:cs typeface="Tahoma" panose="020B0604030504040204" pitchFamily="34" charset="0"/>
              </a:endParaRPr>
            </a:p>
          </p:txBody>
        </p:sp>
        <p:sp>
          <p:nvSpPr>
            <p:cNvPr id="31" name="Text Box 23"/>
            <p:cNvSpPr txBox="1">
              <a:spLocks noChangeArrowheads="1"/>
            </p:cNvSpPr>
            <p:nvPr/>
          </p:nvSpPr>
          <p:spPr bwMode="gray">
            <a:xfrm>
              <a:off x="4054" y="2894"/>
              <a:ext cx="126"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algn="ctr" rtl="1"/>
              <a:r>
                <a:rPr lang="fa-IR" sz="2000" dirty="0" smtClean="0">
                  <a:latin typeface="Tahoma" panose="020B0604030504040204" pitchFamily="34" charset="0"/>
                  <a:ea typeface="Tahoma" panose="020B0604030504040204" pitchFamily="34" charset="0"/>
                  <a:cs typeface="Tahoma" panose="020B0604030504040204" pitchFamily="34" charset="0"/>
                </a:rPr>
                <a:t>5</a:t>
              </a:r>
              <a:endParaRPr lang="en-US" sz="20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32" name="Group 33"/>
          <p:cNvGrpSpPr>
            <a:grpSpLocks/>
          </p:cNvGrpSpPr>
          <p:nvPr/>
        </p:nvGrpSpPr>
        <p:grpSpPr bwMode="auto">
          <a:xfrm>
            <a:off x="1329478" y="3761483"/>
            <a:ext cx="7225227" cy="603250"/>
            <a:chOff x="1536" y="2850"/>
            <a:chExt cx="2760" cy="380"/>
          </a:xfrm>
        </p:grpSpPr>
        <p:sp>
          <p:nvSpPr>
            <p:cNvPr id="33" name="AutoShape 20">
              <a:hlinkClick r:id="rId8" action="ppaction://hlinksldjump"/>
            </p:cNvPr>
            <p:cNvSpPr>
              <a:spLocks noChangeArrowheads="1"/>
            </p:cNvSpPr>
            <p:nvPr/>
          </p:nvSpPr>
          <p:spPr bwMode="gray">
            <a:xfrm>
              <a:off x="1536" y="2907"/>
              <a:ext cx="2736" cy="288"/>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34" name="AutoShape 21"/>
            <p:cNvSpPr>
              <a:spLocks noChangeArrowheads="1"/>
            </p:cNvSpPr>
            <p:nvPr/>
          </p:nvSpPr>
          <p:spPr bwMode="gray">
            <a:xfrm>
              <a:off x="3954" y="2850"/>
              <a:ext cx="342" cy="380"/>
            </a:xfrm>
            <a:prstGeom prst="diamond">
              <a:avLst/>
            </a:prstGeom>
            <a:solidFill>
              <a:schemeClr val="accent5">
                <a:lumMod val="75000"/>
              </a:schemeClr>
            </a:soli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35" name="Text Box 22">
              <a:hlinkClick r:id="rId8" action="ppaction://hlinksldjump"/>
            </p:cNvPr>
            <p:cNvSpPr txBox="1">
              <a:spLocks noChangeArrowheads="1"/>
            </p:cNvSpPr>
            <p:nvPr/>
          </p:nvSpPr>
          <p:spPr bwMode="gray">
            <a:xfrm>
              <a:off x="1680" y="2891"/>
              <a:ext cx="216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rtl="1"/>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رواية الواحدي المتوفی 468</a:t>
              </a:r>
              <a:endParaRPr lang="fa-IR" sz="2400" dirty="0">
                <a:latin typeface="Tahoma" panose="020B0604030504040204" pitchFamily="34" charset="0"/>
                <a:ea typeface="Tahoma" panose="020B0604030504040204" pitchFamily="34" charset="0"/>
                <a:cs typeface="Tahoma" panose="020B0604030504040204" pitchFamily="34" charset="0"/>
              </a:endParaRPr>
            </a:p>
          </p:txBody>
        </p:sp>
        <p:sp>
          <p:nvSpPr>
            <p:cNvPr id="36" name="Text Box 23"/>
            <p:cNvSpPr txBox="1">
              <a:spLocks noChangeArrowheads="1"/>
            </p:cNvSpPr>
            <p:nvPr/>
          </p:nvSpPr>
          <p:spPr bwMode="gray">
            <a:xfrm>
              <a:off x="4053" y="2894"/>
              <a:ext cx="12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algn="ctr" rtl="1"/>
              <a:r>
                <a:rPr lang="fa-IR" sz="2000" dirty="0" smtClean="0">
                  <a:latin typeface="Tahoma" panose="020B0604030504040204" pitchFamily="34" charset="0"/>
                  <a:ea typeface="Tahoma" panose="020B0604030504040204" pitchFamily="34" charset="0"/>
                  <a:cs typeface="Tahoma" panose="020B0604030504040204" pitchFamily="34" charset="0"/>
                </a:rPr>
                <a:t>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37" name="Group 33"/>
          <p:cNvGrpSpPr>
            <a:grpSpLocks/>
          </p:cNvGrpSpPr>
          <p:nvPr/>
        </p:nvGrpSpPr>
        <p:grpSpPr bwMode="auto">
          <a:xfrm>
            <a:off x="1329479" y="4307719"/>
            <a:ext cx="7199048" cy="656591"/>
            <a:chOff x="1536" y="2850"/>
            <a:chExt cx="2750" cy="376"/>
          </a:xfrm>
        </p:grpSpPr>
        <p:sp>
          <p:nvSpPr>
            <p:cNvPr id="38" name="AutoShape 20">
              <a:hlinkClick r:id="rId9" action="ppaction://hlinksldjump"/>
            </p:cNvPr>
            <p:cNvSpPr>
              <a:spLocks noChangeArrowheads="1"/>
            </p:cNvSpPr>
            <p:nvPr/>
          </p:nvSpPr>
          <p:spPr bwMode="gray">
            <a:xfrm>
              <a:off x="1536" y="2907"/>
              <a:ext cx="2736" cy="28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39" name="AutoShape 21"/>
            <p:cNvSpPr>
              <a:spLocks noChangeArrowheads="1"/>
            </p:cNvSpPr>
            <p:nvPr/>
          </p:nvSpPr>
          <p:spPr bwMode="gray">
            <a:xfrm>
              <a:off x="3956" y="2850"/>
              <a:ext cx="330" cy="376"/>
            </a:xfrm>
            <a:prstGeom prst="diamond">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40" name="Text Box 22">
              <a:hlinkClick r:id="rId9" action="ppaction://hlinksldjump"/>
            </p:cNvPr>
            <p:cNvSpPr txBox="1">
              <a:spLocks noChangeArrowheads="1"/>
            </p:cNvSpPr>
            <p:nvPr/>
          </p:nvSpPr>
          <p:spPr bwMode="gray">
            <a:xfrm>
              <a:off x="1680" y="2891"/>
              <a:ext cx="2160"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رواية الشجرى </a:t>
              </a:r>
              <a:r>
                <a:rPr lang="fa-IR"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الجرجاني </a:t>
              </a: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المتوفی 499</a:t>
              </a:r>
            </a:p>
          </p:txBody>
        </p:sp>
        <p:sp>
          <p:nvSpPr>
            <p:cNvPr id="41" name="Text Box 23"/>
            <p:cNvSpPr txBox="1">
              <a:spLocks noChangeArrowheads="1"/>
            </p:cNvSpPr>
            <p:nvPr/>
          </p:nvSpPr>
          <p:spPr bwMode="gray">
            <a:xfrm>
              <a:off x="4053" y="2894"/>
              <a:ext cx="12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algn="ctr" rtl="1"/>
              <a:r>
                <a:rPr lang="fa-IR" sz="2000" dirty="0" smtClean="0">
                  <a:latin typeface="Tahoma" panose="020B0604030504040204" pitchFamily="34" charset="0"/>
                  <a:ea typeface="Tahoma" panose="020B0604030504040204" pitchFamily="34" charset="0"/>
                  <a:cs typeface="Tahoma" panose="020B0604030504040204" pitchFamily="34" charset="0"/>
                </a:rPr>
                <a:t>7</a:t>
              </a:r>
              <a:endParaRPr lang="en-US" sz="2000" dirty="0">
                <a:latin typeface="Tahoma" panose="020B0604030504040204" pitchFamily="34" charset="0"/>
                <a:ea typeface="Tahoma" panose="020B0604030504040204" pitchFamily="34" charset="0"/>
                <a:cs typeface="Tahoma" panose="020B0604030504040204" pitchFamily="34" charset="0"/>
              </a:endParaRPr>
            </a:p>
          </p:txBody>
        </p:sp>
      </p:grpSp>
      <p:sp>
        <p:nvSpPr>
          <p:cNvPr id="2" name="Right Arrow 1">
            <a:hlinkClick r:id="" action="ppaction://noaction"/>
          </p:cNvPr>
          <p:cNvSpPr/>
          <p:nvPr/>
        </p:nvSpPr>
        <p:spPr>
          <a:xfrm>
            <a:off x="35496" y="230461"/>
            <a:ext cx="808602" cy="331011"/>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1600">
              <a:latin typeface="Tahoma" panose="020B0604030504040204" pitchFamily="34" charset="0"/>
              <a:ea typeface="Tahoma" panose="020B0604030504040204" pitchFamily="34" charset="0"/>
              <a:cs typeface="Tahoma" panose="020B0604030504040204" pitchFamily="34" charset="0"/>
            </a:endParaRPr>
          </a:p>
        </p:txBody>
      </p:sp>
      <p:grpSp>
        <p:nvGrpSpPr>
          <p:cNvPr id="42" name="Group 33"/>
          <p:cNvGrpSpPr>
            <a:grpSpLocks/>
          </p:cNvGrpSpPr>
          <p:nvPr/>
        </p:nvGrpSpPr>
        <p:grpSpPr bwMode="auto">
          <a:xfrm>
            <a:off x="1329479" y="4902284"/>
            <a:ext cx="7225227" cy="621666"/>
            <a:chOff x="1536" y="2839"/>
            <a:chExt cx="2760" cy="356"/>
          </a:xfrm>
        </p:grpSpPr>
        <p:sp>
          <p:nvSpPr>
            <p:cNvPr id="43" name="AutoShape 20">
              <a:hlinkClick r:id="rId10" action="ppaction://hlinksldjump"/>
            </p:cNvPr>
            <p:cNvSpPr>
              <a:spLocks noChangeArrowheads="1"/>
            </p:cNvSpPr>
            <p:nvPr/>
          </p:nvSpPr>
          <p:spPr bwMode="gray">
            <a:xfrm>
              <a:off x="1536" y="2907"/>
              <a:ext cx="2736"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44" name="AutoShape 21"/>
            <p:cNvSpPr>
              <a:spLocks noChangeArrowheads="1"/>
            </p:cNvSpPr>
            <p:nvPr/>
          </p:nvSpPr>
          <p:spPr bwMode="gray">
            <a:xfrm>
              <a:off x="3954" y="2839"/>
              <a:ext cx="342" cy="352"/>
            </a:xfrm>
            <a:prstGeom prst="diamond">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45" name="Text Box 22">
              <a:hlinkClick r:id="rId10" action="ppaction://hlinksldjump"/>
            </p:cNvPr>
            <p:cNvSpPr txBox="1">
              <a:spLocks noChangeArrowheads="1"/>
            </p:cNvSpPr>
            <p:nvPr/>
          </p:nvSpPr>
          <p:spPr bwMode="gray">
            <a:xfrm>
              <a:off x="1680" y="2891"/>
              <a:ext cx="2160"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رواية  القرطبي المتوفی 671</a:t>
              </a:r>
            </a:p>
          </p:txBody>
        </p:sp>
        <p:sp>
          <p:nvSpPr>
            <p:cNvPr id="46" name="Text Box 23"/>
            <p:cNvSpPr txBox="1">
              <a:spLocks noChangeArrowheads="1"/>
            </p:cNvSpPr>
            <p:nvPr/>
          </p:nvSpPr>
          <p:spPr bwMode="gray">
            <a:xfrm>
              <a:off x="4053" y="2894"/>
              <a:ext cx="12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algn="ctr" rtl="1"/>
              <a:r>
                <a:rPr lang="fa-IR" sz="2000" dirty="0" smtClean="0">
                  <a:latin typeface="Tahoma" panose="020B0604030504040204" pitchFamily="34" charset="0"/>
                  <a:ea typeface="Tahoma" panose="020B0604030504040204" pitchFamily="34" charset="0"/>
                  <a:cs typeface="Tahoma" panose="020B0604030504040204" pitchFamily="34" charset="0"/>
                </a:rPr>
                <a:t>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47" name="Group 33"/>
          <p:cNvGrpSpPr>
            <a:grpSpLocks/>
          </p:cNvGrpSpPr>
          <p:nvPr/>
        </p:nvGrpSpPr>
        <p:grpSpPr bwMode="auto">
          <a:xfrm>
            <a:off x="1331640" y="5491045"/>
            <a:ext cx="7214755" cy="677546"/>
            <a:chOff x="1536" y="2807"/>
            <a:chExt cx="2756" cy="388"/>
          </a:xfrm>
        </p:grpSpPr>
        <p:sp>
          <p:nvSpPr>
            <p:cNvPr id="48" name="AutoShape 20">
              <a:hlinkClick r:id="rId11" action="ppaction://hlinksldjump"/>
            </p:cNvPr>
            <p:cNvSpPr>
              <a:spLocks noChangeArrowheads="1"/>
            </p:cNvSpPr>
            <p:nvPr/>
          </p:nvSpPr>
          <p:spPr bwMode="gray">
            <a:xfrm>
              <a:off x="1536" y="2907"/>
              <a:ext cx="2736" cy="28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49" name="AutoShape 21"/>
            <p:cNvSpPr>
              <a:spLocks noChangeArrowheads="1"/>
            </p:cNvSpPr>
            <p:nvPr/>
          </p:nvSpPr>
          <p:spPr bwMode="gray">
            <a:xfrm>
              <a:off x="3959" y="2807"/>
              <a:ext cx="333" cy="384"/>
            </a:xfrm>
            <a:prstGeom prst="diamond">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50" name="Text Box 22">
              <a:hlinkClick r:id="rId11" action="ppaction://hlinksldjump"/>
            </p:cNvPr>
            <p:cNvSpPr txBox="1">
              <a:spLocks noChangeArrowheads="1"/>
            </p:cNvSpPr>
            <p:nvPr/>
          </p:nvSpPr>
          <p:spPr bwMode="gray">
            <a:xfrm>
              <a:off x="1680" y="2891"/>
              <a:ext cx="2160"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rtl="1"/>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رواية السيوطي‌ </a:t>
              </a:r>
              <a:r>
                <a:rPr lang="fa-IR"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المتوفی 911</a:t>
              </a:r>
              <a:endPar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51" name="Text Box 23"/>
            <p:cNvSpPr txBox="1">
              <a:spLocks noChangeArrowheads="1"/>
            </p:cNvSpPr>
            <p:nvPr/>
          </p:nvSpPr>
          <p:spPr bwMode="gray">
            <a:xfrm>
              <a:off x="4053" y="2894"/>
              <a:ext cx="12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algn="ctr" rtl="1"/>
              <a:r>
                <a:rPr lang="fa-IR" sz="2000" dirty="0" smtClean="0">
                  <a:latin typeface="Tahoma" panose="020B0604030504040204" pitchFamily="34" charset="0"/>
                  <a:ea typeface="Tahoma" panose="020B0604030504040204" pitchFamily="34" charset="0"/>
                  <a:cs typeface="Tahoma" panose="020B0604030504040204" pitchFamily="34" charset="0"/>
                </a:rPr>
                <a:t>9</a:t>
              </a:r>
              <a:endParaRPr lang="en-US" sz="20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52" name="Group 33"/>
          <p:cNvGrpSpPr>
            <a:grpSpLocks/>
          </p:cNvGrpSpPr>
          <p:nvPr/>
        </p:nvGrpSpPr>
        <p:grpSpPr bwMode="auto">
          <a:xfrm>
            <a:off x="1331640" y="6165514"/>
            <a:ext cx="7264497" cy="677546"/>
            <a:chOff x="1536" y="2824"/>
            <a:chExt cx="2775" cy="388"/>
          </a:xfrm>
        </p:grpSpPr>
        <p:sp>
          <p:nvSpPr>
            <p:cNvPr id="53" name="AutoShape 20">
              <a:hlinkClick r:id="rId12" action="ppaction://hlinksldjump"/>
            </p:cNvPr>
            <p:cNvSpPr>
              <a:spLocks noChangeArrowheads="1"/>
            </p:cNvSpPr>
            <p:nvPr/>
          </p:nvSpPr>
          <p:spPr bwMode="gray">
            <a:xfrm>
              <a:off x="1536" y="2907"/>
              <a:ext cx="2736" cy="288"/>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54" name="AutoShape 21"/>
            <p:cNvSpPr>
              <a:spLocks noChangeArrowheads="1"/>
            </p:cNvSpPr>
            <p:nvPr/>
          </p:nvSpPr>
          <p:spPr bwMode="gray">
            <a:xfrm>
              <a:off x="3936" y="2824"/>
              <a:ext cx="375" cy="388"/>
            </a:xfrm>
            <a:prstGeom prst="diamond">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55" name="Text Box 22">
              <a:hlinkClick r:id="rId12" action="ppaction://hlinksldjump"/>
            </p:cNvPr>
            <p:cNvSpPr txBox="1">
              <a:spLocks noChangeArrowheads="1"/>
            </p:cNvSpPr>
            <p:nvPr/>
          </p:nvSpPr>
          <p:spPr bwMode="gray">
            <a:xfrm>
              <a:off x="1680" y="2891"/>
              <a:ext cx="2160"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ورود الآية في سياق </a:t>
              </a:r>
              <a:r>
                <a:rPr lang="fa-IR"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حديث </a:t>
              </a: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المنزلة</a:t>
              </a:r>
            </a:p>
          </p:txBody>
        </p:sp>
        <p:sp>
          <p:nvSpPr>
            <p:cNvPr id="56" name="Text Box 23"/>
            <p:cNvSpPr txBox="1">
              <a:spLocks noChangeArrowheads="1"/>
            </p:cNvSpPr>
            <p:nvPr/>
          </p:nvSpPr>
          <p:spPr bwMode="gray">
            <a:xfrm>
              <a:off x="4025" y="2894"/>
              <a:ext cx="182"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algn="ctr" rtl="1"/>
              <a:r>
                <a:rPr lang="fa-IR" sz="2000" dirty="0" smtClean="0">
                  <a:latin typeface="Tahoma" panose="020B0604030504040204" pitchFamily="34" charset="0"/>
                  <a:ea typeface="Tahoma" panose="020B0604030504040204" pitchFamily="34" charset="0"/>
                  <a:cs typeface="Tahoma" panose="020B0604030504040204" pitchFamily="34" charset="0"/>
                </a:rPr>
                <a:t>10</a:t>
              </a:r>
              <a:endParaRPr lang="en-US" sz="2000" dirty="0">
                <a:latin typeface="Tahoma" panose="020B0604030504040204" pitchFamily="34" charset="0"/>
                <a:ea typeface="Tahoma" panose="020B0604030504040204" pitchFamily="34" charset="0"/>
                <a:cs typeface="Tahoma" panose="020B0604030504040204" pitchFamily="34" charset="0"/>
              </a:endParaRPr>
            </a:p>
          </p:txBody>
        </p:sp>
      </p:grpSp>
    </p:spTree>
    <p:extLst>
      <p:ext uri="{BB962C8B-B14F-4D97-AF65-F5344CB8AC3E}">
        <p14:creationId xmlns:p14="http://schemas.microsoft.com/office/powerpoint/2010/main" val="22314581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6222"/>
                                        </p:tgtEl>
                                        <p:attrNameLst>
                                          <p:attrName>style.visibility</p:attrName>
                                        </p:attrNameLst>
                                      </p:cBhvr>
                                      <p:to>
                                        <p:strVal val="visible"/>
                                      </p:to>
                                    </p:set>
                                    <p:anim calcmode="lin" valueType="num">
                                      <p:cBhvr additive="base">
                                        <p:cTn id="7" dur="500" fill="hold"/>
                                        <p:tgtEl>
                                          <p:spTgt spid="136222"/>
                                        </p:tgtEl>
                                        <p:attrNameLst>
                                          <p:attrName>ppt_x</p:attrName>
                                        </p:attrNameLst>
                                      </p:cBhvr>
                                      <p:tavLst>
                                        <p:tav tm="0">
                                          <p:val>
                                            <p:strVal val="1+#ppt_w/2"/>
                                          </p:val>
                                        </p:tav>
                                        <p:tav tm="100000">
                                          <p:val>
                                            <p:strVal val="#ppt_x"/>
                                          </p:val>
                                        </p:tav>
                                      </p:tavLst>
                                    </p:anim>
                                    <p:anim calcmode="lin" valueType="num">
                                      <p:cBhvr additive="base">
                                        <p:cTn id="8" dur="500" fill="hold"/>
                                        <p:tgtEl>
                                          <p:spTgt spid="1362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36223"/>
                                        </p:tgtEl>
                                        <p:attrNameLst>
                                          <p:attrName>style.visibility</p:attrName>
                                        </p:attrNameLst>
                                      </p:cBhvr>
                                      <p:to>
                                        <p:strVal val="visible"/>
                                      </p:to>
                                    </p:set>
                                    <p:anim calcmode="lin" valueType="num">
                                      <p:cBhvr additive="base">
                                        <p:cTn id="13" dur="500" fill="hold"/>
                                        <p:tgtEl>
                                          <p:spTgt spid="136223"/>
                                        </p:tgtEl>
                                        <p:attrNameLst>
                                          <p:attrName>ppt_x</p:attrName>
                                        </p:attrNameLst>
                                      </p:cBhvr>
                                      <p:tavLst>
                                        <p:tav tm="0">
                                          <p:val>
                                            <p:strVal val="1+#ppt_w/2"/>
                                          </p:val>
                                        </p:tav>
                                        <p:tav tm="100000">
                                          <p:val>
                                            <p:strVal val="#ppt_x"/>
                                          </p:val>
                                        </p:tav>
                                      </p:tavLst>
                                    </p:anim>
                                    <p:anim calcmode="lin" valueType="num">
                                      <p:cBhvr additive="base">
                                        <p:cTn id="14" dur="500" fill="hold"/>
                                        <p:tgtEl>
                                          <p:spTgt spid="13622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36224"/>
                                        </p:tgtEl>
                                        <p:attrNameLst>
                                          <p:attrName>style.visibility</p:attrName>
                                        </p:attrNameLst>
                                      </p:cBhvr>
                                      <p:to>
                                        <p:strVal val="visible"/>
                                      </p:to>
                                    </p:set>
                                    <p:anim calcmode="lin" valueType="num">
                                      <p:cBhvr additive="base">
                                        <p:cTn id="19" dur="500" fill="hold"/>
                                        <p:tgtEl>
                                          <p:spTgt spid="136224"/>
                                        </p:tgtEl>
                                        <p:attrNameLst>
                                          <p:attrName>ppt_x</p:attrName>
                                        </p:attrNameLst>
                                      </p:cBhvr>
                                      <p:tavLst>
                                        <p:tav tm="0">
                                          <p:val>
                                            <p:strVal val="1+#ppt_w/2"/>
                                          </p:val>
                                        </p:tav>
                                        <p:tav tm="100000">
                                          <p:val>
                                            <p:strVal val="#ppt_x"/>
                                          </p:val>
                                        </p:tav>
                                      </p:tavLst>
                                    </p:anim>
                                    <p:anim calcmode="lin" valueType="num">
                                      <p:cBhvr additive="base">
                                        <p:cTn id="20" dur="500" fill="hold"/>
                                        <p:tgtEl>
                                          <p:spTgt spid="13622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36225"/>
                                        </p:tgtEl>
                                        <p:attrNameLst>
                                          <p:attrName>style.visibility</p:attrName>
                                        </p:attrNameLst>
                                      </p:cBhvr>
                                      <p:to>
                                        <p:strVal val="visible"/>
                                      </p:to>
                                    </p:set>
                                    <p:anim calcmode="lin" valueType="num">
                                      <p:cBhvr additive="base">
                                        <p:cTn id="25" dur="500" fill="hold"/>
                                        <p:tgtEl>
                                          <p:spTgt spid="136225"/>
                                        </p:tgtEl>
                                        <p:attrNameLst>
                                          <p:attrName>ppt_x</p:attrName>
                                        </p:attrNameLst>
                                      </p:cBhvr>
                                      <p:tavLst>
                                        <p:tav tm="0">
                                          <p:val>
                                            <p:strVal val="1+#ppt_w/2"/>
                                          </p:val>
                                        </p:tav>
                                        <p:tav tm="100000">
                                          <p:val>
                                            <p:strVal val="#ppt_x"/>
                                          </p:val>
                                        </p:tav>
                                      </p:tavLst>
                                    </p:anim>
                                    <p:anim calcmode="lin" valueType="num">
                                      <p:cBhvr additive="base">
                                        <p:cTn id="26" dur="500" fill="hold"/>
                                        <p:tgtEl>
                                          <p:spTgt spid="13622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1+#ppt_w/2"/>
                                          </p:val>
                                        </p:tav>
                                        <p:tav tm="100000">
                                          <p:val>
                                            <p:strVal val="#ppt_x"/>
                                          </p:val>
                                        </p:tav>
                                      </p:tavLst>
                                    </p:anim>
                                    <p:anim calcmode="lin" valueType="num">
                                      <p:cBhvr additive="base">
                                        <p:cTn id="32"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1+#ppt_w/2"/>
                                          </p:val>
                                        </p:tav>
                                        <p:tav tm="100000">
                                          <p:val>
                                            <p:strVal val="#ppt_x"/>
                                          </p:val>
                                        </p:tav>
                                      </p:tavLst>
                                    </p:anim>
                                    <p:anim calcmode="lin" valueType="num">
                                      <p:cBhvr additive="base">
                                        <p:cTn id="38"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additive="base">
                                        <p:cTn id="43" dur="500" fill="hold"/>
                                        <p:tgtEl>
                                          <p:spTgt spid="37"/>
                                        </p:tgtEl>
                                        <p:attrNameLst>
                                          <p:attrName>ppt_x</p:attrName>
                                        </p:attrNameLst>
                                      </p:cBhvr>
                                      <p:tavLst>
                                        <p:tav tm="0">
                                          <p:val>
                                            <p:strVal val="1+#ppt_w/2"/>
                                          </p:val>
                                        </p:tav>
                                        <p:tav tm="100000">
                                          <p:val>
                                            <p:strVal val="#ppt_x"/>
                                          </p:val>
                                        </p:tav>
                                      </p:tavLst>
                                    </p:anim>
                                    <p:anim calcmode="lin" valueType="num">
                                      <p:cBhvr additive="base">
                                        <p:cTn id="44"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additive="base">
                                        <p:cTn id="49" dur="500" fill="hold"/>
                                        <p:tgtEl>
                                          <p:spTgt spid="42"/>
                                        </p:tgtEl>
                                        <p:attrNameLst>
                                          <p:attrName>ppt_x</p:attrName>
                                        </p:attrNameLst>
                                      </p:cBhvr>
                                      <p:tavLst>
                                        <p:tav tm="0">
                                          <p:val>
                                            <p:strVal val="1+#ppt_w/2"/>
                                          </p:val>
                                        </p:tav>
                                        <p:tav tm="100000">
                                          <p:val>
                                            <p:strVal val="#ppt_x"/>
                                          </p:val>
                                        </p:tav>
                                      </p:tavLst>
                                    </p:anim>
                                    <p:anim calcmode="lin" valueType="num">
                                      <p:cBhvr additive="base">
                                        <p:cTn id="50"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additive="base">
                                        <p:cTn id="55" dur="500" fill="hold"/>
                                        <p:tgtEl>
                                          <p:spTgt spid="47"/>
                                        </p:tgtEl>
                                        <p:attrNameLst>
                                          <p:attrName>ppt_x</p:attrName>
                                        </p:attrNameLst>
                                      </p:cBhvr>
                                      <p:tavLst>
                                        <p:tav tm="0">
                                          <p:val>
                                            <p:strVal val="1+#ppt_w/2"/>
                                          </p:val>
                                        </p:tav>
                                        <p:tav tm="100000">
                                          <p:val>
                                            <p:strVal val="#ppt_x"/>
                                          </p:val>
                                        </p:tav>
                                      </p:tavLst>
                                    </p:anim>
                                    <p:anim calcmode="lin" valueType="num">
                                      <p:cBhvr additive="base">
                                        <p:cTn id="56"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nodeType="clickEffect">
                                  <p:stCondLst>
                                    <p:cond delay="0"/>
                                  </p:stCondLst>
                                  <p:childTnLst>
                                    <p:set>
                                      <p:cBhvr>
                                        <p:cTn id="60" dur="1" fill="hold">
                                          <p:stCondLst>
                                            <p:cond delay="0"/>
                                          </p:stCondLst>
                                        </p:cTn>
                                        <p:tgtEl>
                                          <p:spTgt spid="52"/>
                                        </p:tgtEl>
                                        <p:attrNameLst>
                                          <p:attrName>style.visibility</p:attrName>
                                        </p:attrNameLst>
                                      </p:cBhvr>
                                      <p:to>
                                        <p:strVal val="visible"/>
                                      </p:to>
                                    </p:set>
                                    <p:anim calcmode="lin" valueType="num">
                                      <p:cBhvr additive="base">
                                        <p:cTn id="61" dur="500" fill="hold"/>
                                        <p:tgtEl>
                                          <p:spTgt spid="52"/>
                                        </p:tgtEl>
                                        <p:attrNameLst>
                                          <p:attrName>ppt_x</p:attrName>
                                        </p:attrNameLst>
                                      </p:cBhvr>
                                      <p:tavLst>
                                        <p:tav tm="0">
                                          <p:val>
                                            <p:strVal val="1+#ppt_w/2"/>
                                          </p:val>
                                        </p:tav>
                                        <p:tav tm="100000">
                                          <p:val>
                                            <p:strVal val="#ppt_x"/>
                                          </p:val>
                                        </p:tav>
                                      </p:tavLst>
                                    </p:anim>
                                    <p:anim calcmode="lin" valueType="num">
                                      <p:cBhvr additive="base">
                                        <p:cTn id="62"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endParaRPr lang="en-US" sz="2800" dirty="0" smtClean="0">
              <a:latin typeface="Tahoma" panose="020B0604030504040204" pitchFamily="34" charset="0"/>
              <a:ea typeface="Tahoma" panose="020B0604030504040204" pitchFamily="34" charset="0"/>
              <a:cs typeface="Tahoma" panose="020B0604030504040204" pitchFamily="34" charset="0"/>
            </a:endParaRPr>
          </a:p>
          <a:p>
            <a:r>
              <a:rPr lang="ar-EG" sz="2800" dirty="0" smtClean="0">
                <a:latin typeface="Tahoma" panose="020B0604030504040204" pitchFamily="34" charset="0"/>
                <a:ea typeface="Tahoma" panose="020B0604030504040204" pitchFamily="34" charset="0"/>
                <a:cs typeface="Tahoma" panose="020B0604030504040204" pitchFamily="34" charset="0"/>
              </a:rPr>
              <a:t>عرّفها </a:t>
            </a:r>
            <a:r>
              <a:rPr lang="ar-EG" sz="2800" dirty="0">
                <a:latin typeface="Tahoma" panose="020B0604030504040204" pitchFamily="34" charset="0"/>
                <a:ea typeface="Tahoma" panose="020B0604030504040204" pitchFamily="34" charset="0"/>
                <a:cs typeface="Tahoma" panose="020B0604030504040204" pitchFamily="34" charset="0"/>
              </a:rPr>
              <a:t>الآمدي </a:t>
            </a:r>
            <a:r>
              <a:rPr lang="fa-IR" sz="2800" dirty="0">
                <a:latin typeface="Tahoma" panose="020B0604030504040204" pitchFamily="34" charset="0"/>
                <a:ea typeface="Tahoma" panose="020B0604030504040204" pitchFamily="34" charset="0"/>
                <a:cs typeface="Tahoma" panose="020B0604030504040204" pitchFamily="34" charset="0"/>
              </a:rPr>
              <a:t>بأنّها تردد الكلام بين الشّخصين يقصد كل منهما تصحيح قوله وإبطال قول صاحبه ليظهر </a:t>
            </a:r>
            <a:r>
              <a:rPr lang="fa-IR" sz="2800" dirty="0" smtClean="0">
                <a:latin typeface="Tahoma" panose="020B0604030504040204" pitchFamily="34" charset="0"/>
                <a:ea typeface="Tahoma" panose="020B0604030504040204" pitchFamily="34" charset="0"/>
                <a:cs typeface="Tahoma" panose="020B0604030504040204" pitchFamily="34" charset="0"/>
              </a:rPr>
              <a:t>الحق,</a:t>
            </a:r>
            <a:endParaRPr lang="en-US" sz="2800" dirty="0">
              <a:latin typeface="Tahoma" panose="020B0604030504040204" pitchFamily="34" charset="0"/>
              <a:ea typeface="Tahoma" panose="020B0604030504040204" pitchFamily="34" charset="0"/>
              <a:cs typeface="Tahoma" panose="020B0604030504040204" pitchFamily="34" charset="0"/>
            </a:endParaRPr>
          </a:p>
          <a:p>
            <a:r>
              <a:rPr lang="fa-IR" sz="2800" dirty="0" smtClean="0">
                <a:latin typeface="Tahoma" panose="020B0604030504040204" pitchFamily="34" charset="0"/>
                <a:ea typeface="Tahoma" panose="020B0604030504040204" pitchFamily="34" charset="0"/>
                <a:cs typeface="Tahoma" panose="020B0604030504040204" pitchFamily="34" charset="0"/>
              </a:rPr>
              <a:t>أو </a:t>
            </a:r>
            <a:r>
              <a:rPr lang="fa-IR" sz="2800" dirty="0">
                <a:latin typeface="Tahoma" panose="020B0604030504040204" pitchFamily="34" charset="0"/>
                <a:ea typeface="Tahoma" panose="020B0604030504040204" pitchFamily="34" charset="0"/>
                <a:cs typeface="Tahoma" panose="020B0604030504040204" pitchFamily="34" charset="0"/>
              </a:rPr>
              <a:t>حوار بين شخصين أو فريقين يسعى كل منهما إلى إعلاء وجهة نظره حول موضوع معين والدفاع عنها بشتى الوسائل العلمية والمنطقية واستخدام الأدلة والبراهين على تنوعها محاولا تفنيد رأي الطرف الآخر وبيان الحجج الداعية للمحافظة عليها أو عدم قبولها .</a:t>
            </a:r>
            <a:endParaRPr lang="en-US" sz="28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0" y="-27503"/>
            <a:ext cx="9143087" cy="746073"/>
          </a:xfrm>
        </p:spPr>
        <p:style>
          <a:lnRef idx="0">
            <a:scrgbClr r="0" g="0" b="0"/>
          </a:lnRef>
          <a:fillRef idx="1002">
            <a:schemeClr val="dk2"/>
          </a:fillRef>
          <a:effectRef idx="0">
            <a:scrgbClr r="0" g="0" b="0"/>
          </a:effectRef>
          <a:fontRef idx="major"/>
        </p:style>
        <p:txBody>
          <a:bodyPr>
            <a:normAutofit/>
          </a:bodyPr>
          <a:lstStyle/>
          <a:p>
            <a:pPr rtl="1"/>
            <a:r>
              <a:rPr lang="fa-IR" sz="3600" dirty="0" smtClean="0">
                <a:latin typeface="Tahoma" panose="020B0604030504040204" pitchFamily="34" charset="0"/>
                <a:ea typeface="Tahoma" panose="020B0604030504040204" pitchFamily="34" charset="0"/>
                <a:cs typeface="Tahoma" panose="020B0604030504040204" pitchFamily="34" charset="0"/>
              </a:rPr>
              <a:t>المناظرة في الاصطلاح</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82138" y="4365104"/>
            <a:ext cx="4785284"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SA" sz="2400" dirty="0">
                <a:latin typeface="Tahoma" panose="020B0604030504040204" pitchFamily="34" charset="0"/>
                <a:ea typeface="Tahoma" panose="020B0604030504040204" pitchFamily="34" charset="0"/>
                <a:cs typeface="Tahoma" panose="020B0604030504040204" pitchFamily="34" charset="0"/>
              </a:rPr>
              <a:t>آداب المناظرة</a:t>
            </a:r>
            <a:r>
              <a:rPr lang="fa-IR" sz="2400" dirty="0">
                <a:latin typeface="Tahoma" panose="020B0604030504040204" pitchFamily="34" charset="0"/>
                <a:ea typeface="Tahoma" panose="020B0604030504040204" pitchFamily="34" charset="0"/>
                <a:cs typeface="Tahoma" panose="020B0604030504040204" pitchFamily="34" charset="0"/>
              </a:rPr>
              <a:t> </a:t>
            </a:r>
            <a:r>
              <a:rPr lang="ar-SA" sz="2400" dirty="0">
                <a:latin typeface="Tahoma" panose="020B0604030504040204" pitchFamily="34" charset="0"/>
                <a:ea typeface="Tahoma" panose="020B0604030504040204" pitchFamily="34" charset="0"/>
                <a:cs typeface="Tahoma" panose="020B0604030504040204" pitchFamily="34" charset="0"/>
              </a:rPr>
              <a:t>لعمرو سليم</a:t>
            </a:r>
            <a:r>
              <a:rPr lang="fa-IR" sz="2400" dirty="0">
                <a:latin typeface="Tahoma" panose="020B0604030504040204" pitchFamily="34" charset="0"/>
                <a:ea typeface="Tahoma" panose="020B0604030504040204" pitchFamily="34" charset="0"/>
                <a:cs typeface="Tahoma" panose="020B0604030504040204" pitchFamily="34" charset="0"/>
              </a:rPr>
              <a:t> (المقدمة)</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0" name="Right Arrow 9">
            <a:hlinkClick r:id="rId3" action="ppaction://hlinksldjump"/>
          </p:cNvPr>
          <p:cNvSpPr/>
          <p:nvPr/>
        </p:nvSpPr>
        <p:spPr>
          <a:xfrm>
            <a:off x="82138" y="28073"/>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295611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4427984" y="44624"/>
            <a:ext cx="2511188" cy="2947917"/>
          </a:xfrm>
          <a:prstGeom prst="ellipse">
            <a:avLst/>
          </a:prstGeom>
          <a:ln/>
        </p:spPr>
        <p:style>
          <a:lnRef idx="0">
            <a:schemeClr val="accent4"/>
          </a:lnRef>
          <a:fillRef idx="3">
            <a:schemeClr val="accent4"/>
          </a:fillRef>
          <a:effectRef idx="3">
            <a:schemeClr val="accent4"/>
          </a:effectRef>
          <a:fontRef idx="minor">
            <a:schemeClr val="lt1"/>
          </a:fontRef>
        </p:style>
      </p:pic>
      <p:sp>
        <p:nvSpPr>
          <p:cNvPr id="4" name="Bevel 3"/>
          <p:cNvSpPr/>
          <p:nvPr/>
        </p:nvSpPr>
        <p:spPr>
          <a:xfrm>
            <a:off x="-38197" y="6496"/>
            <a:ext cx="2737989" cy="6845905"/>
          </a:xfrm>
          <a:prstGeom prst="bevel">
            <a:avLst/>
          </a:prstGeom>
        </p:spPr>
        <p:style>
          <a:lnRef idx="0">
            <a:schemeClr val="accent4"/>
          </a:lnRef>
          <a:fillRef idx="3">
            <a:schemeClr val="accent4"/>
          </a:fillRef>
          <a:effectRef idx="3">
            <a:schemeClr val="accent4"/>
          </a:effectRef>
          <a:fontRef idx="minor">
            <a:schemeClr val="lt1"/>
          </a:fontRef>
        </p:style>
        <p:txBody>
          <a:bodyPr vert="vert270" rtlCol="0" anchor="ctr"/>
          <a:lstStyle/>
          <a:p>
            <a:pPr algn="ctr" rtl="1">
              <a:lnSpc>
                <a:spcPct val="150000"/>
              </a:lnSpc>
            </a:pPr>
            <a:r>
              <a:rPr lang="fa-IR" sz="360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المناظرة آدابها و </a:t>
            </a:r>
            <a:r>
              <a:rPr lang="fa-IR" sz="320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شرائطها</a:t>
            </a:r>
            <a:endParaRPr lang="en-US" sz="3200" dirty="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endParaRPr>
          </a:p>
        </p:txBody>
      </p:sp>
      <p:sp>
        <p:nvSpPr>
          <p:cNvPr id="3" name="Bevel 2"/>
          <p:cNvSpPr/>
          <p:nvPr/>
        </p:nvSpPr>
        <p:spPr>
          <a:xfrm>
            <a:off x="3059832" y="3739153"/>
            <a:ext cx="5795745" cy="2234511"/>
          </a:xfrm>
          <a:prstGeom prst="beve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7" name="Subtitle 5"/>
          <p:cNvSpPr txBox="1">
            <a:spLocks/>
          </p:cNvSpPr>
          <p:nvPr/>
        </p:nvSpPr>
        <p:spPr>
          <a:xfrm>
            <a:off x="3365416" y="4173312"/>
            <a:ext cx="5184576" cy="1366192"/>
          </a:xfrm>
          <a:prstGeom prst="rect">
            <a:avLst/>
          </a:prstGeom>
        </p:spPr>
        <p:txBody>
          <a:bodyPr vert="horz" lIns="45720" tIns="0" rIns="45720" bIns="0" rtlCol="0">
            <a:normAutofit/>
          </a:bodyPr>
          <a:lstStyle>
            <a:lvl1pPr marL="0" indent="0" algn="r" defTabSz="914400" rtl="0" eaLnBrk="1" latinLnBrk="0" hangingPunct="1">
              <a:spcBef>
                <a:spcPct val="20000"/>
              </a:spcBef>
              <a:buFont typeface="Arial" pitchFamily="34" charset="0"/>
              <a:buNone/>
              <a:defRPr sz="2200" kern="1200">
                <a:solidFill>
                  <a:srgbClr val="FFFFFF"/>
                </a:solidFill>
                <a:effectLst/>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lgn="ctr" rtl="1"/>
            <a:r>
              <a:rPr lang="fa-IR" sz="3600" dirty="0" smtClean="0">
                <a:solidFill>
                  <a:srgbClr val="003300"/>
                </a:solidFill>
                <a:effectLst>
                  <a:glow rad="139700">
                    <a:schemeClr val="accent3">
                      <a:satMod val="175000"/>
                      <a:alpha val="40000"/>
                    </a:schemeClr>
                  </a:glow>
                </a:effectLst>
                <a:latin typeface="Tahoma" panose="020B0604030504040204" pitchFamily="34" charset="0"/>
                <a:ea typeface="Tahoma" panose="020B0604030504040204" pitchFamily="34" charset="0"/>
                <a:cs typeface="Tahoma" panose="020B0604030504040204" pitchFamily="34" charset="0"/>
              </a:rPr>
              <a:t>مشروعية المناظرة  والحوار في الكتاب</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8" name="Right Arrow 7">
            <a:hlinkClick r:id="rId4" action="ppaction://hlinksldjump"/>
          </p:cNvPr>
          <p:cNvSpPr/>
          <p:nvPr/>
        </p:nvSpPr>
        <p:spPr>
          <a:xfrm>
            <a:off x="82138" y="28073"/>
            <a:ext cx="889462" cy="36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0233146"/>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r>
              <a:rPr lang="fa-IR" sz="2400" dirty="0" smtClean="0">
                <a:latin typeface="Tahoma" panose="020B0604030504040204" pitchFamily="34" charset="0"/>
                <a:ea typeface="Tahoma" panose="020B0604030504040204" pitchFamily="34" charset="0"/>
                <a:cs typeface="Tahoma" panose="020B0604030504040204" pitchFamily="34" charset="0"/>
              </a:rPr>
              <a:t>وقد </a:t>
            </a:r>
            <a:r>
              <a:rPr lang="fa-IR" sz="2400" dirty="0">
                <a:latin typeface="Tahoma" panose="020B0604030504040204" pitchFamily="34" charset="0"/>
                <a:ea typeface="Tahoma" panose="020B0604030504040204" pitchFamily="34" charset="0"/>
                <a:cs typeface="Tahoma" panose="020B0604030504040204" pitchFamily="34" charset="0"/>
              </a:rPr>
              <a:t>وردت كلمة  الجدل في القرآن في سبعة وعشرين موضعا في القضايا الخاصة والعامة </a:t>
            </a:r>
            <a:r>
              <a:rPr lang="fa-IR" sz="2400" dirty="0" smtClean="0">
                <a:latin typeface="Tahoma" panose="020B0604030504040204" pitchFamily="34" charset="0"/>
                <a:ea typeface="Tahoma" panose="020B0604030504040204" pitchFamily="34" charset="0"/>
                <a:cs typeface="Tahoma" panose="020B0604030504040204" pitchFamily="34" charset="0"/>
              </a:rPr>
              <a:t>:</a:t>
            </a:r>
          </a:p>
          <a:p>
            <a:endParaRPr lang="en-US" sz="1400" dirty="0" smtClean="0">
              <a:latin typeface="Tahoma" panose="020B0604030504040204" pitchFamily="34" charset="0"/>
              <a:ea typeface="Tahoma" panose="020B0604030504040204" pitchFamily="34" charset="0"/>
              <a:cs typeface="Tahoma" panose="020B0604030504040204" pitchFamily="34" charset="0"/>
            </a:endParaRPr>
          </a:p>
          <a:p>
            <a:r>
              <a:rPr lang="fa-IR" sz="2400" dirty="0" smtClean="0">
                <a:latin typeface="Tahoma" panose="020B0604030504040204" pitchFamily="34" charset="0"/>
                <a:ea typeface="Tahoma" panose="020B0604030504040204" pitchFamily="34" charset="0"/>
                <a:cs typeface="Tahoma" panose="020B0604030504040204" pitchFamily="34" charset="0"/>
              </a:rPr>
              <a:t>{</a:t>
            </a:r>
            <a:r>
              <a:rPr lang="fa-IR" sz="2400" dirty="0">
                <a:latin typeface="Tahoma" panose="020B0604030504040204" pitchFamily="34" charset="0"/>
                <a:ea typeface="Tahoma" panose="020B0604030504040204" pitchFamily="34" charset="0"/>
                <a:cs typeface="Tahoma" panose="020B0604030504040204" pitchFamily="34" charset="0"/>
              </a:rPr>
              <a:t>ادْعُ إِلى‏ سَبِيلِ رَبِّكَ بِالْحِكْمَةِ وَالْمَوْعِظَةِ الْحَسَنَةِ وَجادِلْهُمْ بِالَّتِي هِيَ أَحْسَنُ}. </a:t>
            </a:r>
            <a:r>
              <a:rPr lang="fa-IR" sz="2000" dirty="0">
                <a:solidFill>
                  <a:srgbClr val="FF0000"/>
                </a:solidFill>
                <a:latin typeface="Tahoma" panose="020B0604030504040204" pitchFamily="34" charset="0"/>
                <a:ea typeface="Tahoma" panose="020B0604030504040204" pitchFamily="34" charset="0"/>
                <a:cs typeface="Tahoma" panose="020B0604030504040204" pitchFamily="34" charset="0"/>
              </a:rPr>
              <a:t>النحل:  125</a:t>
            </a:r>
            <a:endParaRPr lang="en-US" sz="20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fa-IR" sz="2400" dirty="0" smtClean="0">
                <a:latin typeface="Tahoma" panose="020B0604030504040204" pitchFamily="34" charset="0"/>
                <a:ea typeface="Tahoma" panose="020B0604030504040204" pitchFamily="34" charset="0"/>
                <a:cs typeface="Tahoma" panose="020B0604030504040204" pitchFamily="34" charset="0"/>
              </a:rPr>
              <a:t>وَيُجَادِلُ </a:t>
            </a:r>
            <a:r>
              <a:rPr lang="fa-IR" sz="2400" dirty="0">
                <a:latin typeface="Tahoma" panose="020B0604030504040204" pitchFamily="34" charset="0"/>
                <a:ea typeface="Tahoma" panose="020B0604030504040204" pitchFamily="34" charset="0"/>
                <a:cs typeface="Tahoma" panose="020B0604030504040204" pitchFamily="34" charset="0"/>
              </a:rPr>
              <a:t>الَّذِينَ كَفَرُوا بِالْبَاطِـلِ لِيُدْحِضُوا بِهِ الْحَقَّ.  </a:t>
            </a:r>
            <a:r>
              <a:rPr lang="fa-IR" sz="2000" dirty="0">
                <a:solidFill>
                  <a:srgbClr val="FF0000"/>
                </a:solidFill>
                <a:latin typeface="Tahoma" panose="020B0604030504040204" pitchFamily="34" charset="0"/>
                <a:ea typeface="Tahoma" panose="020B0604030504040204" pitchFamily="34" charset="0"/>
                <a:cs typeface="Tahoma" panose="020B0604030504040204" pitchFamily="34" charset="0"/>
              </a:rPr>
              <a:t>الكهف: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56</a:t>
            </a: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fa-IR" sz="2400" dirty="0" smtClean="0">
                <a:latin typeface="Tahoma" panose="020B0604030504040204" pitchFamily="34" charset="0"/>
                <a:ea typeface="Tahoma" panose="020B0604030504040204" pitchFamily="34" charset="0"/>
                <a:cs typeface="Tahoma" panose="020B0604030504040204" pitchFamily="34" charset="0"/>
              </a:rPr>
              <a:t>وَمِنَ </a:t>
            </a:r>
            <a:r>
              <a:rPr lang="fa-IR" sz="2400" dirty="0">
                <a:latin typeface="Tahoma" panose="020B0604030504040204" pitchFamily="34" charset="0"/>
                <a:ea typeface="Tahoma" panose="020B0604030504040204" pitchFamily="34" charset="0"/>
                <a:cs typeface="Tahoma" panose="020B0604030504040204" pitchFamily="34" charset="0"/>
              </a:rPr>
              <a:t>النَّاسِ مَن يُجَادِلُ فِى اللَّهِ بِغَيْرِ عِلْمٍ وَيَتَّبِعُ كُلَّ شَيْطَانٍ مَّرِيدٍ . </a:t>
            </a:r>
            <a:r>
              <a:rPr lang="fa-IR" sz="2000" dirty="0">
                <a:solidFill>
                  <a:srgbClr val="FF0000"/>
                </a:solidFill>
                <a:latin typeface="Tahoma" panose="020B0604030504040204" pitchFamily="34" charset="0"/>
                <a:ea typeface="Tahoma" panose="020B0604030504040204" pitchFamily="34" charset="0"/>
                <a:cs typeface="Tahoma" panose="020B0604030504040204" pitchFamily="34" charset="0"/>
              </a:rPr>
              <a:t>الحجّ: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3</a:t>
            </a:r>
            <a:endParaRPr lang="en-US" sz="20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latin typeface="Tahoma" panose="020B0604030504040204" pitchFamily="34" charset="0"/>
              <a:ea typeface="Tahoma" panose="020B0604030504040204" pitchFamily="34" charset="0"/>
              <a:cs typeface="Tahoma" panose="020B0604030504040204" pitchFamily="34" charset="0"/>
            </a:endParaRPr>
          </a:p>
          <a:p>
            <a:r>
              <a:rPr lang="fa-IR" sz="2400" dirty="0" smtClean="0">
                <a:latin typeface="Tahoma" panose="020B0604030504040204" pitchFamily="34" charset="0"/>
                <a:ea typeface="Tahoma" panose="020B0604030504040204" pitchFamily="34" charset="0"/>
                <a:cs typeface="Tahoma" panose="020B0604030504040204" pitchFamily="34" charset="0"/>
              </a:rPr>
              <a:t>وَمِنَ </a:t>
            </a:r>
            <a:r>
              <a:rPr lang="fa-IR" sz="2400" dirty="0">
                <a:latin typeface="Tahoma" panose="020B0604030504040204" pitchFamily="34" charset="0"/>
                <a:ea typeface="Tahoma" panose="020B0604030504040204" pitchFamily="34" charset="0"/>
                <a:cs typeface="Tahoma" panose="020B0604030504040204" pitchFamily="34" charset="0"/>
              </a:rPr>
              <a:t>النَّاسِ مَن يُجَادِلُ فِى اللَّهِ بِغَيْرِ عِلْمٍ وَلاَ هُدًى وَلاَ كِتَابٍ مُّنِيرٍ . </a:t>
            </a:r>
            <a:r>
              <a:rPr lang="fa-IR" sz="2000" dirty="0">
                <a:solidFill>
                  <a:srgbClr val="FF0000"/>
                </a:solidFill>
                <a:latin typeface="Tahoma" panose="020B0604030504040204" pitchFamily="34" charset="0"/>
                <a:ea typeface="Tahoma" panose="020B0604030504040204" pitchFamily="34" charset="0"/>
                <a:cs typeface="Tahoma" panose="020B0604030504040204" pitchFamily="34" charset="0"/>
              </a:rPr>
              <a:t>الحجّ: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8</a:t>
            </a: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fa-IR" sz="2400" dirty="0" smtClean="0">
                <a:latin typeface="Tahoma" panose="020B0604030504040204" pitchFamily="34" charset="0"/>
                <a:ea typeface="Tahoma" panose="020B0604030504040204" pitchFamily="34" charset="0"/>
                <a:cs typeface="Tahoma" panose="020B0604030504040204" pitchFamily="34" charset="0"/>
              </a:rPr>
              <a:t>يُجَادِلُونَكَ </a:t>
            </a:r>
            <a:r>
              <a:rPr lang="fa-IR" sz="2400" dirty="0">
                <a:latin typeface="Tahoma" panose="020B0604030504040204" pitchFamily="34" charset="0"/>
                <a:ea typeface="Tahoma" panose="020B0604030504040204" pitchFamily="34" charset="0"/>
                <a:cs typeface="Tahoma" panose="020B0604030504040204" pitchFamily="34" charset="0"/>
              </a:rPr>
              <a:t>فِى الْحَقِّ بَعْدَ مَا تَبَيَّنَ كَأَنَّمَا يُسَاقُونَ إِلَى الْمَوْتِ وَهُمْ يَنظُرُونَ  . </a:t>
            </a:r>
            <a:r>
              <a:rPr lang="fa-IR" sz="2000" dirty="0">
                <a:solidFill>
                  <a:srgbClr val="FF0000"/>
                </a:solidFill>
                <a:latin typeface="Tahoma" panose="020B0604030504040204" pitchFamily="34" charset="0"/>
                <a:ea typeface="Tahoma" panose="020B0604030504040204" pitchFamily="34" charset="0"/>
                <a:cs typeface="Tahoma" panose="020B0604030504040204" pitchFamily="34" charset="0"/>
              </a:rPr>
              <a:t>الأنفال: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6</a:t>
            </a: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endParaRPr lang="en-US" sz="2400" dirty="0">
              <a:latin typeface="Tahoma" panose="020B0604030504040204" pitchFamily="34" charset="0"/>
              <a:ea typeface="Tahoma" panose="020B0604030504040204" pitchFamily="34" charset="0"/>
              <a:cs typeface="Tahoma" panose="020B0604030504040204" pitchFamily="34" charset="0"/>
            </a:endParaRPr>
          </a:p>
          <a:p>
            <a:pPr algn="justLow" rtl="1"/>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rmAutofit/>
          </a:bodyPr>
          <a:lstStyle/>
          <a:p>
            <a:r>
              <a:rPr lang="fa-IR" sz="3600" dirty="0" smtClean="0">
                <a:latin typeface="Tahoma" panose="020B0604030504040204" pitchFamily="34" charset="0"/>
                <a:ea typeface="Tahoma" panose="020B0604030504040204" pitchFamily="34" charset="0"/>
                <a:cs typeface="Tahoma" panose="020B0604030504040204" pitchFamily="34" charset="0"/>
              </a:rPr>
              <a:t>الجدال في القرآن</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0150910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6506" y="692166"/>
            <a:ext cx="9110988" cy="6162406"/>
          </a:xfrm>
        </p:spPr>
        <p:style>
          <a:lnRef idx="1">
            <a:schemeClr val="accent4"/>
          </a:lnRef>
          <a:fillRef idx="2">
            <a:schemeClr val="accent4"/>
          </a:fillRef>
          <a:effectRef idx="1">
            <a:schemeClr val="accent4"/>
          </a:effectRef>
          <a:fontRef idx="minor">
            <a:schemeClr val="dk1"/>
          </a:fontRef>
        </p:style>
        <p:txBody>
          <a:bodyPr>
            <a:noAutofit/>
          </a:bodyPr>
          <a:lstStyle/>
          <a:p>
            <a:pPr>
              <a:lnSpc>
                <a:spcPct val="150000"/>
              </a:lnSpc>
            </a:pPr>
            <a:r>
              <a:rPr lang="fa-IR" sz="2000" dirty="0">
                <a:latin typeface="Tahoma" panose="020B0604030504040204" pitchFamily="34" charset="0"/>
                <a:ea typeface="Tahoma" panose="020B0604030504040204" pitchFamily="34" charset="0"/>
                <a:cs typeface="Tahoma" panose="020B0604030504040204" pitchFamily="34" charset="0"/>
              </a:rPr>
              <a:t>تفسير الإمام عليه السلام‏  قَوْلُهُ عَزَّ وَجَلَّ </a:t>
            </a:r>
            <a:r>
              <a:rPr lang="fa-IR" sz="2400" dirty="0">
                <a:solidFill>
                  <a:srgbClr val="0000FF"/>
                </a:solidFill>
                <a:latin typeface="Tahoma" panose="020B0604030504040204" pitchFamily="34" charset="0"/>
                <a:ea typeface="Tahoma" panose="020B0604030504040204" pitchFamily="34" charset="0"/>
                <a:cs typeface="Tahoma" panose="020B0604030504040204" pitchFamily="34" charset="0"/>
              </a:rPr>
              <a:t>{وَقالُوا لَنْ يَدْخُلَ الْجَنَّةَ إِلَّا مَنْ كانَ هُوداً أَوْ نَصارى‏ تِلْكَ أَمانِيُّهُمْ قُلْ هاتُوا بُرْهانَكُمْ إِنْ كُنْتُمْ صادِقِينَ بَلى‏ مَنْ أَسْلَمَ وَجْهَهُ لِلَّهِ وَهُوَمُحْسِنٌ فَلَهُ أَجْرُهُ عِنْدَ رَبِّهِ وَلا خَوْفٌ عَلَيْهِمْ وَلا هُمْ يَحْزَنُونَ}</a:t>
            </a:r>
            <a:r>
              <a:rPr lang="fa-IR" sz="2400" dirty="0">
                <a:latin typeface="Tahoma" panose="020B0604030504040204" pitchFamily="34" charset="0"/>
                <a:ea typeface="Tahoma" panose="020B0604030504040204" pitchFamily="34" charset="0"/>
                <a:cs typeface="Tahoma" panose="020B0604030504040204" pitchFamily="34" charset="0"/>
              </a:rPr>
              <a:t>. </a:t>
            </a:r>
            <a:r>
              <a:rPr lang="fa-IR" sz="2000" dirty="0">
                <a:solidFill>
                  <a:srgbClr val="FF0000"/>
                </a:solidFill>
                <a:latin typeface="Tahoma" panose="020B0604030504040204" pitchFamily="34" charset="0"/>
                <a:ea typeface="Tahoma" panose="020B0604030504040204" pitchFamily="34" charset="0"/>
                <a:cs typeface="Tahoma" panose="020B0604030504040204" pitchFamily="34" charset="0"/>
              </a:rPr>
              <a:t>البقرة : 111 – </a:t>
            </a:r>
            <a:r>
              <a:rPr lang="fa-IR"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112</a:t>
            </a:r>
            <a:endParaRPr lang="en-US" sz="24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US" sz="12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قَالَ الْإِمَامُ (ع) قَالَ أَمِيرُ الْمُؤْمِنِينَ (ع) وَقالُوا يَعْنِي الْيَهُودَ وَالنَّصَارَى قَالَتِ الْيَهُودُ لَنْ يَدْخُلَ الْجَنَّةَ إِلَّا مَنْ كانَ هُوداً أَيْ يَهُودِيّاً وَقَوْلُهُ أَوْ نَصارى‏ يَعْنِي وَقَالَتِ النَّصَارَى لَنْ يَدْخُلَ الْجَنَّةَ إِلَّا مَنْ كَانَ نَصْرَانِيّاً. </a:t>
            </a:r>
            <a:endParaRPr lang="en-US" sz="24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قَالَ أَمِيرُ الْمُؤْمِنِينَ (ع) وَقَدْ قَالَ غَيْرُهُمْ قَالَتِ الدَّهْرِيَّةُ: الْأَشْيَاءُ لَا بَدْءَ لَهَا وَهِيَ دَائِمَةٌ؛ مَنْ خَالَفَنَا ضَالٌّ مُخْطِئٌ مُضِلٌّ. </a:t>
            </a:r>
            <a:endParaRPr lang="en-US" sz="24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a-IR" sz="2400" dirty="0">
                <a:latin typeface="Tahoma" panose="020B0604030504040204" pitchFamily="34" charset="0"/>
                <a:ea typeface="Tahoma" panose="020B0604030504040204" pitchFamily="34" charset="0"/>
                <a:cs typeface="Tahoma" panose="020B0604030504040204" pitchFamily="34" charset="0"/>
              </a:rPr>
              <a:t>وَقَالَتِ الثَّنَوِيَّةُ: النُّورُ وَالظُّلْمَةُ هُمَا الْمُدَبِّرَانِ؛ مَنْ خَالَفَنَا فَقَدْ ضَلَّ. </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a:xfrm>
            <a:off x="15205" y="-27384"/>
            <a:ext cx="9143087" cy="746073"/>
          </a:xfrm>
        </p:spPr>
        <p:style>
          <a:lnRef idx="0">
            <a:scrgbClr r="0" g="0" b="0"/>
          </a:lnRef>
          <a:fillRef idx="1002">
            <a:schemeClr val="dk2"/>
          </a:fillRef>
          <a:effectRef idx="0">
            <a:scrgbClr r="0" g="0" b="0"/>
          </a:effectRef>
          <a:fontRef idx="major"/>
        </p:style>
        <p:txBody>
          <a:bodyPr>
            <a:noAutofit/>
          </a:bodyPr>
          <a:lstStyle/>
          <a:p>
            <a:pPr rtl="1"/>
            <a:r>
              <a:rPr lang="fa-IR" sz="3200" dirty="0" smtClean="0">
                <a:latin typeface="Tahoma" panose="020B0604030504040204" pitchFamily="34" charset="0"/>
                <a:ea typeface="Tahoma" panose="020B0604030504040204" pitchFamily="34" charset="0"/>
                <a:cs typeface="Tahoma" panose="020B0604030504040204" pitchFamily="34" charset="0"/>
              </a:rPr>
              <a:t> قول </a:t>
            </a:r>
            <a:r>
              <a:rPr lang="fa-IR" sz="3200" dirty="0">
                <a:latin typeface="Tahoma" panose="020B0604030504040204" pitchFamily="34" charset="0"/>
                <a:ea typeface="Tahoma" panose="020B0604030504040204" pitchFamily="34" charset="0"/>
                <a:cs typeface="Tahoma" panose="020B0604030504040204" pitchFamily="34" charset="0"/>
              </a:rPr>
              <a:t>جامع عن الصادق (ع) في </a:t>
            </a:r>
            <a:r>
              <a:rPr lang="fa-IR" sz="3200" dirty="0" smtClean="0">
                <a:latin typeface="Tahoma" panose="020B0604030504040204" pitchFamily="34" charset="0"/>
                <a:ea typeface="Tahoma" panose="020B0604030504040204" pitchFamily="34" charset="0"/>
                <a:cs typeface="Tahoma" panose="020B0604030504040204" pitchFamily="34" charset="0"/>
              </a:rPr>
              <a:t>الجدال  في القرآن</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6749396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5.jpeg"/></Relationships>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veform">
  <a:themeElements>
    <a:clrScheme name="Custom 9">
      <a:dk1>
        <a:sysClr val="windowText" lastClr="000000"/>
      </a:dk1>
      <a:lt1>
        <a:sysClr val="window" lastClr="FFFFFF"/>
      </a:lt1>
      <a:dk2>
        <a:srgbClr val="0080FF"/>
      </a:dk2>
      <a:lt2>
        <a:srgbClr val="C6E7FC"/>
      </a:lt2>
      <a:accent1>
        <a:srgbClr val="31B6FD"/>
      </a:accent1>
      <a:accent2>
        <a:srgbClr val="0070C0"/>
      </a:accent2>
      <a:accent3>
        <a:srgbClr val="00B050"/>
      </a:accent3>
      <a:accent4>
        <a:srgbClr val="A5D028"/>
      </a:accent4>
      <a:accent5>
        <a:srgbClr val="F5C040"/>
      </a:accent5>
      <a:accent6>
        <a:srgbClr val="05E0DB"/>
      </a:accent6>
      <a:hlink>
        <a:srgbClr val="542378"/>
      </a:hlink>
      <a:folHlink>
        <a:srgbClr val="5EAEFF"/>
      </a:folHlink>
    </a:clrScheme>
    <a:fontScheme name="Custom 1">
      <a:majorFont>
        <a:latin typeface="Calibri"/>
        <a:ea typeface=""/>
        <a:cs typeface="Sultan Medium"/>
      </a:majorFont>
      <a:minorFont>
        <a:latin typeface="Cambria"/>
        <a:ea typeface=""/>
        <a:cs typeface="Taher"/>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1_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5286</Words>
  <Application>Microsoft Office PowerPoint</Application>
  <PresentationFormat>On-screen Show (4:3)</PresentationFormat>
  <Paragraphs>434</Paragraphs>
  <Slides>57</Slides>
  <Notes>57</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57</vt:i4>
      </vt:variant>
    </vt:vector>
  </HeadingPairs>
  <TitlesOfParts>
    <vt:vector size="72" baseType="lpstr">
      <vt:lpstr>Arial</vt:lpstr>
      <vt:lpstr>Calibri</vt:lpstr>
      <vt:lpstr>Cambria</vt:lpstr>
      <vt:lpstr>Candara</vt:lpstr>
      <vt:lpstr>Georgia</vt:lpstr>
      <vt:lpstr>Msh Quraan1</vt:lpstr>
      <vt:lpstr>Sultan bold</vt:lpstr>
      <vt:lpstr>Sultan Medium</vt:lpstr>
      <vt:lpstr>Symbol</vt:lpstr>
      <vt:lpstr>Taher</vt:lpstr>
      <vt:lpstr>Tahoma</vt:lpstr>
      <vt:lpstr>Wingdings</vt:lpstr>
      <vt:lpstr>Training</vt:lpstr>
      <vt:lpstr>Waveform</vt:lpstr>
      <vt:lpstr>1_Waveform</vt:lpstr>
      <vt:lpstr>PowerPoint Presentation</vt:lpstr>
      <vt:lpstr>PowerPoint Presentation</vt:lpstr>
      <vt:lpstr>المناظرة  في اللغة</vt:lpstr>
      <vt:lpstr>الحوار في اللغة</vt:lpstr>
      <vt:lpstr>الجدال في اللغة</vt:lpstr>
      <vt:lpstr>المناظرة في الاصطلاح</vt:lpstr>
      <vt:lpstr>PowerPoint Presentation</vt:lpstr>
      <vt:lpstr>الجدال في القرآن</vt:lpstr>
      <vt:lpstr> قول جامع عن الصادق (ع) في الجدال  في القرآن</vt:lpstr>
      <vt:lpstr> قول جامع عن الصادق (علیه السلام) في الجدال  في القرآن</vt:lpstr>
      <vt:lpstr> قول جامع عن الصادق (علیه السلام) في الجدال  في القرآن</vt:lpstr>
      <vt:lpstr> قول جامع عن الصادق (علیه السلام) في الجدال  في القرآن</vt:lpstr>
      <vt:lpstr> قول جامع عن الصادق (علیه السلام) في الجدال  في القرآن</vt:lpstr>
      <vt:lpstr>    قول جامع عن الصادق (علیه السلام) في الجدال  في القرآن</vt:lpstr>
      <vt:lpstr>PowerPoint Presentation</vt:lpstr>
      <vt:lpstr>المناظره بين الله و الملائكة</vt:lpstr>
      <vt:lpstr>المناظرة بين الله و إبليس</vt:lpstr>
      <vt:lpstr>مناظرة الأنبياء في القرآن</vt:lpstr>
      <vt:lpstr>مناظرة الأنبياء في القرآن</vt:lpstr>
      <vt:lpstr>مناظرة الأنبياء في القرآن</vt:lpstr>
      <vt:lpstr>PowerPoint Presentation</vt:lpstr>
      <vt:lpstr>PowerPoint Presentation</vt:lpstr>
      <vt:lpstr>آداب اعتقادي مناظره</vt:lpstr>
      <vt:lpstr>آداب اعتقادي مناظره</vt:lpstr>
      <vt:lpstr>آداب اعتقادي مناظره</vt:lpstr>
      <vt:lpstr>آداب اعتقادي مناظره</vt:lpstr>
      <vt:lpstr>PowerPoint Presentation</vt:lpstr>
      <vt:lpstr>أهم شرائط المناظرة</vt:lpstr>
      <vt:lpstr>أهم شرائط المناظرة</vt:lpstr>
      <vt:lpstr>أهم شرائط المناظرة</vt:lpstr>
      <vt:lpstr>أهم شرائط المناظرة</vt:lpstr>
      <vt:lpstr>أهم شرائط المناظرة</vt:lpstr>
      <vt:lpstr>أهم شرائط المناظرة</vt:lpstr>
      <vt:lpstr>أهم شرائط المناظرة</vt:lpstr>
      <vt:lpstr>أهم شرائط المناظرة</vt:lpstr>
      <vt:lpstr>أهم شرائط المناظرة</vt:lpstr>
      <vt:lpstr>أهم شرائط المناظرة</vt:lpstr>
      <vt:lpstr>أهم شرائط المناظرة</vt:lpstr>
      <vt:lpstr>PowerPoint Presentation</vt:lpstr>
      <vt:lpstr>ارزش پاسخگويي به شبهات از ديدگاه ائمه (ع) </vt:lpstr>
      <vt:lpstr>ارزش پاسخگويي به شبهات</vt:lpstr>
      <vt:lpstr>ارزش پاسخگويي به شبهات</vt:lpstr>
      <vt:lpstr>ارزش پاسخگويي به شبهات</vt:lpstr>
      <vt:lpstr>ارزش پاسخگويي به شبهات</vt:lpstr>
      <vt:lpstr>ارزش پاسخگويي به شبهات</vt:lpstr>
      <vt:lpstr>ارزش پاسخگويي به شبهات</vt:lpstr>
      <vt:lpstr>ارزش پاسخگويي به شبهات</vt:lpstr>
      <vt:lpstr>ارزش پاسخگويي به شبهات</vt:lpstr>
      <vt:lpstr>ارزش پاسخگويي به شبهات</vt:lpstr>
      <vt:lpstr>آموزشهاي تئوريك و ميداني</vt:lpstr>
      <vt:lpstr>آموزشهاي تئوريك و ميداني</vt:lpstr>
      <vt:lpstr>استفاده از شخصيت‏هاي ضد وهابى </vt:lpstr>
      <vt:lpstr>استفاده از فرصتهاي طلائي</vt:lpstr>
      <vt:lpstr>استفاده از فرصتهاي طلائي</vt:lpstr>
      <vt:lpstr> </vt:lpstr>
      <vt:lpstr>PowerPoint Presentation</vt:lpstr>
      <vt:lpstr>المناظرة آدابها وشرائطها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2010-07-23T17:16:04Z</dcterms:created>
  <dcterms:modified xsi:type="dcterms:W3CDTF">2016-02-07T08:24:47Z</dcterms:modified>
</cp:coreProperties>
</file>