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2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2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2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2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41.xml" ContentType="application/vnd.openxmlformats-officedocument.presentationml.notesSlide+xml"/>
  <Override PartName="/ppt/tags/tag44.xml" ContentType="application/vnd.openxmlformats-officedocument.presentationml.tags+xml"/>
  <Override PartName="/ppt/notesSlides/notesSlide24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4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4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5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5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5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5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5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5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6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6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26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6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6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7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7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27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27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28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28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28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28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28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29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293.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29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29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29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30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30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30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30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30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64" r:id="rId1"/>
    <p:sldMasterId id="2147483678" r:id="rId2"/>
  </p:sldMasterIdLst>
  <p:notesMasterIdLst>
    <p:notesMasterId r:id="rId339"/>
  </p:notesMasterIdLst>
  <p:handoutMasterIdLst>
    <p:handoutMasterId r:id="rId34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5500"/>
    <a:srgbClr val="005A00"/>
    <a:srgbClr val="005000"/>
    <a:srgbClr val="004600"/>
    <a:srgbClr val="004100"/>
    <a:srgbClr val="006600"/>
    <a:srgbClr val="003300"/>
    <a:srgbClr val="003A00"/>
    <a:srgbClr val="F3FB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5" autoAdjust="0"/>
    <p:restoredTop sz="98720" autoAdjust="0"/>
  </p:normalViewPr>
  <p:slideViewPr>
    <p:cSldViewPr>
      <p:cViewPr varScale="1">
        <p:scale>
          <a:sx n="63" d="100"/>
          <a:sy n="63" d="100"/>
        </p:scale>
        <p:origin x="91" y="53"/>
      </p:cViewPr>
      <p:guideLst>
        <p:guide orient="horz" pos="2160"/>
        <p:guide pos="3840"/>
      </p:guideLst>
    </p:cSldViewPr>
  </p:slideViewPr>
  <p:notesTextViewPr>
    <p:cViewPr>
      <p:scale>
        <a:sx n="100" d="100"/>
        <a:sy n="100" d="100"/>
      </p:scale>
      <p:origin x="0" y="0"/>
    </p:cViewPr>
  </p:notesTextViewPr>
  <p:sorterViewPr>
    <p:cViewPr>
      <p:scale>
        <a:sx n="154" d="100"/>
        <a:sy n="154" d="100"/>
      </p:scale>
      <p:origin x="0" y="10452"/>
    </p:cViewPr>
  </p:sorterViewPr>
  <p:notesViewPr>
    <p:cSldViewPr>
      <p:cViewPr varScale="1">
        <p:scale>
          <a:sx n="60" d="100"/>
          <a:sy n="60" d="100"/>
        </p:scale>
        <p:origin x="-24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172" Type="http://schemas.openxmlformats.org/officeDocument/2006/relationships/slide" Target="slides/slide170.xml"/><Relationship Id="rId228" Type="http://schemas.openxmlformats.org/officeDocument/2006/relationships/slide" Target="slides/slide226.xml"/><Relationship Id="rId281" Type="http://schemas.openxmlformats.org/officeDocument/2006/relationships/slide" Target="slides/slide279.xml"/><Relationship Id="rId337" Type="http://schemas.openxmlformats.org/officeDocument/2006/relationships/slide" Target="slides/slide335.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339" Type="http://schemas.openxmlformats.org/officeDocument/2006/relationships/notesMaster" Target="notesMasters/notesMaster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handoutMaster" Target="handoutMasters/handoutMaster1.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presProps" Target="presProps.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viewProps" Target="viewProps.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microsoft.com/office/2015/10/relationships/revisionInfo" Target="revisionInfo.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162" Type="http://schemas.openxmlformats.org/officeDocument/2006/relationships/slide" Target="slides/slide160.xml"/><Relationship Id="rId218" Type="http://schemas.openxmlformats.org/officeDocument/2006/relationships/slide" Target="slides/slide216.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173" Type="http://schemas.openxmlformats.org/officeDocument/2006/relationships/slide" Target="slides/slide171.xml"/><Relationship Id="rId229" Type="http://schemas.openxmlformats.org/officeDocument/2006/relationships/slide" Target="slides/slide227.xml"/><Relationship Id="rId240" Type="http://schemas.openxmlformats.org/officeDocument/2006/relationships/slide" Target="slides/slide238.xml"/></Relationships>
</file>

<file path=ppt/diagrams/_rels/data1.xml.rels><?xml version="1.0" encoding="UTF-8" standalone="yes"?>
<Relationships xmlns="http://schemas.openxmlformats.org/package/2006/relationships"><Relationship Id="rId3" Type="http://schemas.openxmlformats.org/officeDocument/2006/relationships/slide" Target="../slides/slide243.xml"/><Relationship Id="rId2" Type="http://schemas.openxmlformats.org/officeDocument/2006/relationships/slide" Target="../slides/slide81.xml"/><Relationship Id="rId1" Type="http://schemas.openxmlformats.org/officeDocument/2006/relationships/slide" Target="../slides/slide80.xml"/><Relationship Id="rId5" Type="http://schemas.openxmlformats.org/officeDocument/2006/relationships/slide" Target="../slides/slide91.xml"/><Relationship Id="rId4"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49F26-7F82-4FDA-BB6F-C28B2698A2A1}" type="doc">
      <dgm:prSet loTypeId="urn:microsoft.com/office/officeart/2005/8/layout/vProcess5" loCatId="process" qsTypeId="urn:microsoft.com/office/officeart/2005/8/quickstyle/3d3" qsCatId="3D" csTypeId="urn:microsoft.com/office/officeart/2005/8/colors/colorful1#1" csCatId="colorful" phldr="1"/>
      <dgm:spPr/>
      <dgm:t>
        <a:bodyPr/>
        <a:lstStyle/>
        <a:p>
          <a:endParaRPr lang="en-US"/>
        </a:p>
      </dgm:t>
    </dgm:pt>
    <dgm:pt modelId="{3C4D6FEB-B058-4F5F-8AB7-072002286FB0}">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rtl="1"/>
          <a:r>
            <a:rPr lang="fa-IR" sz="2400" b="1"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rPr>
            <a:t>احتجاج علي  (ع)  به ولايت خويش در حيات رسول الله (ص) </a:t>
          </a:r>
          <a:endParaRPr lang="en-US" sz="2400" b="1" dirty="0">
            <a:solidFill>
              <a:schemeClr val="tx1"/>
            </a:solidFill>
            <a:effectLst>
              <a:glow rad="101600">
                <a:schemeClr val="accent5">
                  <a:satMod val="175000"/>
                  <a:alpha val="40000"/>
                </a:schemeClr>
              </a:glow>
              <a:outerShdw blurRad="76200" dist="50800" dir="5400000" algn="tl" rotWithShape="0">
                <a:srgbClr val="000000">
                  <a:alpha val="65000"/>
                </a:srgbClr>
              </a:outerShdw>
            </a:effectLst>
            <a:cs typeface="+mn-cs"/>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04E15CB-4BC9-4A30-9743-C56BEE697727}" type="parTrans" cxnId="{70C993E7-69D2-4688-9D79-CC63DF997DFF}">
      <dgm:prSet/>
      <dgm:spPr/>
      <dgm:t>
        <a:bodyPr/>
        <a:lstStyle/>
        <a:p>
          <a:endParaRPr lang="en-US"/>
        </a:p>
      </dgm:t>
    </dgm:pt>
    <dgm:pt modelId="{560ECFFC-2764-40B7-92FB-A95C7237C74E}" type="sibTrans" cxnId="{70C993E7-69D2-4688-9D79-CC63DF997DFF}">
      <dgm:prSet custT="1"/>
      <dgm:spPr/>
      <dgm:t>
        <a:bodyPr/>
        <a:lstStyle/>
        <a:p>
          <a:pPr algn="r"/>
          <a:endParaRPr lang="en-US" sz="2400">
            <a:solidFill>
              <a:schemeClr val="tx1"/>
            </a:solidFill>
            <a:cs typeface="+mn-cs"/>
          </a:endParaRPr>
        </a:p>
      </dgm:t>
    </dgm:pt>
    <dgm:pt modelId="{DFC04665-2534-43B5-8FB6-803A299430A5}">
      <dgm:prSet phldrT="[Text]" custT="1"/>
      <dgm:spPr/>
      <dgm:t>
        <a:bodyPr/>
        <a:lstStyle/>
        <a:p>
          <a:pPr algn="ctr" rtl="1"/>
          <a:r>
            <a:rPr lang="fa-IR" sz="2400" b="1"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rPr>
            <a:t>استدلال  علي  (ع)  به غدير بعد از رحلت رسول اكرم (ص) </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3BCB635-D475-4559-B72E-7B840CBD4965}" type="parTrans" cxnId="{17390668-70DE-484B-AAA7-3C04D57F5E70}">
      <dgm:prSet/>
      <dgm:spPr/>
      <dgm:t>
        <a:bodyPr/>
        <a:lstStyle/>
        <a:p>
          <a:endParaRPr lang="en-US"/>
        </a:p>
      </dgm:t>
    </dgm:pt>
    <dgm:pt modelId="{FB6D3A1B-747E-4CFA-A2D3-462F9C971A55}" type="sibTrans" cxnId="{17390668-70DE-484B-AAA7-3C04D57F5E70}">
      <dgm:prSet custT="1"/>
      <dgm:spPr/>
      <dgm:t>
        <a:bodyPr/>
        <a:lstStyle/>
        <a:p>
          <a:pPr algn="r"/>
          <a:endParaRPr lang="en-US" sz="2400">
            <a:solidFill>
              <a:schemeClr val="tx1"/>
            </a:solidFill>
            <a:cs typeface="+mn-cs"/>
          </a:endParaRPr>
        </a:p>
      </dgm:t>
    </dgm:pt>
    <dgm:pt modelId="{0D8E09C7-8ADD-4EF8-80EC-1B1DC31503F6}">
      <dgm:prSet phldrT="[Text]" custT="1"/>
      <dgm:spPr/>
      <dgm:t>
        <a:bodyPr/>
        <a:lstStyle/>
        <a:p>
          <a:pPr algn="ctr" rtl="1"/>
          <a:r>
            <a:rPr lang="fa-IR" sz="2400" b="1" spc="50" dirty="0">
              <a:ln w="11430">
                <a:solidFill>
                  <a:srgbClr val="0000FF"/>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احتجاج علي  (ع)  به حديث غدير در رحبه</a:t>
          </a:r>
          <a:endParaRPr lang="en-US" sz="2400" b="1" spc="50" dirty="0">
            <a:ln w="11430">
              <a:solidFill>
                <a:srgbClr val="0000FF"/>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04C77F8-CB14-479B-AD25-F30997A17B30}" type="parTrans" cxnId="{8E1D69F4-FFC0-49DA-8E29-32AA3E4D7C32}">
      <dgm:prSet/>
      <dgm:spPr/>
      <dgm:t>
        <a:bodyPr/>
        <a:lstStyle/>
        <a:p>
          <a:endParaRPr lang="en-US"/>
        </a:p>
      </dgm:t>
    </dgm:pt>
    <dgm:pt modelId="{C1DE5EB3-DAC6-4AE9-8ECE-4169771AC166}" type="sibTrans" cxnId="{8E1D69F4-FFC0-49DA-8E29-32AA3E4D7C32}">
      <dgm:prSet custT="1"/>
      <dgm:spPr/>
      <dgm:t>
        <a:bodyPr/>
        <a:lstStyle/>
        <a:p>
          <a:pPr algn="r"/>
          <a:endParaRPr lang="en-US" sz="2400" dirty="0">
            <a:solidFill>
              <a:schemeClr val="tx1"/>
            </a:solidFill>
            <a:cs typeface="+mn-cs"/>
          </a:endParaRPr>
        </a:p>
      </dgm:t>
    </dgm:pt>
    <dgm:pt modelId="{171AA4B9-BF60-4A83-90B0-4F4C5C623CE4}">
      <dgm:prSet phldrT="[Text]" custT="1"/>
      <dgm:spPr/>
      <dgm:t>
        <a:bodyPr/>
        <a:lstStyle/>
        <a:p>
          <a:pPr algn="ctr" rtl="1"/>
          <a:r>
            <a:rPr lang="fa-IR" sz="2400" b="1"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rPr>
            <a:t>مناشده علي (ع)  به طلحه در جمل</a:t>
          </a:r>
          <a:endParaRPr lang="en-US" sz="2400" b="1"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AC61CD0-00D4-4EC7-A168-E540EEB75367}" type="parTrans" cxnId="{245D8C5C-9249-48B5-9C42-F900073E8F11}">
      <dgm:prSet/>
      <dgm:spPr/>
      <dgm:t>
        <a:bodyPr/>
        <a:lstStyle/>
        <a:p>
          <a:pPr rtl="1"/>
          <a:endParaRPr lang="fa-IR"/>
        </a:p>
      </dgm:t>
    </dgm:pt>
    <dgm:pt modelId="{CA3B9CF2-F7D6-47D4-A298-474EF9B8B911}" type="sibTrans" cxnId="{245D8C5C-9249-48B5-9C42-F900073E8F11}">
      <dgm:prSet custT="1"/>
      <dgm:spPr/>
      <dgm:t>
        <a:bodyPr/>
        <a:lstStyle/>
        <a:p>
          <a:pPr algn="r" rtl="1"/>
          <a:endParaRPr lang="fa-IR" sz="2800">
            <a:solidFill>
              <a:schemeClr val="tx1"/>
            </a:solidFill>
            <a:cs typeface="+mn-cs"/>
          </a:endParaRPr>
        </a:p>
      </dgm:t>
    </dgm:pt>
    <dgm:pt modelId="{DABC0945-6699-4CF0-AFFA-0B0BA65EE15E}">
      <dgm:prSet phldrT="[Text]" custT="1"/>
      <dgm:spPr/>
      <dgm:t>
        <a:bodyPr/>
        <a:lstStyle/>
        <a:p>
          <a:pPr algn="ctr" rtl="1"/>
          <a:r>
            <a:rPr lang="fa-IR" sz="2400" b="1"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rPr>
            <a:t>احتجاج حضرت زهرا  (س)   به حديث غدير</a:t>
          </a:r>
          <a:endParaRPr lang="en-US" sz="2400" b="1"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AD537D83-6B9B-4D90-82ED-4487848C3685}" type="parTrans" cxnId="{8356E167-A7C4-4CEF-B90D-CDBC8727F705}">
      <dgm:prSet/>
      <dgm:spPr/>
      <dgm:t>
        <a:bodyPr/>
        <a:lstStyle/>
        <a:p>
          <a:pPr rtl="1"/>
          <a:endParaRPr lang="fa-IR"/>
        </a:p>
      </dgm:t>
    </dgm:pt>
    <dgm:pt modelId="{48FE4AA2-312F-4781-896C-50209CF48141}" type="sibTrans" cxnId="{8356E167-A7C4-4CEF-B90D-CDBC8727F705}">
      <dgm:prSet/>
      <dgm:spPr/>
      <dgm:t>
        <a:bodyPr/>
        <a:lstStyle/>
        <a:p>
          <a:pPr rtl="1"/>
          <a:endParaRPr lang="fa-IR"/>
        </a:p>
      </dgm:t>
    </dgm:pt>
    <dgm:pt modelId="{9F73E0B3-3105-45DB-8CBF-6A513DB0C75F}" type="pres">
      <dgm:prSet presAssocID="{12049F26-7F82-4FDA-BB6F-C28B2698A2A1}" presName="outerComposite" presStyleCnt="0">
        <dgm:presLayoutVars>
          <dgm:chMax val="5"/>
          <dgm:dir/>
          <dgm:resizeHandles val="exact"/>
        </dgm:presLayoutVars>
      </dgm:prSet>
      <dgm:spPr/>
    </dgm:pt>
    <dgm:pt modelId="{56254179-B032-4A20-B018-3734232DCED1}" type="pres">
      <dgm:prSet presAssocID="{12049F26-7F82-4FDA-BB6F-C28B2698A2A1}" presName="dummyMaxCanvas" presStyleCnt="0">
        <dgm:presLayoutVars/>
      </dgm:prSet>
      <dgm:spPr/>
    </dgm:pt>
    <dgm:pt modelId="{ACFFD9F6-AF6A-41CB-B71F-17804541BC08}" type="pres">
      <dgm:prSet presAssocID="{12049F26-7F82-4FDA-BB6F-C28B2698A2A1}" presName="FiveNodes_1" presStyleLbl="node1" presStyleIdx="0" presStyleCnt="5" custLinFactNeighborX="27515">
        <dgm:presLayoutVars>
          <dgm:bulletEnabled val="1"/>
        </dgm:presLayoutVars>
      </dgm:prSet>
      <dgm:spPr/>
    </dgm:pt>
    <dgm:pt modelId="{6534795E-C7FC-4778-919B-C1E76014955B}" type="pres">
      <dgm:prSet presAssocID="{12049F26-7F82-4FDA-BB6F-C28B2698A2A1}" presName="FiveNodes_2" presStyleLbl="node1" presStyleIdx="1" presStyleCnt="5" custLinFactNeighborX="14698">
        <dgm:presLayoutVars>
          <dgm:bulletEnabled val="1"/>
        </dgm:presLayoutVars>
      </dgm:prSet>
      <dgm:spPr/>
    </dgm:pt>
    <dgm:pt modelId="{AEC3020D-B0C8-48F3-ACDF-1C5307CDAE4E}" type="pres">
      <dgm:prSet presAssocID="{12049F26-7F82-4FDA-BB6F-C28B2698A2A1}" presName="FiveNodes_3" presStyleLbl="node1" presStyleIdx="2" presStyleCnt="5" custScaleX="102055" custLinFactNeighborX="1801">
        <dgm:presLayoutVars>
          <dgm:bulletEnabled val="1"/>
        </dgm:presLayoutVars>
      </dgm:prSet>
      <dgm:spPr/>
    </dgm:pt>
    <dgm:pt modelId="{806D1B43-D972-4EF1-9E23-42F94F854D1C}" type="pres">
      <dgm:prSet presAssocID="{12049F26-7F82-4FDA-BB6F-C28B2698A2A1}" presName="FiveNodes_4" presStyleLbl="node1" presStyleIdx="3" presStyleCnt="5" custScaleY="91162" custLinFactNeighborX="-10142">
        <dgm:presLayoutVars>
          <dgm:bulletEnabled val="1"/>
        </dgm:presLayoutVars>
      </dgm:prSet>
      <dgm:spPr/>
    </dgm:pt>
    <dgm:pt modelId="{E175444B-7B63-4FC4-AEA6-4C4C7F35AF41}" type="pres">
      <dgm:prSet presAssocID="{12049F26-7F82-4FDA-BB6F-C28B2698A2A1}" presName="FiveNodes_5" presStyleLbl="node1" presStyleIdx="4" presStyleCnt="5" custLinFactNeighborX="-24213">
        <dgm:presLayoutVars>
          <dgm:bulletEnabled val="1"/>
        </dgm:presLayoutVars>
      </dgm:prSet>
      <dgm:spPr/>
    </dgm:pt>
    <dgm:pt modelId="{A3CB66A6-8523-472E-8747-5E1696B71300}" type="pres">
      <dgm:prSet presAssocID="{12049F26-7F82-4FDA-BB6F-C28B2698A2A1}" presName="FiveConn_1-2" presStyleLbl="fgAccFollowNode1" presStyleIdx="0" presStyleCnt="4" custLinFactX="96444" custLinFactNeighborX="100000">
        <dgm:presLayoutVars>
          <dgm:bulletEnabled val="1"/>
        </dgm:presLayoutVars>
      </dgm:prSet>
      <dgm:spPr/>
    </dgm:pt>
    <dgm:pt modelId="{2DA6F4D9-1AB7-47A8-AA85-5D5BFE89DFF2}" type="pres">
      <dgm:prSet presAssocID="{12049F26-7F82-4FDA-BB6F-C28B2698A2A1}" presName="FiveConn_2-3" presStyleLbl="fgAccFollowNode1" presStyleIdx="1" presStyleCnt="4" custLinFactNeighborX="77609">
        <dgm:presLayoutVars>
          <dgm:bulletEnabled val="1"/>
        </dgm:presLayoutVars>
      </dgm:prSet>
      <dgm:spPr/>
    </dgm:pt>
    <dgm:pt modelId="{ED521F1E-C7A1-409B-B529-5B7CF2F5D2A5}" type="pres">
      <dgm:prSet presAssocID="{12049F26-7F82-4FDA-BB6F-C28B2698A2A1}" presName="FiveConn_3-4" presStyleLbl="fgAccFollowNode1" presStyleIdx="2" presStyleCnt="4" custLinFactNeighborX="-31160">
        <dgm:presLayoutVars>
          <dgm:bulletEnabled val="1"/>
        </dgm:presLayoutVars>
      </dgm:prSet>
      <dgm:spPr/>
    </dgm:pt>
    <dgm:pt modelId="{C1BA8C39-3422-4030-A363-4A95E7AE5EE8}" type="pres">
      <dgm:prSet presAssocID="{12049F26-7F82-4FDA-BB6F-C28B2698A2A1}" presName="FiveConn_4-5" presStyleLbl="fgAccFollowNode1" presStyleIdx="3" presStyleCnt="4" custLinFactX="-71098" custLinFactNeighborX="-100000">
        <dgm:presLayoutVars>
          <dgm:bulletEnabled val="1"/>
        </dgm:presLayoutVars>
      </dgm:prSet>
      <dgm:spPr/>
    </dgm:pt>
    <dgm:pt modelId="{B6854870-9CC6-468E-9ECA-91EFE3F12E50}" type="pres">
      <dgm:prSet presAssocID="{12049F26-7F82-4FDA-BB6F-C28B2698A2A1}" presName="FiveNodes_1_text" presStyleLbl="node1" presStyleIdx="4" presStyleCnt="5">
        <dgm:presLayoutVars>
          <dgm:bulletEnabled val="1"/>
        </dgm:presLayoutVars>
      </dgm:prSet>
      <dgm:spPr/>
    </dgm:pt>
    <dgm:pt modelId="{23E3380A-EBD0-4762-826E-D198B156B991}" type="pres">
      <dgm:prSet presAssocID="{12049F26-7F82-4FDA-BB6F-C28B2698A2A1}" presName="FiveNodes_2_text" presStyleLbl="node1" presStyleIdx="4" presStyleCnt="5">
        <dgm:presLayoutVars>
          <dgm:bulletEnabled val="1"/>
        </dgm:presLayoutVars>
      </dgm:prSet>
      <dgm:spPr/>
    </dgm:pt>
    <dgm:pt modelId="{D8E58A07-8C6C-4CFB-BA7B-C60D79140967}" type="pres">
      <dgm:prSet presAssocID="{12049F26-7F82-4FDA-BB6F-C28B2698A2A1}" presName="FiveNodes_3_text" presStyleLbl="node1" presStyleIdx="4" presStyleCnt="5">
        <dgm:presLayoutVars>
          <dgm:bulletEnabled val="1"/>
        </dgm:presLayoutVars>
      </dgm:prSet>
      <dgm:spPr/>
    </dgm:pt>
    <dgm:pt modelId="{FC1D9970-A030-4E80-B9CF-805216849FB0}" type="pres">
      <dgm:prSet presAssocID="{12049F26-7F82-4FDA-BB6F-C28B2698A2A1}" presName="FiveNodes_4_text" presStyleLbl="node1" presStyleIdx="4" presStyleCnt="5">
        <dgm:presLayoutVars>
          <dgm:bulletEnabled val="1"/>
        </dgm:presLayoutVars>
      </dgm:prSet>
      <dgm:spPr/>
    </dgm:pt>
    <dgm:pt modelId="{58FD3BD5-AF9B-44BF-8C00-1F6A15111CF2}" type="pres">
      <dgm:prSet presAssocID="{12049F26-7F82-4FDA-BB6F-C28B2698A2A1}" presName="FiveNodes_5_text" presStyleLbl="node1" presStyleIdx="4" presStyleCnt="5">
        <dgm:presLayoutVars>
          <dgm:bulletEnabled val="1"/>
        </dgm:presLayoutVars>
      </dgm:prSet>
      <dgm:spPr/>
    </dgm:pt>
  </dgm:ptLst>
  <dgm:cxnLst>
    <dgm:cxn modelId="{4C102C17-0B6D-4A9B-90D9-C90A9182025C}" type="presOf" srcId="{C1DE5EB3-DAC6-4AE9-8ECE-4169771AC166}" destId="{ED521F1E-C7A1-409B-B529-5B7CF2F5D2A5}" srcOrd="0" destOrd="0" presId="urn:microsoft.com/office/officeart/2005/8/layout/vProcess5"/>
    <dgm:cxn modelId="{175DD017-511A-4D72-AEA2-84AE80CD7D84}" type="presOf" srcId="{3C4D6FEB-B058-4F5F-8AB7-072002286FB0}" destId="{ACFFD9F6-AF6A-41CB-B71F-17804541BC08}" srcOrd="0" destOrd="0" presId="urn:microsoft.com/office/officeart/2005/8/layout/vProcess5"/>
    <dgm:cxn modelId="{98E30037-CBCA-4C68-B8E8-35DB8AA5D4A4}" type="presOf" srcId="{DABC0945-6699-4CF0-AFFA-0B0BA65EE15E}" destId="{58FD3BD5-AF9B-44BF-8C00-1F6A15111CF2}" srcOrd="1" destOrd="0" presId="urn:microsoft.com/office/officeart/2005/8/layout/vProcess5"/>
    <dgm:cxn modelId="{7453703A-527C-42B3-9315-9DC332524E58}" type="presOf" srcId="{3C4D6FEB-B058-4F5F-8AB7-072002286FB0}" destId="{B6854870-9CC6-468E-9ECA-91EFE3F12E50}" srcOrd="1" destOrd="0" presId="urn:microsoft.com/office/officeart/2005/8/layout/vProcess5"/>
    <dgm:cxn modelId="{245D8C5C-9249-48B5-9C42-F900073E8F11}" srcId="{12049F26-7F82-4FDA-BB6F-C28B2698A2A1}" destId="{171AA4B9-BF60-4A83-90B0-4F4C5C623CE4}" srcOrd="3" destOrd="0" parTransId="{8AC61CD0-00D4-4EC7-A168-E540EEB75367}" sibTransId="{CA3B9CF2-F7D6-47D4-A298-474EF9B8B911}"/>
    <dgm:cxn modelId="{18FCBD45-2053-4C9B-814F-B2F482386B3A}" type="presOf" srcId="{171AA4B9-BF60-4A83-90B0-4F4C5C623CE4}" destId="{806D1B43-D972-4EF1-9E23-42F94F854D1C}" srcOrd="0" destOrd="0" presId="urn:microsoft.com/office/officeart/2005/8/layout/vProcess5"/>
    <dgm:cxn modelId="{8356E167-A7C4-4CEF-B90D-CDBC8727F705}" srcId="{12049F26-7F82-4FDA-BB6F-C28B2698A2A1}" destId="{DABC0945-6699-4CF0-AFFA-0B0BA65EE15E}" srcOrd="4" destOrd="0" parTransId="{AD537D83-6B9B-4D90-82ED-4487848C3685}" sibTransId="{48FE4AA2-312F-4781-896C-50209CF48141}"/>
    <dgm:cxn modelId="{17390668-70DE-484B-AAA7-3C04D57F5E70}" srcId="{12049F26-7F82-4FDA-BB6F-C28B2698A2A1}" destId="{DFC04665-2534-43B5-8FB6-803A299430A5}" srcOrd="1" destOrd="0" parTransId="{A3BCB635-D475-4559-B72E-7B840CBD4965}" sibTransId="{FB6D3A1B-747E-4CFA-A2D3-462F9C971A55}"/>
    <dgm:cxn modelId="{795E338A-7F44-4CD3-A417-2FCF53179D97}" type="presOf" srcId="{FB6D3A1B-747E-4CFA-A2D3-462F9C971A55}" destId="{2DA6F4D9-1AB7-47A8-AA85-5D5BFE89DFF2}" srcOrd="0" destOrd="0" presId="urn:microsoft.com/office/officeart/2005/8/layout/vProcess5"/>
    <dgm:cxn modelId="{5C163699-5C8C-4E07-BD6C-D6222233CC30}" type="presOf" srcId="{DFC04665-2534-43B5-8FB6-803A299430A5}" destId="{6534795E-C7FC-4778-919B-C1E76014955B}" srcOrd="0" destOrd="0" presId="urn:microsoft.com/office/officeart/2005/8/layout/vProcess5"/>
    <dgm:cxn modelId="{BDBC12BB-4DE0-47A2-8EDE-FA7505ABC85F}" type="presOf" srcId="{CA3B9CF2-F7D6-47D4-A298-474EF9B8B911}" destId="{C1BA8C39-3422-4030-A363-4A95E7AE5EE8}" srcOrd="0" destOrd="0" presId="urn:microsoft.com/office/officeart/2005/8/layout/vProcess5"/>
    <dgm:cxn modelId="{04B7A7BF-E9FB-45E4-A06A-84F733C4CC4C}" type="presOf" srcId="{171AA4B9-BF60-4A83-90B0-4F4C5C623CE4}" destId="{FC1D9970-A030-4E80-B9CF-805216849FB0}" srcOrd="1" destOrd="0" presId="urn:microsoft.com/office/officeart/2005/8/layout/vProcess5"/>
    <dgm:cxn modelId="{8548F8C2-E627-4FF2-A2C7-E9A62205E63D}" type="presOf" srcId="{DABC0945-6699-4CF0-AFFA-0B0BA65EE15E}" destId="{E175444B-7B63-4FC4-AEA6-4C4C7F35AF41}" srcOrd="0" destOrd="0" presId="urn:microsoft.com/office/officeart/2005/8/layout/vProcess5"/>
    <dgm:cxn modelId="{91FA56CD-571D-44F2-BCFF-06A5339F5250}" type="presOf" srcId="{DFC04665-2534-43B5-8FB6-803A299430A5}" destId="{23E3380A-EBD0-4762-826E-D198B156B991}" srcOrd="1" destOrd="0" presId="urn:microsoft.com/office/officeart/2005/8/layout/vProcess5"/>
    <dgm:cxn modelId="{F7BAD3E3-EDAB-4676-9753-6BEC09573BA4}" type="presOf" srcId="{0D8E09C7-8ADD-4EF8-80EC-1B1DC31503F6}" destId="{D8E58A07-8C6C-4CFB-BA7B-C60D79140967}" srcOrd="1" destOrd="0" presId="urn:microsoft.com/office/officeart/2005/8/layout/vProcess5"/>
    <dgm:cxn modelId="{074FE0E6-7F6C-4664-8258-A3CC5D9C0996}" type="presOf" srcId="{560ECFFC-2764-40B7-92FB-A95C7237C74E}" destId="{A3CB66A6-8523-472E-8747-5E1696B71300}" srcOrd="0" destOrd="0" presId="urn:microsoft.com/office/officeart/2005/8/layout/vProcess5"/>
    <dgm:cxn modelId="{70C993E7-69D2-4688-9D79-CC63DF997DFF}" srcId="{12049F26-7F82-4FDA-BB6F-C28B2698A2A1}" destId="{3C4D6FEB-B058-4F5F-8AB7-072002286FB0}" srcOrd="0" destOrd="0" parTransId="{904E15CB-4BC9-4A30-9743-C56BEE697727}" sibTransId="{560ECFFC-2764-40B7-92FB-A95C7237C74E}"/>
    <dgm:cxn modelId="{E1FE3BEE-D85D-4F05-ACB6-DECA6167F7B0}" type="presOf" srcId="{0D8E09C7-8ADD-4EF8-80EC-1B1DC31503F6}" destId="{AEC3020D-B0C8-48F3-ACDF-1C5307CDAE4E}" srcOrd="0" destOrd="0" presId="urn:microsoft.com/office/officeart/2005/8/layout/vProcess5"/>
    <dgm:cxn modelId="{C49F4CEE-5832-4384-9B09-BBC9AD2FEAA5}" type="presOf" srcId="{12049F26-7F82-4FDA-BB6F-C28B2698A2A1}" destId="{9F73E0B3-3105-45DB-8CBF-6A513DB0C75F}" srcOrd="0" destOrd="0" presId="urn:microsoft.com/office/officeart/2005/8/layout/vProcess5"/>
    <dgm:cxn modelId="{8E1D69F4-FFC0-49DA-8E29-32AA3E4D7C32}" srcId="{12049F26-7F82-4FDA-BB6F-C28B2698A2A1}" destId="{0D8E09C7-8ADD-4EF8-80EC-1B1DC31503F6}" srcOrd="2" destOrd="0" parTransId="{004C77F8-CB14-479B-AD25-F30997A17B30}" sibTransId="{C1DE5EB3-DAC6-4AE9-8ECE-4169771AC166}"/>
    <dgm:cxn modelId="{9012D172-5A31-4C20-B26C-178076BAB388}" type="presParOf" srcId="{9F73E0B3-3105-45DB-8CBF-6A513DB0C75F}" destId="{56254179-B032-4A20-B018-3734232DCED1}" srcOrd="0" destOrd="0" presId="urn:microsoft.com/office/officeart/2005/8/layout/vProcess5"/>
    <dgm:cxn modelId="{F88822C4-FD00-4B39-99D3-2144EF056B4B}" type="presParOf" srcId="{9F73E0B3-3105-45DB-8CBF-6A513DB0C75F}" destId="{ACFFD9F6-AF6A-41CB-B71F-17804541BC08}" srcOrd="1" destOrd="0" presId="urn:microsoft.com/office/officeart/2005/8/layout/vProcess5"/>
    <dgm:cxn modelId="{5E5861DE-F08B-4769-892C-BDBEA42E4E71}" type="presParOf" srcId="{9F73E0B3-3105-45DB-8CBF-6A513DB0C75F}" destId="{6534795E-C7FC-4778-919B-C1E76014955B}" srcOrd="2" destOrd="0" presId="urn:microsoft.com/office/officeart/2005/8/layout/vProcess5"/>
    <dgm:cxn modelId="{4BEE2216-F027-4498-9156-0B967AF1876E}" type="presParOf" srcId="{9F73E0B3-3105-45DB-8CBF-6A513DB0C75F}" destId="{AEC3020D-B0C8-48F3-ACDF-1C5307CDAE4E}" srcOrd="3" destOrd="0" presId="urn:microsoft.com/office/officeart/2005/8/layout/vProcess5"/>
    <dgm:cxn modelId="{491F7F05-4B96-461F-98A9-54FDD9A6E919}" type="presParOf" srcId="{9F73E0B3-3105-45DB-8CBF-6A513DB0C75F}" destId="{806D1B43-D972-4EF1-9E23-42F94F854D1C}" srcOrd="4" destOrd="0" presId="urn:microsoft.com/office/officeart/2005/8/layout/vProcess5"/>
    <dgm:cxn modelId="{5D019407-7DE4-4EC6-A016-0D65EBAD8682}" type="presParOf" srcId="{9F73E0B3-3105-45DB-8CBF-6A513DB0C75F}" destId="{E175444B-7B63-4FC4-AEA6-4C4C7F35AF41}" srcOrd="5" destOrd="0" presId="urn:microsoft.com/office/officeart/2005/8/layout/vProcess5"/>
    <dgm:cxn modelId="{4997F7C2-A3DD-4948-880D-1F660780698D}" type="presParOf" srcId="{9F73E0B3-3105-45DB-8CBF-6A513DB0C75F}" destId="{A3CB66A6-8523-472E-8747-5E1696B71300}" srcOrd="6" destOrd="0" presId="urn:microsoft.com/office/officeart/2005/8/layout/vProcess5"/>
    <dgm:cxn modelId="{EEF3AFB1-CA30-479E-A6C3-08CF182BC2A3}" type="presParOf" srcId="{9F73E0B3-3105-45DB-8CBF-6A513DB0C75F}" destId="{2DA6F4D9-1AB7-47A8-AA85-5D5BFE89DFF2}" srcOrd="7" destOrd="0" presId="urn:microsoft.com/office/officeart/2005/8/layout/vProcess5"/>
    <dgm:cxn modelId="{45E905A7-201F-4CC8-B8ED-08467B9940F9}" type="presParOf" srcId="{9F73E0B3-3105-45DB-8CBF-6A513DB0C75F}" destId="{ED521F1E-C7A1-409B-B529-5B7CF2F5D2A5}" srcOrd="8" destOrd="0" presId="urn:microsoft.com/office/officeart/2005/8/layout/vProcess5"/>
    <dgm:cxn modelId="{570CD28F-C530-4096-927A-56837F5ED48C}" type="presParOf" srcId="{9F73E0B3-3105-45DB-8CBF-6A513DB0C75F}" destId="{C1BA8C39-3422-4030-A363-4A95E7AE5EE8}" srcOrd="9" destOrd="0" presId="urn:microsoft.com/office/officeart/2005/8/layout/vProcess5"/>
    <dgm:cxn modelId="{5A49FD38-2EE6-45D0-851D-047F7E1DACA2}" type="presParOf" srcId="{9F73E0B3-3105-45DB-8CBF-6A513DB0C75F}" destId="{B6854870-9CC6-468E-9ECA-91EFE3F12E50}" srcOrd="10" destOrd="0" presId="urn:microsoft.com/office/officeart/2005/8/layout/vProcess5"/>
    <dgm:cxn modelId="{075DBEC0-127F-4540-B563-06B601BE4BF8}" type="presParOf" srcId="{9F73E0B3-3105-45DB-8CBF-6A513DB0C75F}" destId="{23E3380A-EBD0-4762-826E-D198B156B991}" srcOrd="11" destOrd="0" presId="urn:microsoft.com/office/officeart/2005/8/layout/vProcess5"/>
    <dgm:cxn modelId="{B5A221C2-769C-4120-B664-F9C045E56A57}" type="presParOf" srcId="{9F73E0B3-3105-45DB-8CBF-6A513DB0C75F}" destId="{D8E58A07-8C6C-4CFB-BA7B-C60D79140967}" srcOrd="12" destOrd="0" presId="urn:microsoft.com/office/officeart/2005/8/layout/vProcess5"/>
    <dgm:cxn modelId="{86373957-DD95-4645-A17F-29ECE3BE13BA}" type="presParOf" srcId="{9F73E0B3-3105-45DB-8CBF-6A513DB0C75F}" destId="{FC1D9970-A030-4E80-B9CF-805216849FB0}" srcOrd="13" destOrd="0" presId="urn:microsoft.com/office/officeart/2005/8/layout/vProcess5"/>
    <dgm:cxn modelId="{CDBCF5F8-EE5C-47FE-B6F7-BE37E15FB920}" type="presParOf" srcId="{9F73E0B3-3105-45DB-8CBF-6A513DB0C75F}" destId="{58FD3BD5-AF9B-44BF-8C00-1F6A15111CF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FD9F6-AF6A-41CB-B71F-17804541BC08}">
      <dsp:nvSpPr>
        <dsp:cNvPr id="0" name=""/>
        <dsp:cNvSpPr/>
      </dsp:nvSpPr>
      <dsp:spPr>
        <a:xfrm>
          <a:off x="1800209" y="0"/>
          <a:ext cx="6542646" cy="1049876"/>
        </a:xfrm>
        <a:prstGeom prst="roundRect">
          <a:avLst>
            <a:gd name="adj" fmla="val 10000"/>
          </a:avLst>
        </a:prstGeom>
        <a:gradFill rotWithShape="1">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ln w="9525" cap="flat" cmpd="sng" algn="ctr">
          <a:solidFill>
            <a:schemeClr val="accent1"/>
          </a:solidFill>
          <a:prstDash val="solid"/>
        </a:ln>
        <a:effectLst/>
        <a:scene3d>
          <a:camera prst="orthographicFront">
            <a:rot lat="0" lon="0" rev="0"/>
          </a:camera>
          <a:lightRig rig="contrasting" dir="t">
            <a:rot lat="0" lon="0" rev="1200000"/>
          </a:lightRig>
        </a:scene3d>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rPr>
            <a:t>احتجاج علي  (ع)  به ولايت خويش در حيات رسول الله (ص) </a:t>
          </a:r>
          <a:endParaRPr lang="en-US" sz="2400" b="1" kern="1200" dirty="0">
            <a:solidFill>
              <a:schemeClr val="tx1"/>
            </a:solidFill>
            <a:effectLst>
              <a:glow rad="101600">
                <a:schemeClr val="accent5">
                  <a:satMod val="175000"/>
                  <a:alpha val="40000"/>
                </a:schemeClr>
              </a:glow>
              <a:outerShdw blurRad="76200" dist="50800" dir="5400000" algn="tl" rotWithShape="0">
                <a:srgbClr val="000000">
                  <a:alpha val="65000"/>
                </a:srgbClr>
              </a:outerShdw>
            </a:effectLst>
            <a:cs typeface="+mn-cs"/>
          </a:endParaRPr>
        </a:p>
      </dsp:txBody>
      <dsp:txXfrm>
        <a:off x="1830959" y="30750"/>
        <a:ext cx="5286912" cy="988376"/>
      </dsp:txXfrm>
    </dsp:sp>
    <dsp:sp modelId="{6534795E-C7FC-4778-919B-C1E76014955B}">
      <dsp:nvSpPr>
        <dsp:cNvPr id="0" name=""/>
        <dsp:cNvSpPr/>
      </dsp:nvSpPr>
      <dsp:spPr>
        <a:xfrm>
          <a:off x="1450212" y="1195692"/>
          <a:ext cx="6542646" cy="1049876"/>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rPr>
            <a:t>استدلال  علي  (ع)  به غدير بعد از رحلت رسول اكرم (ص) </a:t>
          </a:r>
        </a:p>
      </dsp:txBody>
      <dsp:txXfrm>
        <a:off x="1480962" y="1226442"/>
        <a:ext cx="5310152" cy="988376"/>
      </dsp:txXfrm>
    </dsp:sp>
    <dsp:sp modelId="{AEC3020D-B0C8-48F3-ACDF-1C5307CDAE4E}">
      <dsp:nvSpPr>
        <dsp:cNvPr id="0" name=""/>
        <dsp:cNvSpPr/>
      </dsp:nvSpPr>
      <dsp:spPr>
        <a:xfrm>
          <a:off x="1027755" y="2391385"/>
          <a:ext cx="6677098" cy="1049876"/>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spc="50" dirty="0">
              <a:ln w="11430">
                <a:solidFill>
                  <a:srgbClr val="0000FF"/>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احتجاج علي  (ع)  به حديث غدير در رحبه</a:t>
          </a:r>
          <a:endParaRPr lang="en-US" sz="2400" b="1" kern="1200" spc="50" dirty="0">
            <a:ln w="11430">
              <a:solidFill>
                <a:srgbClr val="0000FF"/>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dsp:txBody>
      <dsp:txXfrm>
        <a:off x="1058505" y="2422135"/>
        <a:ext cx="5420540" cy="988376"/>
      </dsp:txXfrm>
    </dsp:sp>
    <dsp:sp modelId="{806D1B43-D972-4EF1-9E23-42F94F854D1C}">
      <dsp:nvSpPr>
        <dsp:cNvPr id="0" name=""/>
        <dsp:cNvSpPr/>
      </dsp:nvSpPr>
      <dsp:spPr>
        <a:xfrm>
          <a:off x="802167" y="3633472"/>
          <a:ext cx="6542646" cy="957088"/>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rPr>
            <a:t>مناشده علي (ع)  به طلحه در جمل</a:t>
          </a:r>
          <a:endParaRPr lang="en-US" sz="2400" b="1" kern="1200"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dsp:txBody>
      <dsp:txXfrm>
        <a:off x="830199" y="3661504"/>
        <a:ext cx="5315588" cy="901024"/>
      </dsp:txXfrm>
    </dsp:sp>
    <dsp:sp modelId="{E175444B-7B63-4FC4-AEA6-4C4C7F35AF41}">
      <dsp:nvSpPr>
        <dsp:cNvPr id="0" name=""/>
        <dsp:cNvSpPr/>
      </dsp:nvSpPr>
      <dsp:spPr>
        <a:xfrm>
          <a:off x="370126" y="4782771"/>
          <a:ext cx="6542646" cy="1049876"/>
        </a:xfrm>
        <a:prstGeom prst="roundRect">
          <a:avLst>
            <a:gd name="adj" fmla="val 10000"/>
          </a:avLst>
        </a:prstGeom>
        <a:solidFill>
          <a:schemeClr val="accent6">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rPr>
            <a:t>احتجاج حضرت زهرا  (س)   به حديث غدير</a:t>
          </a:r>
          <a:endParaRPr lang="en-US" sz="2400" b="1" kern="1200" spc="50" dirty="0">
            <a:ln w="11430">
              <a:solidFill>
                <a:srgbClr val="C00000"/>
              </a:solidFill>
            </a:ln>
            <a:solidFill>
              <a:schemeClr val="tx1"/>
            </a:solidFill>
            <a:effectLst>
              <a:glow rad="101600">
                <a:schemeClr val="accent5">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dsp:txBody>
      <dsp:txXfrm>
        <a:off x="400876" y="4813521"/>
        <a:ext cx="5310152" cy="988376"/>
      </dsp:txXfrm>
    </dsp:sp>
    <dsp:sp modelId="{A3CB66A6-8523-472E-8747-5E1696B71300}">
      <dsp:nvSpPr>
        <dsp:cNvPr id="0" name=""/>
        <dsp:cNvSpPr/>
      </dsp:nvSpPr>
      <dsp:spPr>
        <a:xfrm>
          <a:off x="7200799" y="766993"/>
          <a:ext cx="682419" cy="682419"/>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endParaRPr lang="en-US" sz="2400" kern="1200">
            <a:solidFill>
              <a:schemeClr val="tx1"/>
            </a:solidFill>
            <a:cs typeface="+mn-cs"/>
          </a:endParaRPr>
        </a:p>
      </dsp:txBody>
      <dsp:txXfrm>
        <a:off x="7354343" y="766993"/>
        <a:ext cx="375331" cy="513520"/>
      </dsp:txXfrm>
    </dsp:sp>
    <dsp:sp modelId="{2DA6F4D9-1AB7-47A8-AA85-5D5BFE89DFF2}">
      <dsp:nvSpPr>
        <dsp:cNvPr id="0" name=""/>
        <dsp:cNvSpPr/>
      </dsp:nvSpPr>
      <dsp:spPr>
        <a:xfrm>
          <a:off x="6878420" y="1962686"/>
          <a:ext cx="682419" cy="682419"/>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endParaRPr lang="en-US" sz="2400" kern="1200">
            <a:solidFill>
              <a:schemeClr val="tx1"/>
            </a:solidFill>
            <a:cs typeface="+mn-cs"/>
          </a:endParaRPr>
        </a:p>
      </dsp:txBody>
      <dsp:txXfrm>
        <a:off x="7031964" y="1962686"/>
        <a:ext cx="375331" cy="513520"/>
      </dsp:txXfrm>
    </dsp:sp>
    <dsp:sp modelId="{ED521F1E-C7A1-409B-B529-5B7CF2F5D2A5}">
      <dsp:nvSpPr>
        <dsp:cNvPr id="0" name=""/>
        <dsp:cNvSpPr/>
      </dsp:nvSpPr>
      <dsp:spPr>
        <a:xfrm>
          <a:off x="6624733" y="3140880"/>
          <a:ext cx="682419" cy="682419"/>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endParaRPr lang="en-US" sz="2400" kern="1200" dirty="0">
            <a:solidFill>
              <a:schemeClr val="tx1"/>
            </a:solidFill>
            <a:cs typeface="+mn-cs"/>
          </a:endParaRPr>
        </a:p>
      </dsp:txBody>
      <dsp:txXfrm>
        <a:off x="6778277" y="3140880"/>
        <a:ext cx="375331" cy="513520"/>
      </dsp:txXfrm>
    </dsp:sp>
    <dsp:sp modelId="{C1BA8C39-3422-4030-A363-4A95E7AE5EE8}">
      <dsp:nvSpPr>
        <dsp:cNvPr id="0" name=""/>
        <dsp:cNvSpPr/>
      </dsp:nvSpPr>
      <dsp:spPr>
        <a:xfrm>
          <a:off x="6158343" y="4348239"/>
          <a:ext cx="682419" cy="682419"/>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r" defTabSz="1244600" rtl="1">
            <a:lnSpc>
              <a:spcPct val="90000"/>
            </a:lnSpc>
            <a:spcBef>
              <a:spcPct val="0"/>
            </a:spcBef>
            <a:spcAft>
              <a:spcPct val="35000"/>
            </a:spcAft>
            <a:buNone/>
          </a:pPr>
          <a:endParaRPr lang="fa-IR" sz="2800" kern="1200">
            <a:solidFill>
              <a:schemeClr val="tx1"/>
            </a:solidFill>
            <a:cs typeface="+mn-cs"/>
          </a:endParaRPr>
        </a:p>
      </dsp:txBody>
      <dsp:txXfrm>
        <a:off x="6311887" y="4348239"/>
        <a:ext cx="375331" cy="5135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8/23/2017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312946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8/23/2017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97142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a:t>
            </a:fld>
            <a:endParaRPr lang="en-US" dirty="0"/>
          </a:p>
        </p:txBody>
      </p:sp>
    </p:spTree>
    <p:extLst>
      <p:ext uri="{BB962C8B-B14F-4D97-AF65-F5344CB8AC3E}">
        <p14:creationId xmlns:p14="http://schemas.microsoft.com/office/powerpoint/2010/main" val="257404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2552889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119</a:t>
            </a:fld>
            <a:endParaRPr lang="en-US" dirty="0"/>
          </a:p>
        </p:txBody>
      </p:sp>
    </p:spTree>
    <p:extLst>
      <p:ext uri="{BB962C8B-B14F-4D97-AF65-F5344CB8AC3E}">
        <p14:creationId xmlns:p14="http://schemas.microsoft.com/office/powerpoint/2010/main" val="36785337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120</a:t>
            </a:fld>
            <a:endParaRPr lang="en-US" dirty="0"/>
          </a:p>
        </p:txBody>
      </p:sp>
    </p:spTree>
    <p:extLst>
      <p:ext uri="{BB962C8B-B14F-4D97-AF65-F5344CB8AC3E}">
        <p14:creationId xmlns:p14="http://schemas.microsoft.com/office/powerpoint/2010/main" val="13187277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121</a:t>
            </a:fld>
            <a:endParaRPr lang="en-US" dirty="0"/>
          </a:p>
        </p:txBody>
      </p:sp>
    </p:spTree>
    <p:extLst>
      <p:ext uri="{BB962C8B-B14F-4D97-AF65-F5344CB8AC3E}">
        <p14:creationId xmlns:p14="http://schemas.microsoft.com/office/powerpoint/2010/main" val="28180146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122</a:t>
            </a:fld>
            <a:endParaRPr lang="en-US" dirty="0"/>
          </a:p>
        </p:txBody>
      </p:sp>
    </p:spTree>
    <p:extLst>
      <p:ext uri="{BB962C8B-B14F-4D97-AF65-F5344CB8AC3E}">
        <p14:creationId xmlns:p14="http://schemas.microsoft.com/office/powerpoint/2010/main" val="19592672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123</a:t>
            </a:fld>
            <a:endParaRPr lang="en-US" dirty="0"/>
          </a:p>
        </p:txBody>
      </p:sp>
    </p:spTree>
    <p:extLst>
      <p:ext uri="{BB962C8B-B14F-4D97-AF65-F5344CB8AC3E}">
        <p14:creationId xmlns:p14="http://schemas.microsoft.com/office/powerpoint/2010/main" val="11735055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124</a:t>
            </a:fld>
            <a:endParaRPr lang="en-US" dirty="0"/>
          </a:p>
        </p:txBody>
      </p:sp>
    </p:spTree>
    <p:extLst>
      <p:ext uri="{BB962C8B-B14F-4D97-AF65-F5344CB8AC3E}">
        <p14:creationId xmlns:p14="http://schemas.microsoft.com/office/powerpoint/2010/main" val="19722700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125</a:t>
            </a:fld>
            <a:endParaRPr lang="en-US" dirty="0"/>
          </a:p>
        </p:txBody>
      </p:sp>
    </p:spTree>
    <p:extLst>
      <p:ext uri="{BB962C8B-B14F-4D97-AF65-F5344CB8AC3E}">
        <p14:creationId xmlns:p14="http://schemas.microsoft.com/office/powerpoint/2010/main" val="26854535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126</a:t>
            </a:fld>
            <a:endParaRPr lang="en-US" dirty="0"/>
          </a:p>
        </p:txBody>
      </p:sp>
    </p:spTree>
    <p:extLst>
      <p:ext uri="{BB962C8B-B14F-4D97-AF65-F5344CB8AC3E}">
        <p14:creationId xmlns:p14="http://schemas.microsoft.com/office/powerpoint/2010/main" val="37528317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127</a:t>
            </a:fld>
            <a:endParaRPr lang="en-US" dirty="0"/>
          </a:p>
        </p:txBody>
      </p:sp>
    </p:spTree>
    <p:extLst>
      <p:ext uri="{BB962C8B-B14F-4D97-AF65-F5344CB8AC3E}">
        <p14:creationId xmlns:p14="http://schemas.microsoft.com/office/powerpoint/2010/main" val="41311966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128</a:t>
            </a:fld>
            <a:endParaRPr lang="en-US" dirty="0"/>
          </a:p>
        </p:txBody>
      </p:sp>
    </p:spTree>
    <p:extLst>
      <p:ext uri="{BB962C8B-B14F-4D97-AF65-F5344CB8AC3E}">
        <p14:creationId xmlns:p14="http://schemas.microsoft.com/office/powerpoint/2010/main" val="51975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959957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129</a:t>
            </a:fld>
            <a:endParaRPr lang="en-US" dirty="0"/>
          </a:p>
        </p:txBody>
      </p:sp>
    </p:spTree>
    <p:extLst>
      <p:ext uri="{BB962C8B-B14F-4D97-AF65-F5344CB8AC3E}">
        <p14:creationId xmlns:p14="http://schemas.microsoft.com/office/powerpoint/2010/main" val="224280634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130</a:t>
            </a:fld>
            <a:endParaRPr lang="en-US" dirty="0"/>
          </a:p>
        </p:txBody>
      </p:sp>
    </p:spTree>
    <p:extLst>
      <p:ext uri="{BB962C8B-B14F-4D97-AF65-F5344CB8AC3E}">
        <p14:creationId xmlns:p14="http://schemas.microsoft.com/office/powerpoint/2010/main" val="49886554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131</a:t>
            </a:fld>
            <a:endParaRPr lang="en-US" dirty="0"/>
          </a:p>
        </p:txBody>
      </p:sp>
    </p:spTree>
    <p:extLst>
      <p:ext uri="{BB962C8B-B14F-4D97-AF65-F5344CB8AC3E}">
        <p14:creationId xmlns:p14="http://schemas.microsoft.com/office/powerpoint/2010/main" val="35382035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132</a:t>
            </a:fld>
            <a:endParaRPr lang="en-US" dirty="0"/>
          </a:p>
        </p:txBody>
      </p:sp>
    </p:spTree>
    <p:extLst>
      <p:ext uri="{BB962C8B-B14F-4D97-AF65-F5344CB8AC3E}">
        <p14:creationId xmlns:p14="http://schemas.microsoft.com/office/powerpoint/2010/main" val="3686316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133</a:t>
            </a:fld>
            <a:endParaRPr lang="en-US" dirty="0"/>
          </a:p>
        </p:txBody>
      </p:sp>
    </p:spTree>
    <p:extLst>
      <p:ext uri="{BB962C8B-B14F-4D97-AF65-F5344CB8AC3E}">
        <p14:creationId xmlns:p14="http://schemas.microsoft.com/office/powerpoint/2010/main" val="15654642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134</a:t>
            </a:fld>
            <a:endParaRPr lang="en-US" dirty="0"/>
          </a:p>
        </p:txBody>
      </p:sp>
    </p:spTree>
    <p:extLst>
      <p:ext uri="{BB962C8B-B14F-4D97-AF65-F5344CB8AC3E}">
        <p14:creationId xmlns:p14="http://schemas.microsoft.com/office/powerpoint/2010/main" val="185486443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135</a:t>
            </a:fld>
            <a:endParaRPr lang="en-US" dirty="0"/>
          </a:p>
        </p:txBody>
      </p:sp>
    </p:spTree>
    <p:extLst>
      <p:ext uri="{BB962C8B-B14F-4D97-AF65-F5344CB8AC3E}">
        <p14:creationId xmlns:p14="http://schemas.microsoft.com/office/powerpoint/2010/main" val="2425754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136</a:t>
            </a:fld>
            <a:endParaRPr lang="en-US" dirty="0"/>
          </a:p>
        </p:txBody>
      </p:sp>
    </p:spTree>
    <p:extLst>
      <p:ext uri="{BB962C8B-B14F-4D97-AF65-F5344CB8AC3E}">
        <p14:creationId xmlns:p14="http://schemas.microsoft.com/office/powerpoint/2010/main" val="152304025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137</a:t>
            </a:fld>
            <a:endParaRPr lang="en-US" dirty="0"/>
          </a:p>
        </p:txBody>
      </p:sp>
    </p:spTree>
    <p:extLst>
      <p:ext uri="{BB962C8B-B14F-4D97-AF65-F5344CB8AC3E}">
        <p14:creationId xmlns:p14="http://schemas.microsoft.com/office/powerpoint/2010/main" val="132300636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138</a:t>
            </a:fld>
            <a:endParaRPr lang="en-US" dirty="0"/>
          </a:p>
        </p:txBody>
      </p:sp>
    </p:spTree>
    <p:extLst>
      <p:ext uri="{BB962C8B-B14F-4D97-AF65-F5344CB8AC3E}">
        <p14:creationId xmlns:p14="http://schemas.microsoft.com/office/powerpoint/2010/main" val="400976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38875573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139</a:t>
            </a:fld>
            <a:endParaRPr lang="en-US" dirty="0"/>
          </a:p>
        </p:txBody>
      </p:sp>
    </p:spTree>
    <p:extLst>
      <p:ext uri="{BB962C8B-B14F-4D97-AF65-F5344CB8AC3E}">
        <p14:creationId xmlns:p14="http://schemas.microsoft.com/office/powerpoint/2010/main" val="412586457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140</a:t>
            </a:fld>
            <a:endParaRPr lang="en-US" dirty="0"/>
          </a:p>
        </p:txBody>
      </p:sp>
    </p:spTree>
    <p:extLst>
      <p:ext uri="{BB962C8B-B14F-4D97-AF65-F5344CB8AC3E}">
        <p14:creationId xmlns:p14="http://schemas.microsoft.com/office/powerpoint/2010/main" val="30805865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141</a:t>
            </a:fld>
            <a:endParaRPr lang="en-US" dirty="0"/>
          </a:p>
        </p:txBody>
      </p:sp>
    </p:spTree>
    <p:extLst>
      <p:ext uri="{BB962C8B-B14F-4D97-AF65-F5344CB8AC3E}">
        <p14:creationId xmlns:p14="http://schemas.microsoft.com/office/powerpoint/2010/main" val="348777466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142</a:t>
            </a:fld>
            <a:endParaRPr lang="en-US" dirty="0"/>
          </a:p>
        </p:txBody>
      </p:sp>
    </p:spTree>
    <p:extLst>
      <p:ext uri="{BB962C8B-B14F-4D97-AF65-F5344CB8AC3E}">
        <p14:creationId xmlns:p14="http://schemas.microsoft.com/office/powerpoint/2010/main" val="37310038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143</a:t>
            </a:fld>
            <a:endParaRPr lang="en-US" dirty="0"/>
          </a:p>
        </p:txBody>
      </p:sp>
    </p:spTree>
    <p:extLst>
      <p:ext uri="{BB962C8B-B14F-4D97-AF65-F5344CB8AC3E}">
        <p14:creationId xmlns:p14="http://schemas.microsoft.com/office/powerpoint/2010/main" val="25441818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144</a:t>
            </a:fld>
            <a:endParaRPr lang="en-US" dirty="0"/>
          </a:p>
        </p:txBody>
      </p:sp>
    </p:spTree>
    <p:extLst>
      <p:ext uri="{BB962C8B-B14F-4D97-AF65-F5344CB8AC3E}">
        <p14:creationId xmlns:p14="http://schemas.microsoft.com/office/powerpoint/2010/main" val="55101250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145</a:t>
            </a:fld>
            <a:endParaRPr lang="en-US" dirty="0"/>
          </a:p>
        </p:txBody>
      </p:sp>
    </p:spTree>
    <p:extLst>
      <p:ext uri="{BB962C8B-B14F-4D97-AF65-F5344CB8AC3E}">
        <p14:creationId xmlns:p14="http://schemas.microsoft.com/office/powerpoint/2010/main" val="393377211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146</a:t>
            </a:fld>
            <a:endParaRPr lang="en-US" dirty="0"/>
          </a:p>
        </p:txBody>
      </p:sp>
    </p:spTree>
    <p:extLst>
      <p:ext uri="{BB962C8B-B14F-4D97-AF65-F5344CB8AC3E}">
        <p14:creationId xmlns:p14="http://schemas.microsoft.com/office/powerpoint/2010/main" val="271126623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147</a:t>
            </a:fld>
            <a:endParaRPr lang="en-US" dirty="0"/>
          </a:p>
        </p:txBody>
      </p:sp>
    </p:spTree>
    <p:extLst>
      <p:ext uri="{BB962C8B-B14F-4D97-AF65-F5344CB8AC3E}">
        <p14:creationId xmlns:p14="http://schemas.microsoft.com/office/powerpoint/2010/main" val="299922212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149</a:t>
            </a:fld>
            <a:endParaRPr lang="en-US" dirty="0"/>
          </a:p>
        </p:txBody>
      </p:sp>
    </p:spTree>
    <p:extLst>
      <p:ext uri="{BB962C8B-B14F-4D97-AF65-F5344CB8AC3E}">
        <p14:creationId xmlns:p14="http://schemas.microsoft.com/office/powerpoint/2010/main" val="191230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1268388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150</a:t>
            </a:fld>
            <a:endParaRPr lang="en-US" dirty="0"/>
          </a:p>
        </p:txBody>
      </p:sp>
    </p:spTree>
    <p:extLst>
      <p:ext uri="{BB962C8B-B14F-4D97-AF65-F5344CB8AC3E}">
        <p14:creationId xmlns:p14="http://schemas.microsoft.com/office/powerpoint/2010/main" val="24029292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151</a:t>
            </a:fld>
            <a:endParaRPr lang="en-US" dirty="0"/>
          </a:p>
        </p:txBody>
      </p:sp>
    </p:spTree>
    <p:extLst>
      <p:ext uri="{BB962C8B-B14F-4D97-AF65-F5344CB8AC3E}">
        <p14:creationId xmlns:p14="http://schemas.microsoft.com/office/powerpoint/2010/main" val="242556222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152</a:t>
            </a:fld>
            <a:endParaRPr lang="en-US" dirty="0"/>
          </a:p>
        </p:txBody>
      </p:sp>
    </p:spTree>
    <p:extLst>
      <p:ext uri="{BB962C8B-B14F-4D97-AF65-F5344CB8AC3E}">
        <p14:creationId xmlns:p14="http://schemas.microsoft.com/office/powerpoint/2010/main" val="58090726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153</a:t>
            </a:fld>
            <a:endParaRPr lang="en-US" dirty="0"/>
          </a:p>
        </p:txBody>
      </p:sp>
    </p:spTree>
    <p:extLst>
      <p:ext uri="{BB962C8B-B14F-4D97-AF65-F5344CB8AC3E}">
        <p14:creationId xmlns:p14="http://schemas.microsoft.com/office/powerpoint/2010/main" val="183251286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154</a:t>
            </a:fld>
            <a:endParaRPr lang="en-US" dirty="0"/>
          </a:p>
        </p:txBody>
      </p:sp>
    </p:spTree>
    <p:extLst>
      <p:ext uri="{BB962C8B-B14F-4D97-AF65-F5344CB8AC3E}">
        <p14:creationId xmlns:p14="http://schemas.microsoft.com/office/powerpoint/2010/main" val="30878316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155</a:t>
            </a:fld>
            <a:endParaRPr lang="en-US" dirty="0"/>
          </a:p>
        </p:txBody>
      </p:sp>
    </p:spTree>
    <p:extLst>
      <p:ext uri="{BB962C8B-B14F-4D97-AF65-F5344CB8AC3E}">
        <p14:creationId xmlns:p14="http://schemas.microsoft.com/office/powerpoint/2010/main" val="196034011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156</a:t>
            </a:fld>
            <a:endParaRPr lang="en-US" dirty="0"/>
          </a:p>
        </p:txBody>
      </p:sp>
    </p:spTree>
    <p:extLst>
      <p:ext uri="{BB962C8B-B14F-4D97-AF65-F5344CB8AC3E}">
        <p14:creationId xmlns:p14="http://schemas.microsoft.com/office/powerpoint/2010/main" val="53777576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157</a:t>
            </a:fld>
            <a:endParaRPr lang="en-US" dirty="0"/>
          </a:p>
        </p:txBody>
      </p:sp>
    </p:spTree>
    <p:extLst>
      <p:ext uri="{BB962C8B-B14F-4D97-AF65-F5344CB8AC3E}">
        <p14:creationId xmlns:p14="http://schemas.microsoft.com/office/powerpoint/2010/main" val="400068952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158</a:t>
            </a:fld>
            <a:endParaRPr lang="en-US" dirty="0"/>
          </a:p>
        </p:txBody>
      </p:sp>
    </p:spTree>
    <p:extLst>
      <p:ext uri="{BB962C8B-B14F-4D97-AF65-F5344CB8AC3E}">
        <p14:creationId xmlns:p14="http://schemas.microsoft.com/office/powerpoint/2010/main" val="21653553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159</a:t>
            </a:fld>
            <a:endParaRPr lang="en-US" dirty="0"/>
          </a:p>
        </p:txBody>
      </p:sp>
    </p:spTree>
    <p:extLst>
      <p:ext uri="{BB962C8B-B14F-4D97-AF65-F5344CB8AC3E}">
        <p14:creationId xmlns:p14="http://schemas.microsoft.com/office/powerpoint/2010/main" val="286615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286621584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160</a:t>
            </a:fld>
            <a:endParaRPr lang="en-US" dirty="0"/>
          </a:p>
        </p:txBody>
      </p:sp>
    </p:spTree>
    <p:extLst>
      <p:ext uri="{BB962C8B-B14F-4D97-AF65-F5344CB8AC3E}">
        <p14:creationId xmlns:p14="http://schemas.microsoft.com/office/powerpoint/2010/main" val="41565218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161</a:t>
            </a:fld>
            <a:endParaRPr lang="en-US" dirty="0"/>
          </a:p>
        </p:txBody>
      </p:sp>
    </p:spTree>
    <p:extLst>
      <p:ext uri="{BB962C8B-B14F-4D97-AF65-F5344CB8AC3E}">
        <p14:creationId xmlns:p14="http://schemas.microsoft.com/office/powerpoint/2010/main" val="185555184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162</a:t>
            </a:fld>
            <a:endParaRPr lang="en-US" dirty="0"/>
          </a:p>
        </p:txBody>
      </p:sp>
    </p:spTree>
    <p:extLst>
      <p:ext uri="{BB962C8B-B14F-4D97-AF65-F5344CB8AC3E}">
        <p14:creationId xmlns:p14="http://schemas.microsoft.com/office/powerpoint/2010/main" val="58507343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163</a:t>
            </a:fld>
            <a:endParaRPr lang="en-US" dirty="0"/>
          </a:p>
        </p:txBody>
      </p:sp>
    </p:spTree>
    <p:extLst>
      <p:ext uri="{BB962C8B-B14F-4D97-AF65-F5344CB8AC3E}">
        <p14:creationId xmlns:p14="http://schemas.microsoft.com/office/powerpoint/2010/main" val="23979386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164</a:t>
            </a:fld>
            <a:endParaRPr lang="en-US" dirty="0"/>
          </a:p>
        </p:txBody>
      </p:sp>
    </p:spTree>
    <p:extLst>
      <p:ext uri="{BB962C8B-B14F-4D97-AF65-F5344CB8AC3E}">
        <p14:creationId xmlns:p14="http://schemas.microsoft.com/office/powerpoint/2010/main" val="132010339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165</a:t>
            </a:fld>
            <a:endParaRPr lang="en-US" dirty="0"/>
          </a:p>
        </p:txBody>
      </p:sp>
    </p:spTree>
    <p:extLst>
      <p:ext uri="{BB962C8B-B14F-4D97-AF65-F5344CB8AC3E}">
        <p14:creationId xmlns:p14="http://schemas.microsoft.com/office/powerpoint/2010/main" val="392923031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166</a:t>
            </a:fld>
            <a:endParaRPr lang="en-US" dirty="0"/>
          </a:p>
        </p:txBody>
      </p:sp>
    </p:spTree>
    <p:extLst>
      <p:ext uri="{BB962C8B-B14F-4D97-AF65-F5344CB8AC3E}">
        <p14:creationId xmlns:p14="http://schemas.microsoft.com/office/powerpoint/2010/main" val="298883064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168</a:t>
            </a:fld>
            <a:endParaRPr lang="en-US" dirty="0"/>
          </a:p>
        </p:txBody>
      </p:sp>
    </p:spTree>
    <p:extLst>
      <p:ext uri="{BB962C8B-B14F-4D97-AF65-F5344CB8AC3E}">
        <p14:creationId xmlns:p14="http://schemas.microsoft.com/office/powerpoint/2010/main" val="336210647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169</a:t>
            </a:fld>
            <a:endParaRPr lang="en-US" dirty="0"/>
          </a:p>
        </p:txBody>
      </p:sp>
    </p:spTree>
    <p:extLst>
      <p:ext uri="{BB962C8B-B14F-4D97-AF65-F5344CB8AC3E}">
        <p14:creationId xmlns:p14="http://schemas.microsoft.com/office/powerpoint/2010/main" val="4819913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170</a:t>
            </a:fld>
            <a:endParaRPr lang="en-US" dirty="0"/>
          </a:p>
        </p:txBody>
      </p:sp>
    </p:spTree>
    <p:extLst>
      <p:ext uri="{BB962C8B-B14F-4D97-AF65-F5344CB8AC3E}">
        <p14:creationId xmlns:p14="http://schemas.microsoft.com/office/powerpoint/2010/main" val="2899283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292694935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171</a:t>
            </a:fld>
            <a:endParaRPr lang="en-US" dirty="0"/>
          </a:p>
        </p:txBody>
      </p:sp>
    </p:spTree>
    <p:extLst>
      <p:ext uri="{BB962C8B-B14F-4D97-AF65-F5344CB8AC3E}">
        <p14:creationId xmlns:p14="http://schemas.microsoft.com/office/powerpoint/2010/main" val="25723090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172</a:t>
            </a:fld>
            <a:endParaRPr lang="en-US" dirty="0"/>
          </a:p>
        </p:txBody>
      </p:sp>
    </p:spTree>
    <p:extLst>
      <p:ext uri="{BB962C8B-B14F-4D97-AF65-F5344CB8AC3E}">
        <p14:creationId xmlns:p14="http://schemas.microsoft.com/office/powerpoint/2010/main" val="308585158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173</a:t>
            </a:fld>
            <a:endParaRPr lang="en-US" dirty="0"/>
          </a:p>
        </p:txBody>
      </p:sp>
    </p:spTree>
    <p:extLst>
      <p:ext uri="{BB962C8B-B14F-4D97-AF65-F5344CB8AC3E}">
        <p14:creationId xmlns:p14="http://schemas.microsoft.com/office/powerpoint/2010/main" val="6053809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174</a:t>
            </a:fld>
            <a:endParaRPr lang="en-US" dirty="0"/>
          </a:p>
        </p:txBody>
      </p:sp>
    </p:spTree>
    <p:extLst>
      <p:ext uri="{BB962C8B-B14F-4D97-AF65-F5344CB8AC3E}">
        <p14:creationId xmlns:p14="http://schemas.microsoft.com/office/powerpoint/2010/main" val="42789312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175</a:t>
            </a:fld>
            <a:endParaRPr lang="en-US" dirty="0"/>
          </a:p>
        </p:txBody>
      </p:sp>
    </p:spTree>
    <p:extLst>
      <p:ext uri="{BB962C8B-B14F-4D97-AF65-F5344CB8AC3E}">
        <p14:creationId xmlns:p14="http://schemas.microsoft.com/office/powerpoint/2010/main" val="16931407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176</a:t>
            </a:fld>
            <a:endParaRPr lang="en-US" dirty="0"/>
          </a:p>
        </p:txBody>
      </p:sp>
    </p:spTree>
    <p:extLst>
      <p:ext uri="{BB962C8B-B14F-4D97-AF65-F5344CB8AC3E}">
        <p14:creationId xmlns:p14="http://schemas.microsoft.com/office/powerpoint/2010/main" val="49780856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177</a:t>
            </a:fld>
            <a:endParaRPr lang="en-US" dirty="0"/>
          </a:p>
        </p:txBody>
      </p:sp>
    </p:spTree>
    <p:extLst>
      <p:ext uri="{BB962C8B-B14F-4D97-AF65-F5344CB8AC3E}">
        <p14:creationId xmlns:p14="http://schemas.microsoft.com/office/powerpoint/2010/main" val="398944018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178</a:t>
            </a:fld>
            <a:endParaRPr lang="en-US" dirty="0"/>
          </a:p>
        </p:txBody>
      </p:sp>
    </p:spTree>
    <p:extLst>
      <p:ext uri="{BB962C8B-B14F-4D97-AF65-F5344CB8AC3E}">
        <p14:creationId xmlns:p14="http://schemas.microsoft.com/office/powerpoint/2010/main" val="247165265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179</a:t>
            </a:fld>
            <a:endParaRPr lang="en-US" dirty="0"/>
          </a:p>
        </p:txBody>
      </p:sp>
    </p:spTree>
    <p:extLst>
      <p:ext uri="{BB962C8B-B14F-4D97-AF65-F5344CB8AC3E}">
        <p14:creationId xmlns:p14="http://schemas.microsoft.com/office/powerpoint/2010/main" val="30224557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180</a:t>
            </a:fld>
            <a:endParaRPr lang="en-US" dirty="0"/>
          </a:p>
        </p:txBody>
      </p:sp>
    </p:spTree>
    <p:extLst>
      <p:ext uri="{BB962C8B-B14F-4D97-AF65-F5344CB8AC3E}">
        <p14:creationId xmlns:p14="http://schemas.microsoft.com/office/powerpoint/2010/main" val="228012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325690552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181</a:t>
            </a:fld>
            <a:endParaRPr lang="en-US" dirty="0"/>
          </a:p>
        </p:txBody>
      </p:sp>
    </p:spTree>
    <p:extLst>
      <p:ext uri="{BB962C8B-B14F-4D97-AF65-F5344CB8AC3E}">
        <p14:creationId xmlns:p14="http://schemas.microsoft.com/office/powerpoint/2010/main" val="226053641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182</a:t>
            </a:fld>
            <a:endParaRPr lang="en-US" dirty="0"/>
          </a:p>
        </p:txBody>
      </p:sp>
    </p:spTree>
    <p:extLst>
      <p:ext uri="{BB962C8B-B14F-4D97-AF65-F5344CB8AC3E}">
        <p14:creationId xmlns:p14="http://schemas.microsoft.com/office/powerpoint/2010/main" val="137970999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183</a:t>
            </a:fld>
            <a:endParaRPr lang="en-US" dirty="0"/>
          </a:p>
        </p:txBody>
      </p:sp>
    </p:spTree>
    <p:extLst>
      <p:ext uri="{BB962C8B-B14F-4D97-AF65-F5344CB8AC3E}">
        <p14:creationId xmlns:p14="http://schemas.microsoft.com/office/powerpoint/2010/main" val="418049767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184</a:t>
            </a:fld>
            <a:endParaRPr lang="en-US" dirty="0"/>
          </a:p>
        </p:txBody>
      </p:sp>
    </p:spTree>
    <p:extLst>
      <p:ext uri="{BB962C8B-B14F-4D97-AF65-F5344CB8AC3E}">
        <p14:creationId xmlns:p14="http://schemas.microsoft.com/office/powerpoint/2010/main" val="183564453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185</a:t>
            </a:fld>
            <a:endParaRPr lang="en-US" dirty="0"/>
          </a:p>
        </p:txBody>
      </p:sp>
    </p:spTree>
    <p:extLst>
      <p:ext uri="{BB962C8B-B14F-4D97-AF65-F5344CB8AC3E}">
        <p14:creationId xmlns:p14="http://schemas.microsoft.com/office/powerpoint/2010/main" val="307944557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186</a:t>
            </a:fld>
            <a:endParaRPr lang="en-US"/>
          </a:p>
        </p:txBody>
      </p:sp>
    </p:spTree>
    <p:extLst>
      <p:ext uri="{BB962C8B-B14F-4D97-AF65-F5344CB8AC3E}">
        <p14:creationId xmlns:p14="http://schemas.microsoft.com/office/powerpoint/2010/main" val="74361122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187</a:t>
            </a:fld>
            <a:endParaRPr lang="en-US" dirty="0"/>
          </a:p>
        </p:txBody>
      </p:sp>
    </p:spTree>
    <p:extLst>
      <p:ext uri="{BB962C8B-B14F-4D97-AF65-F5344CB8AC3E}">
        <p14:creationId xmlns:p14="http://schemas.microsoft.com/office/powerpoint/2010/main" val="293710465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188</a:t>
            </a:fld>
            <a:endParaRPr lang="en-US" dirty="0"/>
          </a:p>
        </p:txBody>
      </p:sp>
    </p:spTree>
    <p:extLst>
      <p:ext uri="{BB962C8B-B14F-4D97-AF65-F5344CB8AC3E}">
        <p14:creationId xmlns:p14="http://schemas.microsoft.com/office/powerpoint/2010/main" val="414052712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189</a:t>
            </a:fld>
            <a:endParaRPr lang="en-US"/>
          </a:p>
        </p:txBody>
      </p:sp>
    </p:spTree>
    <p:extLst>
      <p:ext uri="{BB962C8B-B14F-4D97-AF65-F5344CB8AC3E}">
        <p14:creationId xmlns:p14="http://schemas.microsoft.com/office/powerpoint/2010/main" val="4456990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190</a:t>
            </a:fld>
            <a:endParaRPr lang="en-US" dirty="0"/>
          </a:p>
        </p:txBody>
      </p:sp>
    </p:spTree>
    <p:extLst>
      <p:ext uri="{BB962C8B-B14F-4D97-AF65-F5344CB8AC3E}">
        <p14:creationId xmlns:p14="http://schemas.microsoft.com/office/powerpoint/2010/main" val="2040971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50476126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191</a:t>
            </a:fld>
            <a:endParaRPr lang="en-US" dirty="0"/>
          </a:p>
        </p:txBody>
      </p:sp>
    </p:spTree>
    <p:extLst>
      <p:ext uri="{BB962C8B-B14F-4D97-AF65-F5344CB8AC3E}">
        <p14:creationId xmlns:p14="http://schemas.microsoft.com/office/powerpoint/2010/main" val="157122234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192</a:t>
            </a:fld>
            <a:endParaRPr lang="en-US" dirty="0"/>
          </a:p>
        </p:txBody>
      </p:sp>
    </p:spTree>
    <p:extLst>
      <p:ext uri="{BB962C8B-B14F-4D97-AF65-F5344CB8AC3E}">
        <p14:creationId xmlns:p14="http://schemas.microsoft.com/office/powerpoint/2010/main" val="320391535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193</a:t>
            </a:fld>
            <a:endParaRPr lang="en-US" dirty="0"/>
          </a:p>
        </p:txBody>
      </p:sp>
    </p:spTree>
    <p:extLst>
      <p:ext uri="{BB962C8B-B14F-4D97-AF65-F5344CB8AC3E}">
        <p14:creationId xmlns:p14="http://schemas.microsoft.com/office/powerpoint/2010/main" val="207999683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194</a:t>
            </a:fld>
            <a:endParaRPr lang="en-US" dirty="0"/>
          </a:p>
        </p:txBody>
      </p:sp>
    </p:spTree>
    <p:extLst>
      <p:ext uri="{BB962C8B-B14F-4D97-AF65-F5344CB8AC3E}">
        <p14:creationId xmlns:p14="http://schemas.microsoft.com/office/powerpoint/2010/main" val="8817709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195</a:t>
            </a:fld>
            <a:endParaRPr lang="en-US" dirty="0"/>
          </a:p>
        </p:txBody>
      </p:sp>
    </p:spTree>
    <p:extLst>
      <p:ext uri="{BB962C8B-B14F-4D97-AF65-F5344CB8AC3E}">
        <p14:creationId xmlns:p14="http://schemas.microsoft.com/office/powerpoint/2010/main" val="206981335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196</a:t>
            </a:fld>
            <a:endParaRPr lang="en-US"/>
          </a:p>
        </p:txBody>
      </p:sp>
    </p:spTree>
    <p:extLst>
      <p:ext uri="{BB962C8B-B14F-4D97-AF65-F5344CB8AC3E}">
        <p14:creationId xmlns:p14="http://schemas.microsoft.com/office/powerpoint/2010/main" val="308554564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197</a:t>
            </a:fld>
            <a:endParaRPr lang="en-US" dirty="0"/>
          </a:p>
        </p:txBody>
      </p:sp>
    </p:spTree>
    <p:extLst>
      <p:ext uri="{BB962C8B-B14F-4D97-AF65-F5344CB8AC3E}">
        <p14:creationId xmlns:p14="http://schemas.microsoft.com/office/powerpoint/2010/main" val="68557677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198</a:t>
            </a:fld>
            <a:endParaRPr lang="en-US"/>
          </a:p>
        </p:txBody>
      </p:sp>
    </p:spTree>
    <p:extLst>
      <p:ext uri="{BB962C8B-B14F-4D97-AF65-F5344CB8AC3E}">
        <p14:creationId xmlns:p14="http://schemas.microsoft.com/office/powerpoint/2010/main" val="215752204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199</a:t>
            </a:fld>
            <a:endParaRPr lang="en-US" dirty="0"/>
          </a:p>
        </p:txBody>
      </p:sp>
    </p:spTree>
    <p:extLst>
      <p:ext uri="{BB962C8B-B14F-4D97-AF65-F5344CB8AC3E}">
        <p14:creationId xmlns:p14="http://schemas.microsoft.com/office/powerpoint/2010/main" val="185967673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201</a:t>
            </a:fld>
            <a:endParaRPr lang="en-US"/>
          </a:p>
        </p:txBody>
      </p:sp>
    </p:spTree>
    <p:extLst>
      <p:ext uri="{BB962C8B-B14F-4D97-AF65-F5344CB8AC3E}">
        <p14:creationId xmlns:p14="http://schemas.microsoft.com/office/powerpoint/2010/main" val="245052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149727597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203</a:t>
            </a:fld>
            <a:endParaRPr lang="en-US"/>
          </a:p>
        </p:txBody>
      </p:sp>
    </p:spTree>
    <p:extLst>
      <p:ext uri="{BB962C8B-B14F-4D97-AF65-F5344CB8AC3E}">
        <p14:creationId xmlns:p14="http://schemas.microsoft.com/office/powerpoint/2010/main" val="275821683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204</a:t>
            </a:fld>
            <a:endParaRPr lang="en-US" dirty="0"/>
          </a:p>
        </p:txBody>
      </p:sp>
    </p:spTree>
    <p:extLst>
      <p:ext uri="{BB962C8B-B14F-4D97-AF65-F5344CB8AC3E}">
        <p14:creationId xmlns:p14="http://schemas.microsoft.com/office/powerpoint/2010/main" val="380472101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205</a:t>
            </a:fld>
            <a:endParaRPr lang="en-US" dirty="0"/>
          </a:p>
        </p:txBody>
      </p:sp>
    </p:spTree>
    <p:extLst>
      <p:ext uri="{BB962C8B-B14F-4D97-AF65-F5344CB8AC3E}">
        <p14:creationId xmlns:p14="http://schemas.microsoft.com/office/powerpoint/2010/main" val="266757113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206</a:t>
            </a:fld>
            <a:endParaRPr lang="en-US" dirty="0"/>
          </a:p>
        </p:txBody>
      </p:sp>
    </p:spTree>
    <p:extLst>
      <p:ext uri="{BB962C8B-B14F-4D97-AF65-F5344CB8AC3E}">
        <p14:creationId xmlns:p14="http://schemas.microsoft.com/office/powerpoint/2010/main" val="89462894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207</a:t>
            </a:fld>
            <a:endParaRPr lang="en-US" dirty="0"/>
          </a:p>
        </p:txBody>
      </p:sp>
    </p:spTree>
    <p:extLst>
      <p:ext uri="{BB962C8B-B14F-4D97-AF65-F5344CB8AC3E}">
        <p14:creationId xmlns:p14="http://schemas.microsoft.com/office/powerpoint/2010/main" val="260016872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208</a:t>
            </a:fld>
            <a:endParaRPr lang="en-US" dirty="0"/>
          </a:p>
        </p:txBody>
      </p:sp>
    </p:spTree>
    <p:extLst>
      <p:ext uri="{BB962C8B-B14F-4D97-AF65-F5344CB8AC3E}">
        <p14:creationId xmlns:p14="http://schemas.microsoft.com/office/powerpoint/2010/main" val="44413292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209</a:t>
            </a:fld>
            <a:endParaRPr lang="en-US" dirty="0"/>
          </a:p>
        </p:txBody>
      </p:sp>
    </p:spTree>
    <p:extLst>
      <p:ext uri="{BB962C8B-B14F-4D97-AF65-F5344CB8AC3E}">
        <p14:creationId xmlns:p14="http://schemas.microsoft.com/office/powerpoint/2010/main" val="507886391"/>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210</a:t>
            </a:fld>
            <a:endParaRPr lang="en-US" dirty="0"/>
          </a:p>
        </p:txBody>
      </p:sp>
    </p:spTree>
    <p:extLst>
      <p:ext uri="{BB962C8B-B14F-4D97-AF65-F5344CB8AC3E}">
        <p14:creationId xmlns:p14="http://schemas.microsoft.com/office/powerpoint/2010/main" val="31338737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211</a:t>
            </a:fld>
            <a:endParaRPr lang="en-US" dirty="0"/>
          </a:p>
        </p:txBody>
      </p:sp>
    </p:spTree>
    <p:extLst>
      <p:ext uri="{BB962C8B-B14F-4D97-AF65-F5344CB8AC3E}">
        <p14:creationId xmlns:p14="http://schemas.microsoft.com/office/powerpoint/2010/main" val="333616387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212</a:t>
            </a:fld>
            <a:endParaRPr lang="en-US" dirty="0"/>
          </a:p>
        </p:txBody>
      </p:sp>
    </p:spTree>
    <p:extLst>
      <p:ext uri="{BB962C8B-B14F-4D97-AF65-F5344CB8AC3E}">
        <p14:creationId xmlns:p14="http://schemas.microsoft.com/office/powerpoint/2010/main" val="412523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71385362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213</a:t>
            </a:fld>
            <a:endParaRPr lang="en-US" dirty="0"/>
          </a:p>
        </p:txBody>
      </p:sp>
    </p:spTree>
    <p:extLst>
      <p:ext uri="{BB962C8B-B14F-4D97-AF65-F5344CB8AC3E}">
        <p14:creationId xmlns:p14="http://schemas.microsoft.com/office/powerpoint/2010/main" val="181366038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214</a:t>
            </a:fld>
            <a:endParaRPr lang="en-US" dirty="0"/>
          </a:p>
        </p:txBody>
      </p:sp>
    </p:spTree>
    <p:extLst>
      <p:ext uri="{BB962C8B-B14F-4D97-AF65-F5344CB8AC3E}">
        <p14:creationId xmlns:p14="http://schemas.microsoft.com/office/powerpoint/2010/main" val="175040987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215</a:t>
            </a:fld>
            <a:endParaRPr lang="en-US" dirty="0"/>
          </a:p>
        </p:txBody>
      </p:sp>
    </p:spTree>
    <p:extLst>
      <p:ext uri="{BB962C8B-B14F-4D97-AF65-F5344CB8AC3E}">
        <p14:creationId xmlns:p14="http://schemas.microsoft.com/office/powerpoint/2010/main" val="341714317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216</a:t>
            </a:fld>
            <a:endParaRPr lang="en-US" dirty="0"/>
          </a:p>
        </p:txBody>
      </p:sp>
    </p:spTree>
    <p:extLst>
      <p:ext uri="{BB962C8B-B14F-4D97-AF65-F5344CB8AC3E}">
        <p14:creationId xmlns:p14="http://schemas.microsoft.com/office/powerpoint/2010/main" val="114592953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217</a:t>
            </a:fld>
            <a:endParaRPr lang="en-US" dirty="0"/>
          </a:p>
        </p:txBody>
      </p:sp>
    </p:spTree>
    <p:extLst>
      <p:ext uri="{BB962C8B-B14F-4D97-AF65-F5344CB8AC3E}">
        <p14:creationId xmlns:p14="http://schemas.microsoft.com/office/powerpoint/2010/main" val="239653390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218</a:t>
            </a:fld>
            <a:endParaRPr lang="en-US" dirty="0"/>
          </a:p>
        </p:txBody>
      </p:sp>
    </p:spTree>
    <p:extLst>
      <p:ext uri="{BB962C8B-B14F-4D97-AF65-F5344CB8AC3E}">
        <p14:creationId xmlns:p14="http://schemas.microsoft.com/office/powerpoint/2010/main" val="174022372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219</a:t>
            </a:fld>
            <a:endParaRPr lang="en-US" dirty="0"/>
          </a:p>
        </p:txBody>
      </p:sp>
    </p:spTree>
    <p:extLst>
      <p:ext uri="{BB962C8B-B14F-4D97-AF65-F5344CB8AC3E}">
        <p14:creationId xmlns:p14="http://schemas.microsoft.com/office/powerpoint/2010/main" val="316419928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220</a:t>
            </a:fld>
            <a:endParaRPr lang="en-US" dirty="0"/>
          </a:p>
        </p:txBody>
      </p:sp>
    </p:spTree>
    <p:extLst>
      <p:ext uri="{BB962C8B-B14F-4D97-AF65-F5344CB8AC3E}">
        <p14:creationId xmlns:p14="http://schemas.microsoft.com/office/powerpoint/2010/main" val="55142051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221</a:t>
            </a:fld>
            <a:endParaRPr lang="en-US" dirty="0"/>
          </a:p>
        </p:txBody>
      </p:sp>
    </p:spTree>
    <p:extLst>
      <p:ext uri="{BB962C8B-B14F-4D97-AF65-F5344CB8AC3E}">
        <p14:creationId xmlns:p14="http://schemas.microsoft.com/office/powerpoint/2010/main" val="227115431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222</a:t>
            </a:fld>
            <a:endParaRPr lang="en-US" dirty="0"/>
          </a:p>
        </p:txBody>
      </p:sp>
    </p:spTree>
    <p:extLst>
      <p:ext uri="{BB962C8B-B14F-4D97-AF65-F5344CB8AC3E}">
        <p14:creationId xmlns:p14="http://schemas.microsoft.com/office/powerpoint/2010/main" val="294618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2006182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369385014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223</a:t>
            </a:fld>
            <a:endParaRPr lang="en-US" dirty="0"/>
          </a:p>
        </p:txBody>
      </p:sp>
    </p:spTree>
    <p:extLst>
      <p:ext uri="{BB962C8B-B14F-4D97-AF65-F5344CB8AC3E}">
        <p14:creationId xmlns:p14="http://schemas.microsoft.com/office/powerpoint/2010/main" val="339076475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224</a:t>
            </a:fld>
            <a:endParaRPr lang="en-US" dirty="0"/>
          </a:p>
        </p:txBody>
      </p:sp>
    </p:spTree>
    <p:extLst>
      <p:ext uri="{BB962C8B-B14F-4D97-AF65-F5344CB8AC3E}">
        <p14:creationId xmlns:p14="http://schemas.microsoft.com/office/powerpoint/2010/main" val="113571547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225</a:t>
            </a:fld>
            <a:endParaRPr lang="en-US" dirty="0"/>
          </a:p>
        </p:txBody>
      </p:sp>
    </p:spTree>
    <p:extLst>
      <p:ext uri="{BB962C8B-B14F-4D97-AF65-F5344CB8AC3E}">
        <p14:creationId xmlns:p14="http://schemas.microsoft.com/office/powerpoint/2010/main" val="230943110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226</a:t>
            </a:fld>
            <a:endParaRPr lang="en-US" dirty="0"/>
          </a:p>
        </p:txBody>
      </p:sp>
    </p:spTree>
    <p:extLst>
      <p:ext uri="{BB962C8B-B14F-4D97-AF65-F5344CB8AC3E}">
        <p14:creationId xmlns:p14="http://schemas.microsoft.com/office/powerpoint/2010/main" val="7862210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227</a:t>
            </a:fld>
            <a:endParaRPr lang="en-US" dirty="0"/>
          </a:p>
        </p:txBody>
      </p:sp>
    </p:spTree>
    <p:extLst>
      <p:ext uri="{BB962C8B-B14F-4D97-AF65-F5344CB8AC3E}">
        <p14:creationId xmlns:p14="http://schemas.microsoft.com/office/powerpoint/2010/main" val="224227707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228</a:t>
            </a:fld>
            <a:endParaRPr lang="en-US" dirty="0"/>
          </a:p>
        </p:txBody>
      </p:sp>
    </p:spTree>
    <p:extLst>
      <p:ext uri="{BB962C8B-B14F-4D97-AF65-F5344CB8AC3E}">
        <p14:creationId xmlns:p14="http://schemas.microsoft.com/office/powerpoint/2010/main" val="274877786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229</a:t>
            </a:fld>
            <a:endParaRPr lang="en-US" dirty="0"/>
          </a:p>
        </p:txBody>
      </p:sp>
    </p:spTree>
    <p:extLst>
      <p:ext uri="{BB962C8B-B14F-4D97-AF65-F5344CB8AC3E}">
        <p14:creationId xmlns:p14="http://schemas.microsoft.com/office/powerpoint/2010/main" val="54305141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230</a:t>
            </a:fld>
            <a:endParaRPr lang="en-US" dirty="0"/>
          </a:p>
        </p:txBody>
      </p:sp>
    </p:spTree>
    <p:extLst>
      <p:ext uri="{BB962C8B-B14F-4D97-AF65-F5344CB8AC3E}">
        <p14:creationId xmlns:p14="http://schemas.microsoft.com/office/powerpoint/2010/main" val="3023504851"/>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231</a:t>
            </a:fld>
            <a:endParaRPr lang="en-US" dirty="0"/>
          </a:p>
        </p:txBody>
      </p:sp>
    </p:spTree>
    <p:extLst>
      <p:ext uri="{BB962C8B-B14F-4D97-AF65-F5344CB8AC3E}">
        <p14:creationId xmlns:p14="http://schemas.microsoft.com/office/powerpoint/2010/main" val="383125517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232</a:t>
            </a:fld>
            <a:endParaRPr lang="en-US"/>
          </a:p>
        </p:txBody>
      </p:sp>
    </p:spTree>
    <p:extLst>
      <p:ext uri="{BB962C8B-B14F-4D97-AF65-F5344CB8AC3E}">
        <p14:creationId xmlns:p14="http://schemas.microsoft.com/office/powerpoint/2010/main" val="3790484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373535716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233</a:t>
            </a:fld>
            <a:endParaRPr lang="en-US" dirty="0"/>
          </a:p>
        </p:txBody>
      </p:sp>
    </p:spTree>
    <p:extLst>
      <p:ext uri="{BB962C8B-B14F-4D97-AF65-F5344CB8AC3E}">
        <p14:creationId xmlns:p14="http://schemas.microsoft.com/office/powerpoint/2010/main" val="412687621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234</a:t>
            </a:fld>
            <a:endParaRPr lang="en-US" dirty="0"/>
          </a:p>
        </p:txBody>
      </p:sp>
    </p:spTree>
    <p:extLst>
      <p:ext uri="{BB962C8B-B14F-4D97-AF65-F5344CB8AC3E}">
        <p14:creationId xmlns:p14="http://schemas.microsoft.com/office/powerpoint/2010/main" val="118732158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235</a:t>
            </a:fld>
            <a:endParaRPr lang="en-US" dirty="0"/>
          </a:p>
        </p:txBody>
      </p:sp>
    </p:spTree>
    <p:extLst>
      <p:ext uri="{BB962C8B-B14F-4D97-AF65-F5344CB8AC3E}">
        <p14:creationId xmlns:p14="http://schemas.microsoft.com/office/powerpoint/2010/main" val="58873488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236</a:t>
            </a:fld>
            <a:endParaRPr lang="en-US" dirty="0"/>
          </a:p>
        </p:txBody>
      </p:sp>
    </p:spTree>
    <p:extLst>
      <p:ext uri="{BB962C8B-B14F-4D97-AF65-F5344CB8AC3E}">
        <p14:creationId xmlns:p14="http://schemas.microsoft.com/office/powerpoint/2010/main" val="32503400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237</a:t>
            </a:fld>
            <a:endParaRPr lang="en-US" dirty="0"/>
          </a:p>
        </p:txBody>
      </p:sp>
    </p:spTree>
    <p:extLst>
      <p:ext uri="{BB962C8B-B14F-4D97-AF65-F5344CB8AC3E}">
        <p14:creationId xmlns:p14="http://schemas.microsoft.com/office/powerpoint/2010/main" val="287639352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238</a:t>
            </a:fld>
            <a:endParaRPr lang="en-US" dirty="0"/>
          </a:p>
        </p:txBody>
      </p:sp>
    </p:spTree>
    <p:extLst>
      <p:ext uri="{BB962C8B-B14F-4D97-AF65-F5344CB8AC3E}">
        <p14:creationId xmlns:p14="http://schemas.microsoft.com/office/powerpoint/2010/main" val="343684437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239</a:t>
            </a:fld>
            <a:endParaRPr lang="en-US" dirty="0"/>
          </a:p>
        </p:txBody>
      </p:sp>
    </p:spTree>
    <p:extLst>
      <p:ext uri="{BB962C8B-B14F-4D97-AF65-F5344CB8AC3E}">
        <p14:creationId xmlns:p14="http://schemas.microsoft.com/office/powerpoint/2010/main" val="160150720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240</a:t>
            </a:fld>
            <a:endParaRPr lang="en-US" dirty="0"/>
          </a:p>
        </p:txBody>
      </p:sp>
    </p:spTree>
    <p:extLst>
      <p:ext uri="{BB962C8B-B14F-4D97-AF65-F5344CB8AC3E}">
        <p14:creationId xmlns:p14="http://schemas.microsoft.com/office/powerpoint/2010/main" val="331471582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241</a:t>
            </a:fld>
            <a:endParaRPr lang="en-US" dirty="0"/>
          </a:p>
        </p:txBody>
      </p:sp>
    </p:spTree>
    <p:extLst>
      <p:ext uri="{BB962C8B-B14F-4D97-AF65-F5344CB8AC3E}">
        <p14:creationId xmlns:p14="http://schemas.microsoft.com/office/powerpoint/2010/main" val="302527302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242</a:t>
            </a:fld>
            <a:endParaRPr lang="en-US" dirty="0"/>
          </a:p>
        </p:txBody>
      </p:sp>
    </p:spTree>
    <p:extLst>
      <p:ext uri="{BB962C8B-B14F-4D97-AF65-F5344CB8AC3E}">
        <p14:creationId xmlns:p14="http://schemas.microsoft.com/office/powerpoint/2010/main" val="2086732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66793363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243</a:t>
            </a:fld>
            <a:endParaRPr lang="en-US" dirty="0"/>
          </a:p>
        </p:txBody>
      </p:sp>
    </p:spTree>
    <p:extLst>
      <p:ext uri="{BB962C8B-B14F-4D97-AF65-F5344CB8AC3E}">
        <p14:creationId xmlns:p14="http://schemas.microsoft.com/office/powerpoint/2010/main" val="191569239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244</a:t>
            </a:fld>
            <a:endParaRPr lang="en-US" dirty="0"/>
          </a:p>
        </p:txBody>
      </p:sp>
    </p:spTree>
    <p:extLst>
      <p:ext uri="{BB962C8B-B14F-4D97-AF65-F5344CB8AC3E}">
        <p14:creationId xmlns:p14="http://schemas.microsoft.com/office/powerpoint/2010/main" val="137280385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245</a:t>
            </a:fld>
            <a:endParaRPr lang="en-US" dirty="0"/>
          </a:p>
        </p:txBody>
      </p:sp>
    </p:spTree>
    <p:extLst>
      <p:ext uri="{BB962C8B-B14F-4D97-AF65-F5344CB8AC3E}">
        <p14:creationId xmlns:p14="http://schemas.microsoft.com/office/powerpoint/2010/main" val="400167883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246</a:t>
            </a:fld>
            <a:endParaRPr lang="en-US" dirty="0"/>
          </a:p>
        </p:txBody>
      </p:sp>
    </p:spTree>
    <p:extLst>
      <p:ext uri="{BB962C8B-B14F-4D97-AF65-F5344CB8AC3E}">
        <p14:creationId xmlns:p14="http://schemas.microsoft.com/office/powerpoint/2010/main" val="19711953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247</a:t>
            </a:fld>
            <a:endParaRPr lang="en-US" dirty="0"/>
          </a:p>
        </p:txBody>
      </p:sp>
    </p:spTree>
    <p:extLst>
      <p:ext uri="{BB962C8B-B14F-4D97-AF65-F5344CB8AC3E}">
        <p14:creationId xmlns:p14="http://schemas.microsoft.com/office/powerpoint/2010/main" val="371460700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248</a:t>
            </a:fld>
            <a:endParaRPr lang="en-US" dirty="0"/>
          </a:p>
        </p:txBody>
      </p:sp>
    </p:spTree>
    <p:extLst>
      <p:ext uri="{BB962C8B-B14F-4D97-AF65-F5344CB8AC3E}">
        <p14:creationId xmlns:p14="http://schemas.microsoft.com/office/powerpoint/2010/main" val="357588457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249</a:t>
            </a:fld>
            <a:endParaRPr lang="en-US"/>
          </a:p>
        </p:txBody>
      </p:sp>
    </p:spTree>
    <p:extLst>
      <p:ext uri="{BB962C8B-B14F-4D97-AF65-F5344CB8AC3E}">
        <p14:creationId xmlns:p14="http://schemas.microsoft.com/office/powerpoint/2010/main" val="331101601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250</a:t>
            </a:fld>
            <a:endParaRPr lang="en-US"/>
          </a:p>
        </p:txBody>
      </p:sp>
    </p:spTree>
    <p:extLst>
      <p:ext uri="{BB962C8B-B14F-4D97-AF65-F5344CB8AC3E}">
        <p14:creationId xmlns:p14="http://schemas.microsoft.com/office/powerpoint/2010/main" val="84952285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252</a:t>
            </a:fld>
            <a:endParaRPr lang="en-US"/>
          </a:p>
        </p:txBody>
      </p:sp>
    </p:spTree>
    <p:extLst>
      <p:ext uri="{BB962C8B-B14F-4D97-AF65-F5344CB8AC3E}">
        <p14:creationId xmlns:p14="http://schemas.microsoft.com/office/powerpoint/2010/main" val="221866329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253</a:t>
            </a:fld>
            <a:endParaRPr lang="en-US"/>
          </a:p>
        </p:txBody>
      </p:sp>
    </p:spTree>
    <p:extLst>
      <p:ext uri="{BB962C8B-B14F-4D97-AF65-F5344CB8AC3E}">
        <p14:creationId xmlns:p14="http://schemas.microsoft.com/office/powerpoint/2010/main" val="251507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122467344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254</a:t>
            </a:fld>
            <a:endParaRPr lang="en-US"/>
          </a:p>
        </p:txBody>
      </p:sp>
    </p:spTree>
    <p:extLst>
      <p:ext uri="{BB962C8B-B14F-4D97-AF65-F5344CB8AC3E}">
        <p14:creationId xmlns:p14="http://schemas.microsoft.com/office/powerpoint/2010/main" val="284848242"/>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255</a:t>
            </a:fld>
            <a:endParaRPr lang="en-US" dirty="0"/>
          </a:p>
        </p:txBody>
      </p:sp>
    </p:spTree>
    <p:extLst>
      <p:ext uri="{BB962C8B-B14F-4D97-AF65-F5344CB8AC3E}">
        <p14:creationId xmlns:p14="http://schemas.microsoft.com/office/powerpoint/2010/main" val="1247203401"/>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256</a:t>
            </a:fld>
            <a:endParaRPr lang="en-US" dirty="0"/>
          </a:p>
        </p:txBody>
      </p:sp>
    </p:spTree>
    <p:extLst>
      <p:ext uri="{BB962C8B-B14F-4D97-AF65-F5344CB8AC3E}">
        <p14:creationId xmlns:p14="http://schemas.microsoft.com/office/powerpoint/2010/main" val="312645693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257</a:t>
            </a:fld>
            <a:endParaRPr lang="en-US" dirty="0"/>
          </a:p>
        </p:txBody>
      </p:sp>
    </p:spTree>
    <p:extLst>
      <p:ext uri="{BB962C8B-B14F-4D97-AF65-F5344CB8AC3E}">
        <p14:creationId xmlns:p14="http://schemas.microsoft.com/office/powerpoint/2010/main" val="134694490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258</a:t>
            </a:fld>
            <a:endParaRPr lang="en-US" dirty="0"/>
          </a:p>
        </p:txBody>
      </p:sp>
    </p:spTree>
    <p:extLst>
      <p:ext uri="{BB962C8B-B14F-4D97-AF65-F5344CB8AC3E}">
        <p14:creationId xmlns:p14="http://schemas.microsoft.com/office/powerpoint/2010/main" val="1612783370"/>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259</a:t>
            </a:fld>
            <a:endParaRPr lang="en-US" dirty="0"/>
          </a:p>
        </p:txBody>
      </p:sp>
    </p:spTree>
    <p:extLst>
      <p:ext uri="{BB962C8B-B14F-4D97-AF65-F5344CB8AC3E}">
        <p14:creationId xmlns:p14="http://schemas.microsoft.com/office/powerpoint/2010/main" val="380138065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260</a:t>
            </a:fld>
            <a:endParaRPr lang="en-US" dirty="0"/>
          </a:p>
        </p:txBody>
      </p:sp>
    </p:spTree>
    <p:extLst>
      <p:ext uri="{BB962C8B-B14F-4D97-AF65-F5344CB8AC3E}">
        <p14:creationId xmlns:p14="http://schemas.microsoft.com/office/powerpoint/2010/main" val="188089420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261</a:t>
            </a:fld>
            <a:endParaRPr lang="en-US" dirty="0"/>
          </a:p>
        </p:txBody>
      </p:sp>
    </p:spTree>
    <p:extLst>
      <p:ext uri="{BB962C8B-B14F-4D97-AF65-F5344CB8AC3E}">
        <p14:creationId xmlns:p14="http://schemas.microsoft.com/office/powerpoint/2010/main" val="105138859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262</a:t>
            </a:fld>
            <a:endParaRPr lang="en-US" dirty="0"/>
          </a:p>
        </p:txBody>
      </p:sp>
    </p:spTree>
    <p:extLst>
      <p:ext uri="{BB962C8B-B14F-4D97-AF65-F5344CB8AC3E}">
        <p14:creationId xmlns:p14="http://schemas.microsoft.com/office/powerpoint/2010/main" val="159154326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263</a:t>
            </a:fld>
            <a:endParaRPr lang="en-US" dirty="0"/>
          </a:p>
        </p:txBody>
      </p:sp>
    </p:spTree>
    <p:extLst>
      <p:ext uri="{BB962C8B-B14F-4D97-AF65-F5344CB8AC3E}">
        <p14:creationId xmlns:p14="http://schemas.microsoft.com/office/powerpoint/2010/main" val="3902939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413137541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264</a:t>
            </a:fld>
            <a:endParaRPr lang="en-US" dirty="0"/>
          </a:p>
        </p:txBody>
      </p:sp>
    </p:spTree>
    <p:extLst>
      <p:ext uri="{BB962C8B-B14F-4D97-AF65-F5344CB8AC3E}">
        <p14:creationId xmlns:p14="http://schemas.microsoft.com/office/powerpoint/2010/main" val="244024868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265</a:t>
            </a:fld>
            <a:endParaRPr lang="en-US"/>
          </a:p>
        </p:txBody>
      </p:sp>
    </p:spTree>
    <p:extLst>
      <p:ext uri="{BB962C8B-B14F-4D97-AF65-F5344CB8AC3E}">
        <p14:creationId xmlns:p14="http://schemas.microsoft.com/office/powerpoint/2010/main" val="207407948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267</a:t>
            </a:fld>
            <a:endParaRPr lang="en-US" dirty="0"/>
          </a:p>
        </p:txBody>
      </p:sp>
    </p:spTree>
    <p:extLst>
      <p:ext uri="{BB962C8B-B14F-4D97-AF65-F5344CB8AC3E}">
        <p14:creationId xmlns:p14="http://schemas.microsoft.com/office/powerpoint/2010/main" val="412942313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268</a:t>
            </a:fld>
            <a:endParaRPr lang="en-US"/>
          </a:p>
        </p:txBody>
      </p:sp>
    </p:spTree>
    <p:extLst>
      <p:ext uri="{BB962C8B-B14F-4D97-AF65-F5344CB8AC3E}">
        <p14:creationId xmlns:p14="http://schemas.microsoft.com/office/powerpoint/2010/main" val="383031352"/>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269</a:t>
            </a:fld>
            <a:endParaRPr lang="en-US"/>
          </a:p>
        </p:txBody>
      </p:sp>
    </p:spTree>
    <p:extLst>
      <p:ext uri="{BB962C8B-B14F-4D97-AF65-F5344CB8AC3E}">
        <p14:creationId xmlns:p14="http://schemas.microsoft.com/office/powerpoint/2010/main" val="317189008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270</a:t>
            </a:fld>
            <a:endParaRPr lang="en-US"/>
          </a:p>
        </p:txBody>
      </p:sp>
    </p:spTree>
    <p:extLst>
      <p:ext uri="{BB962C8B-B14F-4D97-AF65-F5344CB8AC3E}">
        <p14:creationId xmlns:p14="http://schemas.microsoft.com/office/powerpoint/2010/main" val="876461280"/>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271</a:t>
            </a:fld>
            <a:endParaRPr lang="en-US"/>
          </a:p>
        </p:txBody>
      </p:sp>
    </p:spTree>
    <p:extLst>
      <p:ext uri="{BB962C8B-B14F-4D97-AF65-F5344CB8AC3E}">
        <p14:creationId xmlns:p14="http://schemas.microsoft.com/office/powerpoint/2010/main" val="302966927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272</a:t>
            </a:fld>
            <a:endParaRPr lang="en-US" dirty="0"/>
          </a:p>
        </p:txBody>
      </p:sp>
    </p:spTree>
    <p:extLst>
      <p:ext uri="{BB962C8B-B14F-4D97-AF65-F5344CB8AC3E}">
        <p14:creationId xmlns:p14="http://schemas.microsoft.com/office/powerpoint/2010/main" val="3545047664"/>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273</a:t>
            </a:fld>
            <a:endParaRPr lang="en-US"/>
          </a:p>
        </p:txBody>
      </p:sp>
    </p:spTree>
    <p:extLst>
      <p:ext uri="{BB962C8B-B14F-4D97-AF65-F5344CB8AC3E}">
        <p14:creationId xmlns:p14="http://schemas.microsoft.com/office/powerpoint/2010/main" val="23143376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274</a:t>
            </a:fld>
            <a:endParaRPr lang="en-US" dirty="0"/>
          </a:p>
        </p:txBody>
      </p:sp>
    </p:spTree>
    <p:extLst>
      <p:ext uri="{BB962C8B-B14F-4D97-AF65-F5344CB8AC3E}">
        <p14:creationId xmlns:p14="http://schemas.microsoft.com/office/powerpoint/2010/main" val="3252565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227944399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275</a:t>
            </a:fld>
            <a:endParaRPr lang="en-US"/>
          </a:p>
        </p:txBody>
      </p:sp>
    </p:spTree>
    <p:extLst>
      <p:ext uri="{BB962C8B-B14F-4D97-AF65-F5344CB8AC3E}">
        <p14:creationId xmlns:p14="http://schemas.microsoft.com/office/powerpoint/2010/main" val="163972156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276</a:t>
            </a:fld>
            <a:endParaRPr lang="en-US" dirty="0"/>
          </a:p>
        </p:txBody>
      </p:sp>
    </p:spTree>
    <p:extLst>
      <p:ext uri="{BB962C8B-B14F-4D97-AF65-F5344CB8AC3E}">
        <p14:creationId xmlns:p14="http://schemas.microsoft.com/office/powerpoint/2010/main" val="79466247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277</a:t>
            </a:fld>
            <a:endParaRPr lang="en-US"/>
          </a:p>
        </p:txBody>
      </p:sp>
    </p:spTree>
    <p:extLst>
      <p:ext uri="{BB962C8B-B14F-4D97-AF65-F5344CB8AC3E}">
        <p14:creationId xmlns:p14="http://schemas.microsoft.com/office/powerpoint/2010/main" val="140874791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278</a:t>
            </a:fld>
            <a:endParaRPr lang="en-US"/>
          </a:p>
        </p:txBody>
      </p:sp>
    </p:spTree>
    <p:extLst>
      <p:ext uri="{BB962C8B-B14F-4D97-AF65-F5344CB8AC3E}">
        <p14:creationId xmlns:p14="http://schemas.microsoft.com/office/powerpoint/2010/main" val="2964790745"/>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279</a:t>
            </a:fld>
            <a:endParaRPr lang="en-US"/>
          </a:p>
        </p:txBody>
      </p:sp>
    </p:spTree>
    <p:extLst>
      <p:ext uri="{BB962C8B-B14F-4D97-AF65-F5344CB8AC3E}">
        <p14:creationId xmlns:p14="http://schemas.microsoft.com/office/powerpoint/2010/main" val="3291883310"/>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280</a:t>
            </a:fld>
            <a:endParaRPr lang="en-US"/>
          </a:p>
        </p:txBody>
      </p:sp>
    </p:spTree>
    <p:extLst>
      <p:ext uri="{BB962C8B-B14F-4D97-AF65-F5344CB8AC3E}">
        <p14:creationId xmlns:p14="http://schemas.microsoft.com/office/powerpoint/2010/main" val="173816998"/>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281</a:t>
            </a:fld>
            <a:endParaRPr lang="en-US" dirty="0"/>
          </a:p>
        </p:txBody>
      </p:sp>
    </p:spTree>
    <p:extLst>
      <p:ext uri="{BB962C8B-B14F-4D97-AF65-F5344CB8AC3E}">
        <p14:creationId xmlns:p14="http://schemas.microsoft.com/office/powerpoint/2010/main" val="64154546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282</a:t>
            </a:fld>
            <a:endParaRPr lang="en-US"/>
          </a:p>
        </p:txBody>
      </p:sp>
    </p:spTree>
    <p:extLst>
      <p:ext uri="{BB962C8B-B14F-4D97-AF65-F5344CB8AC3E}">
        <p14:creationId xmlns:p14="http://schemas.microsoft.com/office/powerpoint/2010/main" val="975171236"/>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283</a:t>
            </a:fld>
            <a:endParaRPr lang="en-US"/>
          </a:p>
        </p:txBody>
      </p:sp>
    </p:spTree>
    <p:extLst>
      <p:ext uri="{BB962C8B-B14F-4D97-AF65-F5344CB8AC3E}">
        <p14:creationId xmlns:p14="http://schemas.microsoft.com/office/powerpoint/2010/main" val="179438550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284</a:t>
            </a:fld>
            <a:endParaRPr lang="en-US"/>
          </a:p>
        </p:txBody>
      </p:sp>
    </p:spTree>
    <p:extLst>
      <p:ext uri="{BB962C8B-B14F-4D97-AF65-F5344CB8AC3E}">
        <p14:creationId xmlns:p14="http://schemas.microsoft.com/office/powerpoint/2010/main" val="4113003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2350953362"/>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285</a:t>
            </a:fld>
            <a:endParaRPr lang="en-US"/>
          </a:p>
        </p:txBody>
      </p:sp>
    </p:spTree>
    <p:extLst>
      <p:ext uri="{BB962C8B-B14F-4D97-AF65-F5344CB8AC3E}">
        <p14:creationId xmlns:p14="http://schemas.microsoft.com/office/powerpoint/2010/main" val="130752867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286</a:t>
            </a:fld>
            <a:endParaRPr lang="en-US"/>
          </a:p>
        </p:txBody>
      </p:sp>
    </p:spTree>
    <p:extLst>
      <p:ext uri="{BB962C8B-B14F-4D97-AF65-F5344CB8AC3E}">
        <p14:creationId xmlns:p14="http://schemas.microsoft.com/office/powerpoint/2010/main" val="101400940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287</a:t>
            </a:fld>
            <a:endParaRPr lang="en-US" dirty="0"/>
          </a:p>
        </p:txBody>
      </p:sp>
    </p:spTree>
    <p:extLst>
      <p:ext uri="{BB962C8B-B14F-4D97-AF65-F5344CB8AC3E}">
        <p14:creationId xmlns:p14="http://schemas.microsoft.com/office/powerpoint/2010/main" val="3325109916"/>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288</a:t>
            </a:fld>
            <a:endParaRPr lang="en-US" dirty="0"/>
          </a:p>
        </p:txBody>
      </p:sp>
    </p:spTree>
    <p:extLst>
      <p:ext uri="{BB962C8B-B14F-4D97-AF65-F5344CB8AC3E}">
        <p14:creationId xmlns:p14="http://schemas.microsoft.com/office/powerpoint/2010/main" val="1440534737"/>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289</a:t>
            </a:fld>
            <a:endParaRPr lang="en-US"/>
          </a:p>
        </p:txBody>
      </p:sp>
    </p:spTree>
    <p:extLst>
      <p:ext uri="{BB962C8B-B14F-4D97-AF65-F5344CB8AC3E}">
        <p14:creationId xmlns:p14="http://schemas.microsoft.com/office/powerpoint/2010/main" val="976376569"/>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290</a:t>
            </a:fld>
            <a:endParaRPr lang="en-US"/>
          </a:p>
        </p:txBody>
      </p:sp>
    </p:spTree>
    <p:extLst>
      <p:ext uri="{BB962C8B-B14F-4D97-AF65-F5344CB8AC3E}">
        <p14:creationId xmlns:p14="http://schemas.microsoft.com/office/powerpoint/2010/main" val="106733728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291</a:t>
            </a:fld>
            <a:endParaRPr lang="en-US"/>
          </a:p>
        </p:txBody>
      </p:sp>
    </p:spTree>
    <p:extLst>
      <p:ext uri="{BB962C8B-B14F-4D97-AF65-F5344CB8AC3E}">
        <p14:creationId xmlns:p14="http://schemas.microsoft.com/office/powerpoint/2010/main" val="300861886"/>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292</a:t>
            </a:fld>
            <a:endParaRPr lang="en-US"/>
          </a:p>
        </p:txBody>
      </p:sp>
    </p:spTree>
    <p:extLst>
      <p:ext uri="{BB962C8B-B14F-4D97-AF65-F5344CB8AC3E}">
        <p14:creationId xmlns:p14="http://schemas.microsoft.com/office/powerpoint/2010/main" val="353951405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293</a:t>
            </a:fld>
            <a:endParaRPr lang="en-US"/>
          </a:p>
        </p:txBody>
      </p:sp>
    </p:spTree>
    <p:extLst>
      <p:ext uri="{BB962C8B-B14F-4D97-AF65-F5344CB8AC3E}">
        <p14:creationId xmlns:p14="http://schemas.microsoft.com/office/powerpoint/2010/main" val="131905285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294</a:t>
            </a:fld>
            <a:endParaRPr lang="en-US" dirty="0"/>
          </a:p>
        </p:txBody>
      </p:sp>
    </p:spTree>
    <p:extLst>
      <p:ext uri="{BB962C8B-B14F-4D97-AF65-F5344CB8AC3E}">
        <p14:creationId xmlns:p14="http://schemas.microsoft.com/office/powerpoint/2010/main" val="3227353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281293311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295</a:t>
            </a:fld>
            <a:endParaRPr lang="en-US" dirty="0"/>
          </a:p>
        </p:txBody>
      </p:sp>
    </p:spTree>
    <p:extLst>
      <p:ext uri="{BB962C8B-B14F-4D97-AF65-F5344CB8AC3E}">
        <p14:creationId xmlns:p14="http://schemas.microsoft.com/office/powerpoint/2010/main" val="2632899203"/>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296</a:t>
            </a:fld>
            <a:endParaRPr lang="en-US"/>
          </a:p>
        </p:txBody>
      </p:sp>
    </p:spTree>
    <p:extLst>
      <p:ext uri="{BB962C8B-B14F-4D97-AF65-F5344CB8AC3E}">
        <p14:creationId xmlns:p14="http://schemas.microsoft.com/office/powerpoint/2010/main" val="360729805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297</a:t>
            </a:fld>
            <a:endParaRPr lang="en-US"/>
          </a:p>
        </p:txBody>
      </p:sp>
    </p:spTree>
    <p:extLst>
      <p:ext uri="{BB962C8B-B14F-4D97-AF65-F5344CB8AC3E}">
        <p14:creationId xmlns:p14="http://schemas.microsoft.com/office/powerpoint/2010/main" val="1088869034"/>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298</a:t>
            </a:fld>
            <a:endParaRPr lang="en-US" dirty="0"/>
          </a:p>
        </p:txBody>
      </p:sp>
    </p:spTree>
    <p:extLst>
      <p:ext uri="{BB962C8B-B14F-4D97-AF65-F5344CB8AC3E}">
        <p14:creationId xmlns:p14="http://schemas.microsoft.com/office/powerpoint/2010/main" val="381853171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299</a:t>
            </a:fld>
            <a:endParaRPr lang="en-US"/>
          </a:p>
        </p:txBody>
      </p:sp>
    </p:spTree>
    <p:extLst>
      <p:ext uri="{BB962C8B-B14F-4D97-AF65-F5344CB8AC3E}">
        <p14:creationId xmlns:p14="http://schemas.microsoft.com/office/powerpoint/2010/main" val="1506878916"/>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300</a:t>
            </a:fld>
            <a:endParaRPr lang="en-US" dirty="0"/>
          </a:p>
        </p:txBody>
      </p:sp>
    </p:spTree>
    <p:extLst>
      <p:ext uri="{BB962C8B-B14F-4D97-AF65-F5344CB8AC3E}">
        <p14:creationId xmlns:p14="http://schemas.microsoft.com/office/powerpoint/2010/main" val="1382780630"/>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301</a:t>
            </a:fld>
            <a:endParaRPr lang="en-US"/>
          </a:p>
        </p:txBody>
      </p:sp>
    </p:spTree>
    <p:extLst>
      <p:ext uri="{BB962C8B-B14F-4D97-AF65-F5344CB8AC3E}">
        <p14:creationId xmlns:p14="http://schemas.microsoft.com/office/powerpoint/2010/main" val="3798719548"/>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302</a:t>
            </a:fld>
            <a:endParaRPr lang="en-US"/>
          </a:p>
        </p:txBody>
      </p:sp>
    </p:spTree>
    <p:extLst>
      <p:ext uri="{BB962C8B-B14F-4D97-AF65-F5344CB8AC3E}">
        <p14:creationId xmlns:p14="http://schemas.microsoft.com/office/powerpoint/2010/main" val="2563065216"/>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303</a:t>
            </a:fld>
            <a:endParaRPr lang="en-US"/>
          </a:p>
        </p:txBody>
      </p:sp>
    </p:spTree>
    <p:extLst>
      <p:ext uri="{BB962C8B-B14F-4D97-AF65-F5344CB8AC3E}">
        <p14:creationId xmlns:p14="http://schemas.microsoft.com/office/powerpoint/2010/main" val="3605686193"/>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304</a:t>
            </a:fld>
            <a:endParaRPr lang="en-US"/>
          </a:p>
        </p:txBody>
      </p:sp>
    </p:spTree>
    <p:extLst>
      <p:ext uri="{BB962C8B-B14F-4D97-AF65-F5344CB8AC3E}">
        <p14:creationId xmlns:p14="http://schemas.microsoft.com/office/powerpoint/2010/main" val="821919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1757169691"/>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305</a:t>
            </a:fld>
            <a:endParaRPr lang="en-US" dirty="0"/>
          </a:p>
        </p:txBody>
      </p:sp>
    </p:spTree>
    <p:extLst>
      <p:ext uri="{BB962C8B-B14F-4D97-AF65-F5344CB8AC3E}">
        <p14:creationId xmlns:p14="http://schemas.microsoft.com/office/powerpoint/2010/main" val="1449206874"/>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306</a:t>
            </a:fld>
            <a:endParaRPr lang="en-US"/>
          </a:p>
        </p:txBody>
      </p:sp>
    </p:spTree>
    <p:extLst>
      <p:ext uri="{BB962C8B-B14F-4D97-AF65-F5344CB8AC3E}">
        <p14:creationId xmlns:p14="http://schemas.microsoft.com/office/powerpoint/2010/main" val="183418096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307</a:t>
            </a:fld>
            <a:endParaRPr lang="en-US" dirty="0"/>
          </a:p>
        </p:txBody>
      </p:sp>
    </p:spTree>
    <p:extLst>
      <p:ext uri="{BB962C8B-B14F-4D97-AF65-F5344CB8AC3E}">
        <p14:creationId xmlns:p14="http://schemas.microsoft.com/office/powerpoint/2010/main" val="2624800781"/>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308</a:t>
            </a:fld>
            <a:endParaRPr lang="en-US"/>
          </a:p>
        </p:txBody>
      </p:sp>
    </p:spTree>
    <p:extLst>
      <p:ext uri="{BB962C8B-B14F-4D97-AF65-F5344CB8AC3E}">
        <p14:creationId xmlns:p14="http://schemas.microsoft.com/office/powerpoint/2010/main" val="192475190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309</a:t>
            </a:fld>
            <a:endParaRPr lang="en-US"/>
          </a:p>
        </p:txBody>
      </p:sp>
    </p:spTree>
    <p:extLst>
      <p:ext uri="{BB962C8B-B14F-4D97-AF65-F5344CB8AC3E}">
        <p14:creationId xmlns:p14="http://schemas.microsoft.com/office/powerpoint/2010/main" val="240712354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310</a:t>
            </a:fld>
            <a:endParaRPr lang="en-US"/>
          </a:p>
        </p:txBody>
      </p:sp>
    </p:spTree>
    <p:extLst>
      <p:ext uri="{BB962C8B-B14F-4D97-AF65-F5344CB8AC3E}">
        <p14:creationId xmlns:p14="http://schemas.microsoft.com/office/powerpoint/2010/main" val="3000697021"/>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311</a:t>
            </a:fld>
            <a:endParaRPr lang="en-US" dirty="0"/>
          </a:p>
        </p:txBody>
      </p:sp>
    </p:spTree>
    <p:extLst>
      <p:ext uri="{BB962C8B-B14F-4D97-AF65-F5344CB8AC3E}">
        <p14:creationId xmlns:p14="http://schemas.microsoft.com/office/powerpoint/2010/main" val="1746007934"/>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312</a:t>
            </a:fld>
            <a:endParaRPr lang="en-US"/>
          </a:p>
        </p:txBody>
      </p:sp>
    </p:spTree>
    <p:extLst>
      <p:ext uri="{BB962C8B-B14F-4D97-AF65-F5344CB8AC3E}">
        <p14:creationId xmlns:p14="http://schemas.microsoft.com/office/powerpoint/2010/main" val="2333155450"/>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313</a:t>
            </a:fld>
            <a:endParaRPr lang="en-US"/>
          </a:p>
        </p:txBody>
      </p:sp>
    </p:spTree>
    <p:extLst>
      <p:ext uri="{BB962C8B-B14F-4D97-AF65-F5344CB8AC3E}">
        <p14:creationId xmlns:p14="http://schemas.microsoft.com/office/powerpoint/2010/main" val="1358961753"/>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314</a:t>
            </a:fld>
            <a:endParaRPr lang="en-US"/>
          </a:p>
        </p:txBody>
      </p:sp>
    </p:spTree>
    <p:extLst>
      <p:ext uri="{BB962C8B-B14F-4D97-AF65-F5344CB8AC3E}">
        <p14:creationId xmlns:p14="http://schemas.microsoft.com/office/powerpoint/2010/main" val="1484216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2345782630"/>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315</a:t>
            </a:fld>
            <a:endParaRPr lang="en-US"/>
          </a:p>
        </p:txBody>
      </p:sp>
    </p:spTree>
    <p:extLst>
      <p:ext uri="{BB962C8B-B14F-4D97-AF65-F5344CB8AC3E}">
        <p14:creationId xmlns:p14="http://schemas.microsoft.com/office/powerpoint/2010/main" val="2636125787"/>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316</a:t>
            </a:fld>
            <a:endParaRPr lang="en-US" dirty="0"/>
          </a:p>
        </p:txBody>
      </p:sp>
    </p:spTree>
    <p:extLst>
      <p:ext uri="{BB962C8B-B14F-4D97-AF65-F5344CB8AC3E}">
        <p14:creationId xmlns:p14="http://schemas.microsoft.com/office/powerpoint/2010/main" val="2177274987"/>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317</a:t>
            </a:fld>
            <a:endParaRPr lang="en-US"/>
          </a:p>
        </p:txBody>
      </p:sp>
    </p:spTree>
    <p:extLst>
      <p:ext uri="{BB962C8B-B14F-4D97-AF65-F5344CB8AC3E}">
        <p14:creationId xmlns:p14="http://schemas.microsoft.com/office/powerpoint/2010/main" val="680056078"/>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318</a:t>
            </a:fld>
            <a:endParaRPr lang="en-US"/>
          </a:p>
        </p:txBody>
      </p:sp>
    </p:spTree>
    <p:extLst>
      <p:ext uri="{BB962C8B-B14F-4D97-AF65-F5344CB8AC3E}">
        <p14:creationId xmlns:p14="http://schemas.microsoft.com/office/powerpoint/2010/main" val="1062008354"/>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319</a:t>
            </a:fld>
            <a:endParaRPr lang="en-US"/>
          </a:p>
        </p:txBody>
      </p:sp>
    </p:spTree>
    <p:extLst>
      <p:ext uri="{BB962C8B-B14F-4D97-AF65-F5344CB8AC3E}">
        <p14:creationId xmlns:p14="http://schemas.microsoft.com/office/powerpoint/2010/main" val="2991022551"/>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320</a:t>
            </a:fld>
            <a:endParaRPr lang="en-US"/>
          </a:p>
        </p:txBody>
      </p:sp>
    </p:spTree>
    <p:extLst>
      <p:ext uri="{BB962C8B-B14F-4D97-AF65-F5344CB8AC3E}">
        <p14:creationId xmlns:p14="http://schemas.microsoft.com/office/powerpoint/2010/main" val="324454135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321</a:t>
            </a:fld>
            <a:endParaRPr lang="en-US"/>
          </a:p>
        </p:txBody>
      </p:sp>
    </p:spTree>
    <p:extLst>
      <p:ext uri="{BB962C8B-B14F-4D97-AF65-F5344CB8AC3E}">
        <p14:creationId xmlns:p14="http://schemas.microsoft.com/office/powerpoint/2010/main" val="2950755520"/>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322</a:t>
            </a:fld>
            <a:endParaRPr lang="en-US" dirty="0"/>
          </a:p>
        </p:txBody>
      </p:sp>
    </p:spTree>
    <p:extLst>
      <p:ext uri="{BB962C8B-B14F-4D97-AF65-F5344CB8AC3E}">
        <p14:creationId xmlns:p14="http://schemas.microsoft.com/office/powerpoint/2010/main" val="2940567663"/>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323</a:t>
            </a:fld>
            <a:endParaRPr lang="en-US"/>
          </a:p>
        </p:txBody>
      </p:sp>
    </p:spTree>
    <p:extLst>
      <p:ext uri="{BB962C8B-B14F-4D97-AF65-F5344CB8AC3E}">
        <p14:creationId xmlns:p14="http://schemas.microsoft.com/office/powerpoint/2010/main" val="267561289"/>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324</a:t>
            </a:fld>
            <a:endParaRPr lang="en-US"/>
          </a:p>
        </p:txBody>
      </p:sp>
    </p:spTree>
    <p:extLst>
      <p:ext uri="{BB962C8B-B14F-4D97-AF65-F5344CB8AC3E}">
        <p14:creationId xmlns:p14="http://schemas.microsoft.com/office/powerpoint/2010/main" val="411023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86D67-E528-4849-A733-7C89D669CB20}" type="slidenum">
              <a:rPr lang="en-US" smtClean="0"/>
              <a:t>3</a:t>
            </a:fld>
            <a:endParaRPr lang="en-US"/>
          </a:p>
        </p:txBody>
      </p:sp>
    </p:spTree>
    <p:extLst>
      <p:ext uri="{BB962C8B-B14F-4D97-AF65-F5344CB8AC3E}">
        <p14:creationId xmlns:p14="http://schemas.microsoft.com/office/powerpoint/2010/main" val="2063935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30</a:t>
            </a:fld>
            <a:endParaRPr lang="en-US" dirty="0"/>
          </a:p>
        </p:txBody>
      </p:sp>
    </p:spTree>
    <p:extLst>
      <p:ext uri="{BB962C8B-B14F-4D97-AF65-F5344CB8AC3E}">
        <p14:creationId xmlns:p14="http://schemas.microsoft.com/office/powerpoint/2010/main" val="360525527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325</a:t>
            </a:fld>
            <a:endParaRPr lang="en-US" dirty="0"/>
          </a:p>
        </p:txBody>
      </p:sp>
    </p:spTree>
    <p:extLst>
      <p:ext uri="{BB962C8B-B14F-4D97-AF65-F5344CB8AC3E}">
        <p14:creationId xmlns:p14="http://schemas.microsoft.com/office/powerpoint/2010/main" val="1643435958"/>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326</a:t>
            </a:fld>
            <a:endParaRPr lang="en-US"/>
          </a:p>
        </p:txBody>
      </p:sp>
    </p:spTree>
    <p:extLst>
      <p:ext uri="{BB962C8B-B14F-4D97-AF65-F5344CB8AC3E}">
        <p14:creationId xmlns:p14="http://schemas.microsoft.com/office/powerpoint/2010/main" val="440396775"/>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327</a:t>
            </a:fld>
            <a:endParaRPr lang="en-US"/>
          </a:p>
        </p:txBody>
      </p:sp>
    </p:spTree>
    <p:extLst>
      <p:ext uri="{BB962C8B-B14F-4D97-AF65-F5344CB8AC3E}">
        <p14:creationId xmlns:p14="http://schemas.microsoft.com/office/powerpoint/2010/main" val="252384349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328</a:t>
            </a:fld>
            <a:endParaRPr lang="en-US"/>
          </a:p>
        </p:txBody>
      </p:sp>
    </p:spTree>
    <p:extLst>
      <p:ext uri="{BB962C8B-B14F-4D97-AF65-F5344CB8AC3E}">
        <p14:creationId xmlns:p14="http://schemas.microsoft.com/office/powerpoint/2010/main" val="3896947101"/>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330</a:t>
            </a:fld>
            <a:endParaRPr lang="en-US"/>
          </a:p>
        </p:txBody>
      </p:sp>
    </p:spTree>
    <p:extLst>
      <p:ext uri="{BB962C8B-B14F-4D97-AF65-F5344CB8AC3E}">
        <p14:creationId xmlns:p14="http://schemas.microsoft.com/office/powerpoint/2010/main" val="3600519046"/>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331</a:t>
            </a:fld>
            <a:endParaRPr lang="en-US"/>
          </a:p>
        </p:txBody>
      </p:sp>
    </p:spTree>
    <p:extLst>
      <p:ext uri="{BB962C8B-B14F-4D97-AF65-F5344CB8AC3E}">
        <p14:creationId xmlns:p14="http://schemas.microsoft.com/office/powerpoint/2010/main" val="368131390"/>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332</a:t>
            </a:fld>
            <a:endParaRPr lang="en-US"/>
          </a:p>
        </p:txBody>
      </p:sp>
    </p:spTree>
    <p:extLst>
      <p:ext uri="{BB962C8B-B14F-4D97-AF65-F5344CB8AC3E}">
        <p14:creationId xmlns:p14="http://schemas.microsoft.com/office/powerpoint/2010/main" val="32373417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333</a:t>
            </a:fld>
            <a:endParaRPr lang="en-US" dirty="0"/>
          </a:p>
        </p:txBody>
      </p:sp>
    </p:spTree>
    <p:extLst>
      <p:ext uri="{BB962C8B-B14F-4D97-AF65-F5344CB8AC3E}">
        <p14:creationId xmlns:p14="http://schemas.microsoft.com/office/powerpoint/2010/main" val="53308794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334</a:t>
            </a:fld>
            <a:endParaRPr lang="en-US" dirty="0"/>
          </a:p>
        </p:txBody>
      </p:sp>
    </p:spTree>
    <p:extLst>
      <p:ext uri="{BB962C8B-B14F-4D97-AF65-F5344CB8AC3E}">
        <p14:creationId xmlns:p14="http://schemas.microsoft.com/office/powerpoint/2010/main" val="2015733115"/>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335</a:t>
            </a:fld>
            <a:endParaRPr lang="en-US" dirty="0"/>
          </a:p>
        </p:txBody>
      </p:sp>
    </p:spTree>
    <p:extLst>
      <p:ext uri="{BB962C8B-B14F-4D97-AF65-F5344CB8AC3E}">
        <p14:creationId xmlns:p14="http://schemas.microsoft.com/office/powerpoint/2010/main" val="2186859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a:p>
        </p:txBody>
      </p:sp>
    </p:spTree>
    <p:extLst>
      <p:ext uri="{BB962C8B-B14F-4D97-AF65-F5344CB8AC3E}">
        <p14:creationId xmlns:p14="http://schemas.microsoft.com/office/powerpoint/2010/main" val="1445800785"/>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336</a:t>
            </a:fld>
            <a:endParaRPr lang="en-US" dirty="0"/>
          </a:p>
        </p:txBody>
      </p:sp>
    </p:spTree>
    <p:extLst>
      <p:ext uri="{BB962C8B-B14F-4D97-AF65-F5344CB8AC3E}">
        <p14:creationId xmlns:p14="http://schemas.microsoft.com/office/powerpoint/2010/main" val="658631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a:p>
        </p:txBody>
      </p:sp>
    </p:spTree>
    <p:extLst>
      <p:ext uri="{BB962C8B-B14F-4D97-AF65-F5344CB8AC3E}">
        <p14:creationId xmlns:p14="http://schemas.microsoft.com/office/powerpoint/2010/main" val="3366703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a:p>
        </p:txBody>
      </p:sp>
    </p:spTree>
    <p:extLst>
      <p:ext uri="{BB962C8B-B14F-4D97-AF65-F5344CB8AC3E}">
        <p14:creationId xmlns:p14="http://schemas.microsoft.com/office/powerpoint/2010/main" val="1158146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a:p>
        </p:txBody>
      </p:sp>
    </p:spTree>
    <p:extLst>
      <p:ext uri="{BB962C8B-B14F-4D97-AF65-F5344CB8AC3E}">
        <p14:creationId xmlns:p14="http://schemas.microsoft.com/office/powerpoint/2010/main" val="3239115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a:p>
        </p:txBody>
      </p:sp>
    </p:spTree>
    <p:extLst>
      <p:ext uri="{BB962C8B-B14F-4D97-AF65-F5344CB8AC3E}">
        <p14:creationId xmlns:p14="http://schemas.microsoft.com/office/powerpoint/2010/main" val="178510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a:p>
        </p:txBody>
      </p:sp>
    </p:spTree>
    <p:extLst>
      <p:ext uri="{BB962C8B-B14F-4D97-AF65-F5344CB8AC3E}">
        <p14:creationId xmlns:p14="http://schemas.microsoft.com/office/powerpoint/2010/main" val="2869701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1459522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1772416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Tree>
    <p:extLst>
      <p:ext uri="{BB962C8B-B14F-4D97-AF65-F5344CB8AC3E}">
        <p14:creationId xmlns:p14="http://schemas.microsoft.com/office/powerpoint/2010/main" val="341042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775927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87414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3616645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187666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3050393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3052112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1498304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42663731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58</a:t>
            </a:fld>
            <a:endParaRPr lang="en-US" dirty="0"/>
          </a:p>
        </p:txBody>
      </p:sp>
    </p:spTree>
    <p:extLst>
      <p:ext uri="{BB962C8B-B14F-4D97-AF65-F5344CB8AC3E}">
        <p14:creationId xmlns:p14="http://schemas.microsoft.com/office/powerpoint/2010/main" val="1631321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60</a:t>
            </a:fld>
            <a:endParaRPr lang="en-US" dirty="0"/>
          </a:p>
        </p:txBody>
      </p:sp>
    </p:spTree>
    <p:extLst>
      <p:ext uri="{BB962C8B-B14F-4D97-AF65-F5344CB8AC3E}">
        <p14:creationId xmlns:p14="http://schemas.microsoft.com/office/powerpoint/2010/main" val="3286632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61</a:t>
            </a:fld>
            <a:endParaRPr lang="en-US" dirty="0"/>
          </a:p>
        </p:txBody>
      </p:sp>
    </p:spTree>
    <p:extLst>
      <p:ext uri="{BB962C8B-B14F-4D97-AF65-F5344CB8AC3E}">
        <p14:creationId xmlns:p14="http://schemas.microsoft.com/office/powerpoint/2010/main" val="262649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5</a:t>
            </a:fld>
            <a:endParaRPr lang="en-US" dirty="0"/>
          </a:p>
        </p:txBody>
      </p:sp>
    </p:spTree>
    <p:extLst>
      <p:ext uri="{BB962C8B-B14F-4D97-AF65-F5344CB8AC3E}">
        <p14:creationId xmlns:p14="http://schemas.microsoft.com/office/powerpoint/2010/main" val="9836576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62</a:t>
            </a:fld>
            <a:endParaRPr lang="en-US" dirty="0"/>
          </a:p>
        </p:txBody>
      </p:sp>
    </p:spTree>
    <p:extLst>
      <p:ext uri="{BB962C8B-B14F-4D97-AF65-F5344CB8AC3E}">
        <p14:creationId xmlns:p14="http://schemas.microsoft.com/office/powerpoint/2010/main" val="1960855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64</a:t>
            </a:fld>
            <a:endParaRPr lang="en-US" dirty="0"/>
          </a:p>
        </p:txBody>
      </p:sp>
    </p:spTree>
    <p:extLst>
      <p:ext uri="{BB962C8B-B14F-4D97-AF65-F5344CB8AC3E}">
        <p14:creationId xmlns:p14="http://schemas.microsoft.com/office/powerpoint/2010/main" val="599865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65</a:t>
            </a:fld>
            <a:endParaRPr lang="en-US" dirty="0"/>
          </a:p>
        </p:txBody>
      </p:sp>
    </p:spTree>
    <p:extLst>
      <p:ext uri="{BB962C8B-B14F-4D97-AF65-F5344CB8AC3E}">
        <p14:creationId xmlns:p14="http://schemas.microsoft.com/office/powerpoint/2010/main" val="39184775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66</a:t>
            </a:fld>
            <a:endParaRPr lang="en-US" dirty="0"/>
          </a:p>
        </p:txBody>
      </p:sp>
    </p:spTree>
    <p:extLst>
      <p:ext uri="{BB962C8B-B14F-4D97-AF65-F5344CB8AC3E}">
        <p14:creationId xmlns:p14="http://schemas.microsoft.com/office/powerpoint/2010/main" val="3757250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67</a:t>
            </a:fld>
            <a:endParaRPr lang="en-US" dirty="0"/>
          </a:p>
        </p:txBody>
      </p:sp>
    </p:spTree>
    <p:extLst>
      <p:ext uri="{BB962C8B-B14F-4D97-AF65-F5344CB8AC3E}">
        <p14:creationId xmlns:p14="http://schemas.microsoft.com/office/powerpoint/2010/main" val="26105336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68</a:t>
            </a:fld>
            <a:endParaRPr lang="en-US" dirty="0"/>
          </a:p>
        </p:txBody>
      </p:sp>
    </p:spTree>
    <p:extLst>
      <p:ext uri="{BB962C8B-B14F-4D97-AF65-F5344CB8AC3E}">
        <p14:creationId xmlns:p14="http://schemas.microsoft.com/office/powerpoint/2010/main" val="2613429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70</a:t>
            </a:fld>
            <a:endParaRPr lang="en-US" dirty="0"/>
          </a:p>
        </p:txBody>
      </p:sp>
    </p:spTree>
    <p:extLst>
      <p:ext uri="{BB962C8B-B14F-4D97-AF65-F5344CB8AC3E}">
        <p14:creationId xmlns:p14="http://schemas.microsoft.com/office/powerpoint/2010/main" val="14303250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73</a:t>
            </a:fld>
            <a:endParaRPr lang="en-US" dirty="0"/>
          </a:p>
        </p:txBody>
      </p:sp>
    </p:spTree>
    <p:extLst>
      <p:ext uri="{BB962C8B-B14F-4D97-AF65-F5344CB8AC3E}">
        <p14:creationId xmlns:p14="http://schemas.microsoft.com/office/powerpoint/2010/main" val="16515954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75</a:t>
            </a:fld>
            <a:endParaRPr lang="en-US" dirty="0"/>
          </a:p>
        </p:txBody>
      </p:sp>
    </p:spTree>
    <p:extLst>
      <p:ext uri="{BB962C8B-B14F-4D97-AF65-F5344CB8AC3E}">
        <p14:creationId xmlns:p14="http://schemas.microsoft.com/office/powerpoint/2010/main" val="3845697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76</a:t>
            </a:fld>
            <a:endParaRPr lang="en-US" dirty="0"/>
          </a:p>
        </p:txBody>
      </p:sp>
    </p:spTree>
    <p:extLst>
      <p:ext uri="{BB962C8B-B14F-4D97-AF65-F5344CB8AC3E}">
        <p14:creationId xmlns:p14="http://schemas.microsoft.com/office/powerpoint/2010/main" val="77475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3295168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77</a:t>
            </a:fld>
            <a:endParaRPr lang="en-US" dirty="0"/>
          </a:p>
        </p:txBody>
      </p:sp>
    </p:spTree>
    <p:extLst>
      <p:ext uri="{BB962C8B-B14F-4D97-AF65-F5344CB8AC3E}">
        <p14:creationId xmlns:p14="http://schemas.microsoft.com/office/powerpoint/2010/main" val="36484557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78</a:t>
            </a:fld>
            <a:endParaRPr lang="en-US" dirty="0"/>
          </a:p>
        </p:txBody>
      </p:sp>
    </p:spTree>
    <p:extLst>
      <p:ext uri="{BB962C8B-B14F-4D97-AF65-F5344CB8AC3E}">
        <p14:creationId xmlns:p14="http://schemas.microsoft.com/office/powerpoint/2010/main" val="14574720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80</a:t>
            </a:fld>
            <a:endParaRPr lang="en-US" dirty="0"/>
          </a:p>
        </p:txBody>
      </p:sp>
    </p:spTree>
    <p:extLst>
      <p:ext uri="{BB962C8B-B14F-4D97-AF65-F5344CB8AC3E}">
        <p14:creationId xmlns:p14="http://schemas.microsoft.com/office/powerpoint/2010/main" val="2675095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81</a:t>
            </a:fld>
            <a:endParaRPr lang="en-US" dirty="0"/>
          </a:p>
        </p:txBody>
      </p:sp>
    </p:spTree>
    <p:extLst>
      <p:ext uri="{BB962C8B-B14F-4D97-AF65-F5344CB8AC3E}">
        <p14:creationId xmlns:p14="http://schemas.microsoft.com/office/powerpoint/2010/main" val="42146950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82</a:t>
            </a:fld>
            <a:endParaRPr lang="en-US" dirty="0"/>
          </a:p>
        </p:txBody>
      </p:sp>
    </p:spTree>
    <p:extLst>
      <p:ext uri="{BB962C8B-B14F-4D97-AF65-F5344CB8AC3E}">
        <p14:creationId xmlns:p14="http://schemas.microsoft.com/office/powerpoint/2010/main" val="33750354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83</a:t>
            </a:fld>
            <a:endParaRPr lang="en-US" dirty="0"/>
          </a:p>
        </p:txBody>
      </p:sp>
    </p:spTree>
    <p:extLst>
      <p:ext uri="{BB962C8B-B14F-4D97-AF65-F5344CB8AC3E}">
        <p14:creationId xmlns:p14="http://schemas.microsoft.com/office/powerpoint/2010/main" val="29454701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84</a:t>
            </a:fld>
            <a:endParaRPr lang="en-US" dirty="0"/>
          </a:p>
        </p:txBody>
      </p:sp>
    </p:spTree>
    <p:extLst>
      <p:ext uri="{BB962C8B-B14F-4D97-AF65-F5344CB8AC3E}">
        <p14:creationId xmlns:p14="http://schemas.microsoft.com/office/powerpoint/2010/main" val="38306310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85</a:t>
            </a:fld>
            <a:endParaRPr lang="en-US" dirty="0"/>
          </a:p>
        </p:txBody>
      </p:sp>
    </p:spTree>
    <p:extLst>
      <p:ext uri="{BB962C8B-B14F-4D97-AF65-F5344CB8AC3E}">
        <p14:creationId xmlns:p14="http://schemas.microsoft.com/office/powerpoint/2010/main" val="7009005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87</a:t>
            </a:fld>
            <a:endParaRPr lang="en-US" dirty="0"/>
          </a:p>
        </p:txBody>
      </p:sp>
    </p:spTree>
    <p:extLst>
      <p:ext uri="{BB962C8B-B14F-4D97-AF65-F5344CB8AC3E}">
        <p14:creationId xmlns:p14="http://schemas.microsoft.com/office/powerpoint/2010/main" val="9675690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88</a:t>
            </a:fld>
            <a:endParaRPr lang="en-US" dirty="0"/>
          </a:p>
        </p:txBody>
      </p:sp>
    </p:spTree>
    <p:extLst>
      <p:ext uri="{BB962C8B-B14F-4D97-AF65-F5344CB8AC3E}">
        <p14:creationId xmlns:p14="http://schemas.microsoft.com/office/powerpoint/2010/main" val="49102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4207093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89</a:t>
            </a:fld>
            <a:endParaRPr lang="en-US" dirty="0"/>
          </a:p>
        </p:txBody>
      </p:sp>
    </p:spTree>
    <p:extLst>
      <p:ext uri="{BB962C8B-B14F-4D97-AF65-F5344CB8AC3E}">
        <p14:creationId xmlns:p14="http://schemas.microsoft.com/office/powerpoint/2010/main" val="34425434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86D67-E528-4849-A733-7C89D669CB20}" type="slidenum">
              <a:rPr lang="en-US" smtClean="0"/>
              <a:t>90</a:t>
            </a:fld>
            <a:endParaRPr lang="en-US"/>
          </a:p>
        </p:txBody>
      </p:sp>
    </p:spTree>
    <p:extLst>
      <p:ext uri="{BB962C8B-B14F-4D97-AF65-F5344CB8AC3E}">
        <p14:creationId xmlns:p14="http://schemas.microsoft.com/office/powerpoint/2010/main" val="14294764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91</a:t>
            </a:fld>
            <a:endParaRPr lang="en-US" dirty="0"/>
          </a:p>
        </p:txBody>
      </p:sp>
    </p:spTree>
    <p:extLst>
      <p:ext uri="{BB962C8B-B14F-4D97-AF65-F5344CB8AC3E}">
        <p14:creationId xmlns:p14="http://schemas.microsoft.com/office/powerpoint/2010/main" val="38948178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92</a:t>
            </a:fld>
            <a:endParaRPr lang="en-US" dirty="0"/>
          </a:p>
        </p:txBody>
      </p:sp>
    </p:spTree>
    <p:extLst>
      <p:ext uri="{BB962C8B-B14F-4D97-AF65-F5344CB8AC3E}">
        <p14:creationId xmlns:p14="http://schemas.microsoft.com/office/powerpoint/2010/main" val="10296616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93</a:t>
            </a:fld>
            <a:endParaRPr lang="en-US" dirty="0"/>
          </a:p>
        </p:txBody>
      </p:sp>
    </p:spTree>
    <p:extLst>
      <p:ext uri="{BB962C8B-B14F-4D97-AF65-F5344CB8AC3E}">
        <p14:creationId xmlns:p14="http://schemas.microsoft.com/office/powerpoint/2010/main" val="458893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94</a:t>
            </a:fld>
            <a:endParaRPr lang="en-US" dirty="0"/>
          </a:p>
        </p:txBody>
      </p:sp>
    </p:spTree>
    <p:extLst>
      <p:ext uri="{BB962C8B-B14F-4D97-AF65-F5344CB8AC3E}">
        <p14:creationId xmlns:p14="http://schemas.microsoft.com/office/powerpoint/2010/main" val="32679536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95</a:t>
            </a:fld>
            <a:endParaRPr lang="en-US" dirty="0"/>
          </a:p>
        </p:txBody>
      </p:sp>
    </p:spTree>
    <p:extLst>
      <p:ext uri="{BB962C8B-B14F-4D97-AF65-F5344CB8AC3E}">
        <p14:creationId xmlns:p14="http://schemas.microsoft.com/office/powerpoint/2010/main" val="2393392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96</a:t>
            </a:fld>
            <a:endParaRPr lang="en-US" dirty="0"/>
          </a:p>
        </p:txBody>
      </p:sp>
    </p:spTree>
    <p:extLst>
      <p:ext uri="{BB962C8B-B14F-4D97-AF65-F5344CB8AC3E}">
        <p14:creationId xmlns:p14="http://schemas.microsoft.com/office/powerpoint/2010/main" val="1426581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97</a:t>
            </a:fld>
            <a:endParaRPr lang="en-US" dirty="0"/>
          </a:p>
        </p:txBody>
      </p:sp>
    </p:spTree>
    <p:extLst>
      <p:ext uri="{BB962C8B-B14F-4D97-AF65-F5344CB8AC3E}">
        <p14:creationId xmlns:p14="http://schemas.microsoft.com/office/powerpoint/2010/main" val="24121321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98</a:t>
            </a:fld>
            <a:endParaRPr lang="en-US" dirty="0"/>
          </a:p>
        </p:txBody>
      </p:sp>
    </p:spTree>
    <p:extLst>
      <p:ext uri="{BB962C8B-B14F-4D97-AF65-F5344CB8AC3E}">
        <p14:creationId xmlns:p14="http://schemas.microsoft.com/office/powerpoint/2010/main" val="334130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86D67-E528-4849-A733-7C89D669CB20}" type="slidenum">
              <a:rPr lang="en-US" smtClean="0"/>
              <a:t>8</a:t>
            </a:fld>
            <a:endParaRPr lang="en-US" dirty="0"/>
          </a:p>
        </p:txBody>
      </p:sp>
    </p:spTree>
    <p:extLst>
      <p:ext uri="{BB962C8B-B14F-4D97-AF65-F5344CB8AC3E}">
        <p14:creationId xmlns:p14="http://schemas.microsoft.com/office/powerpoint/2010/main" val="6016919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99</a:t>
            </a:fld>
            <a:endParaRPr lang="en-US" dirty="0"/>
          </a:p>
        </p:txBody>
      </p:sp>
    </p:spTree>
    <p:extLst>
      <p:ext uri="{BB962C8B-B14F-4D97-AF65-F5344CB8AC3E}">
        <p14:creationId xmlns:p14="http://schemas.microsoft.com/office/powerpoint/2010/main" val="38979559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100</a:t>
            </a:fld>
            <a:endParaRPr lang="en-US" dirty="0"/>
          </a:p>
        </p:txBody>
      </p:sp>
    </p:spTree>
    <p:extLst>
      <p:ext uri="{BB962C8B-B14F-4D97-AF65-F5344CB8AC3E}">
        <p14:creationId xmlns:p14="http://schemas.microsoft.com/office/powerpoint/2010/main" val="930950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101</a:t>
            </a:fld>
            <a:endParaRPr lang="en-US" dirty="0"/>
          </a:p>
        </p:txBody>
      </p:sp>
    </p:spTree>
    <p:extLst>
      <p:ext uri="{BB962C8B-B14F-4D97-AF65-F5344CB8AC3E}">
        <p14:creationId xmlns:p14="http://schemas.microsoft.com/office/powerpoint/2010/main" val="2866958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102</a:t>
            </a:fld>
            <a:endParaRPr lang="en-US" dirty="0"/>
          </a:p>
        </p:txBody>
      </p:sp>
    </p:spTree>
    <p:extLst>
      <p:ext uri="{BB962C8B-B14F-4D97-AF65-F5344CB8AC3E}">
        <p14:creationId xmlns:p14="http://schemas.microsoft.com/office/powerpoint/2010/main" val="585162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103</a:t>
            </a:fld>
            <a:endParaRPr lang="en-US" dirty="0"/>
          </a:p>
        </p:txBody>
      </p:sp>
    </p:spTree>
    <p:extLst>
      <p:ext uri="{BB962C8B-B14F-4D97-AF65-F5344CB8AC3E}">
        <p14:creationId xmlns:p14="http://schemas.microsoft.com/office/powerpoint/2010/main" val="33038092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104</a:t>
            </a:fld>
            <a:endParaRPr lang="en-US" dirty="0"/>
          </a:p>
        </p:txBody>
      </p:sp>
    </p:spTree>
    <p:extLst>
      <p:ext uri="{BB962C8B-B14F-4D97-AF65-F5344CB8AC3E}">
        <p14:creationId xmlns:p14="http://schemas.microsoft.com/office/powerpoint/2010/main" val="32275697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105</a:t>
            </a:fld>
            <a:endParaRPr lang="en-US" dirty="0"/>
          </a:p>
        </p:txBody>
      </p:sp>
    </p:spTree>
    <p:extLst>
      <p:ext uri="{BB962C8B-B14F-4D97-AF65-F5344CB8AC3E}">
        <p14:creationId xmlns:p14="http://schemas.microsoft.com/office/powerpoint/2010/main" val="8581864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106</a:t>
            </a:fld>
            <a:endParaRPr lang="en-US" dirty="0"/>
          </a:p>
        </p:txBody>
      </p:sp>
    </p:spTree>
    <p:extLst>
      <p:ext uri="{BB962C8B-B14F-4D97-AF65-F5344CB8AC3E}">
        <p14:creationId xmlns:p14="http://schemas.microsoft.com/office/powerpoint/2010/main" val="17172241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107</a:t>
            </a:fld>
            <a:endParaRPr lang="en-US" dirty="0"/>
          </a:p>
        </p:txBody>
      </p:sp>
    </p:spTree>
    <p:extLst>
      <p:ext uri="{BB962C8B-B14F-4D97-AF65-F5344CB8AC3E}">
        <p14:creationId xmlns:p14="http://schemas.microsoft.com/office/powerpoint/2010/main" val="28196101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108</a:t>
            </a:fld>
            <a:endParaRPr lang="en-US" dirty="0"/>
          </a:p>
        </p:txBody>
      </p:sp>
    </p:spTree>
    <p:extLst>
      <p:ext uri="{BB962C8B-B14F-4D97-AF65-F5344CB8AC3E}">
        <p14:creationId xmlns:p14="http://schemas.microsoft.com/office/powerpoint/2010/main" val="369487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9870918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109</a:t>
            </a:fld>
            <a:endParaRPr lang="en-US" dirty="0"/>
          </a:p>
        </p:txBody>
      </p:sp>
    </p:spTree>
    <p:extLst>
      <p:ext uri="{BB962C8B-B14F-4D97-AF65-F5344CB8AC3E}">
        <p14:creationId xmlns:p14="http://schemas.microsoft.com/office/powerpoint/2010/main" val="1983828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110</a:t>
            </a:fld>
            <a:endParaRPr lang="en-US" dirty="0"/>
          </a:p>
        </p:txBody>
      </p:sp>
    </p:spTree>
    <p:extLst>
      <p:ext uri="{BB962C8B-B14F-4D97-AF65-F5344CB8AC3E}">
        <p14:creationId xmlns:p14="http://schemas.microsoft.com/office/powerpoint/2010/main" val="32429501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111</a:t>
            </a:fld>
            <a:endParaRPr lang="en-US" dirty="0"/>
          </a:p>
        </p:txBody>
      </p:sp>
    </p:spTree>
    <p:extLst>
      <p:ext uri="{BB962C8B-B14F-4D97-AF65-F5344CB8AC3E}">
        <p14:creationId xmlns:p14="http://schemas.microsoft.com/office/powerpoint/2010/main" val="38765513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112</a:t>
            </a:fld>
            <a:endParaRPr lang="en-US" dirty="0"/>
          </a:p>
        </p:txBody>
      </p:sp>
    </p:spTree>
    <p:extLst>
      <p:ext uri="{BB962C8B-B14F-4D97-AF65-F5344CB8AC3E}">
        <p14:creationId xmlns:p14="http://schemas.microsoft.com/office/powerpoint/2010/main" val="23647011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113</a:t>
            </a:fld>
            <a:endParaRPr lang="en-US" dirty="0"/>
          </a:p>
        </p:txBody>
      </p:sp>
    </p:spTree>
    <p:extLst>
      <p:ext uri="{BB962C8B-B14F-4D97-AF65-F5344CB8AC3E}">
        <p14:creationId xmlns:p14="http://schemas.microsoft.com/office/powerpoint/2010/main" val="1668437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114</a:t>
            </a:fld>
            <a:endParaRPr lang="en-US" dirty="0"/>
          </a:p>
        </p:txBody>
      </p:sp>
    </p:spTree>
    <p:extLst>
      <p:ext uri="{BB962C8B-B14F-4D97-AF65-F5344CB8AC3E}">
        <p14:creationId xmlns:p14="http://schemas.microsoft.com/office/powerpoint/2010/main" val="21001548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115</a:t>
            </a:fld>
            <a:endParaRPr lang="en-US" dirty="0"/>
          </a:p>
        </p:txBody>
      </p:sp>
    </p:spTree>
    <p:extLst>
      <p:ext uri="{BB962C8B-B14F-4D97-AF65-F5344CB8AC3E}">
        <p14:creationId xmlns:p14="http://schemas.microsoft.com/office/powerpoint/2010/main" val="11563586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116</a:t>
            </a:fld>
            <a:endParaRPr lang="en-US" dirty="0"/>
          </a:p>
        </p:txBody>
      </p:sp>
    </p:spTree>
    <p:extLst>
      <p:ext uri="{BB962C8B-B14F-4D97-AF65-F5344CB8AC3E}">
        <p14:creationId xmlns:p14="http://schemas.microsoft.com/office/powerpoint/2010/main" val="492417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117</a:t>
            </a:fld>
            <a:endParaRPr lang="en-US" dirty="0"/>
          </a:p>
        </p:txBody>
      </p:sp>
    </p:spTree>
    <p:extLst>
      <p:ext uri="{BB962C8B-B14F-4D97-AF65-F5344CB8AC3E}">
        <p14:creationId xmlns:p14="http://schemas.microsoft.com/office/powerpoint/2010/main" val="38102575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118</a:t>
            </a:fld>
            <a:endParaRPr lang="en-US" dirty="0"/>
          </a:p>
        </p:txBody>
      </p:sp>
    </p:spTree>
    <p:extLst>
      <p:ext uri="{BB962C8B-B14F-4D97-AF65-F5344CB8AC3E}">
        <p14:creationId xmlns:p14="http://schemas.microsoft.com/office/powerpoint/2010/main" val="372979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a:prstGeom prst="rect">
            <a:avLst/>
          </a:prstGeo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lang="en-US">
              <a:solidFill>
                <a:srgbClr val="073E87"/>
              </a:solidFill>
            </a:endParaRPr>
          </a:p>
        </p:txBody>
      </p:sp>
      <p:sp>
        <p:nvSpPr>
          <p:cNvPr id="6" name="Slide Number Placeholder 5"/>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5467729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162757" y="2675467"/>
            <a:ext cx="9877777" cy="3450696"/>
          </a:xfrm>
          <a:prstGeom prst="rect">
            <a:avLst/>
          </a:prstGeom>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lang="en-US">
              <a:solidFill>
                <a:srgbClr val="073E87"/>
              </a:solidFill>
            </a:endParaRPr>
          </a:p>
        </p:txBody>
      </p:sp>
      <p:sp>
        <p:nvSpPr>
          <p:cNvPr id="6" name="Slide Number Placeholder 5"/>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0905480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lang="en-US">
              <a:solidFill>
                <a:srgbClr val="073E87"/>
              </a:solidFill>
            </a:endParaRPr>
          </a:p>
        </p:txBody>
      </p:sp>
      <p:sp>
        <p:nvSpPr>
          <p:cNvPr id="6" name="Slide Number Placeholder 5"/>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a:prstGeom prst="rect">
            <a:avLst/>
          </a:prstGeo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162166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Ref idx="1002">
        <a:schemeClr val="bg1"/>
      </p:bgRef>
    </p:bg>
    <p:spTree>
      <p:nvGrpSpPr>
        <p:cNvPr id="1" name=""/>
        <p:cNvGrpSpPr/>
        <p:nvPr/>
      </p:nvGrpSpPr>
      <p:grpSpPr>
        <a:xfrm>
          <a:off x="0" y="0"/>
          <a:ext cx="0" cy="0"/>
          <a:chOff x="0" y="0"/>
          <a:chExt cx="0" cy="0"/>
        </a:xfrm>
      </p:grpSpPr>
      <p:sp>
        <p:nvSpPr>
          <p:cNvPr id="8" name="Rectangle 7"/>
          <p:cNvSpPr/>
          <p:nvPr userDrawn="1"/>
        </p:nvSpPr>
        <p:spPr>
          <a:xfrm flipH="1">
            <a:off x="-144694" y="-12636"/>
            <a:ext cx="12481387" cy="6858000"/>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val="133215078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6" y="-1"/>
            <a:ext cx="12096000" cy="6858258"/>
          </a:xfrm>
          <a:prstGeom prst="rect">
            <a:avLst/>
          </a:prstGeom>
        </p:spPr>
      </p:pic>
      <p:sp>
        <p:nvSpPr>
          <p:cNvPr id="3" name="Date Placeholder 3"/>
          <p:cNvSpPr>
            <a:spLocks noGrp="1"/>
          </p:cNvSpPr>
          <p:nvPr>
            <p:ph type="dt" sz="half" idx="10"/>
          </p:nvPr>
        </p:nvSpPr>
        <p:spPr>
          <a:xfrm>
            <a:off x="1016000" y="6356351"/>
            <a:ext cx="2844800" cy="365125"/>
          </a:xfrm>
          <a:prstGeom prst="rect">
            <a:avLst/>
          </a:prstGeom>
        </p:spPr>
        <p:txBody>
          <a:bodyPr/>
          <a:lstStyle/>
          <a:p>
            <a:fld id="{757B281C-5159-4971-8228-52B9A72E9ED2}" type="datetimeFigureOut">
              <a:rPr lang="en-US" smtClean="0"/>
              <a:pPr/>
              <a:t>8/23/2017</a:t>
            </a:fld>
            <a:endParaRPr lang="en-US" dirty="0"/>
          </a:p>
        </p:txBody>
      </p:sp>
      <p:sp>
        <p:nvSpPr>
          <p:cNvPr id="4" name="Footer Placeholder 4"/>
          <p:cNvSpPr>
            <a:spLocks noGrp="1"/>
          </p:cNvSpPr>
          <p:nvPr>
            <p:ph type="ftr" sz="quarter" idx="11"/>
          </p:nvPr>
        </p:nvSpPr>
        <p:spPr>
          <a:xfrm>
            <a:off x="4470400" y="6356351"/>
            <a:ext cx="3860800" cy="365125"/>
          </a:xfrm>
          <a:prstGeom prst="rect">
            <a:avLst/>
          </a:prstGeom>
        </p:spPr>
        <p:txBody>
          <a:bodyPr/>
          <a:lstStyle/>
          <a:p>
            <a:endParaRPr lang="en-US" dirty="0"/>
          </a:p>
        </p:txBody>
      </p:sp>
      <p:sp>
        <p:nvSpPr>
          <p:cNvPr id="5" name="Slide Number Placeholder 5"/>
          <p:cNvSpPr>
            <a:spLocks noGrp="1"/>
          </p:cNvSpPr>
          <p:nvPr>
            <p:ph type="sldNum" sz="quarter" idx="12"/>
          </p:nvPr>
        </p:nvSpPr>
        <p:spPr>
          <a:xfrm>
            <a:off x="8940800" y="6356351"/>
            <a:ext cx="2844800" cy="365125"/>
          </a:xfrm>
          <a:prstGeom prst="rect">
            <a:avLst/>
          </a:prstGeo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32123341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2">
        <a:schemeClr val="bg1"/>
      </p:bgRef>
    </p:bg>
    <p:spTree>
      <p:nvGrpSpPr>
        <p:cNvPr id="1" name=""/>
        <p:cNvGrpSpPr/>
        <p:nvPr/>
      </p:nvGrpSpPr>
      <p:grpSpPr>
        <a:xfrm>
          <a:off x="0" y="0"/>
          <a:ext cx="0" cy="0"/>
          <a:chOff x="0" y="0"/>
          <a:chExt cx="0" cy="0"/>
        </a:xfrm>
      </p:grpSpPr>
      <p:sp>
        <p:nvSpPr>
          <p:cNvPr id="8" name="Rectangle 7"/>
          <p:cNvSpPr/>
          <p:nvPr userDrawn="1"/>
        </p:nvSpPr>
        <p:spPr>
          <a:xfrm flipH="1">
            <a:off x="3439013" y="-12636"/>
            <a:ext cx="8897680" cy="6858000"/>
          </a:xfrm>
          <a:prstGeom prst="rect">
            <a:avLst/>
          </a:prstGeom>
          <a:ln/>
        </p:spPr>
        <p:style>
          <a:lnRef idx="3">
            <a:schemeClr val="lt1"/>
          </a:lnRef>
          <a:fillRef idx="1">
            <a:schemeClr val="accent3"/>
          </a:fillRef>
          <a:effectRef idx="1">
            <a:schemeClr val="accent3"/>
          </a:effectRef>
          <a:fontRef idx="minor">
            <a:schemeClr val="lt1"/>
          </a:fontRef>
        </p:style>
        <p:txBody>
          <a:bodyPr anchor="ctr"/>
          <a:lstStyle/>
          <a:p>
            <a:pPr algn="ctr" eaLnBrk="1" latinLnBrk="0" hangingPunct="1"/>
            <a:endParaRPr kumimoji="0" lang="en-US" sz="1800" dirty="0"/>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sz="1800"/>
          </a:p>
        </p:txBody>
      </p:sp>
      <p:sp>
        <p:nvSpPr>
          <p:cNvPr id="25" name="Subtitle 24"/>
          <p:cNvSpPr>
            <a:spLocks noGrp="1"/>
          </p:cNvSpPr>
          <p:nvPr>
            <p:ph type="subTitle" idx="1"/>
          </p:nvPr>
        </p:nvSpPr>
        <p:spPr>
          <a:xfrm>
            <a:off x="5327915" y="3959038"/>
            <a:ext cx="5424679" cy="910123"/>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D1C71AF1-D52D-4131-A994-F72680175977}" type="datetimeFigureOut">
              <a:rPr lang="en-US" smtClean="0"/>
              <a:t>8/23/2017</a:t>
            </a:fld>
            <a:endParaRPr lang="en-US"/>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CA705C43-DBF8-43CC-9262-6B6FB48A7A84}" type="slidenum">
              <a:rPr lang="en-US" smtClean="0"/>
              <a:t>‹#›</a:t>
            </a:fld>
            <a:endParaRPr lang="en-US"/>
          </a:p>
        </p:txBody>
      </p:sp>
    </p:spTree>
    <p:extLst>
      <p:ext uri="{BB962C8B-B14F-4D97-AF65-F5344CB8AC3E}">
        <p14:creationId xmlns:p14="http://schemas.microsoft.com/office/powerpoint/2010/main" val="723327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11751733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46538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164417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685303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80318022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99" y="-26783"/>
            <a:ext cx="12173292" cy="6877778"/>
          </a:xfrm>
          <a:prstGeom prst="rect">
            <a:avLst/>
          </a:prstGeom>
        </p:spPr>
        <p:style>
          <a:lnRef idx="0">
            <a:schemeClr val="accent1"/>
          </a:lnRef>
          <a:fillRef idx="3">
            <a:schemeClr val="accent1"/>
          </a:fillRef>
          <a:effectRef idx="3">
            <a:schemeClr val="accent1"/>
          </a:effectRef>
          <a:fontRef idx="none"/>
        </p:style>
        <p:txBody>
          <a:bodyPr/>
          <a:lstStyle>
            <a:lvl1pPr marL="0" indent="0" algn="justLow" rtl="0">
              <a:buNone/>
              <a:defRPr sz="2000"/>
            </a:lvl1pPr>
            <a:lvl2pPr marL="301943" indent="0" algn="justLow" rtl="0">
              <a:buNone/>
              <a:defRPr sz="2000"/>
            </a:lvl2pPr>
            <a:lvl3pPr marL="627063" indent="0" algn="justLow" rtl="0">
              <a:buNone/>
              <a:defRPr sz="2000"/>
            </a:lvl3pPr>
            <a:lvl4pPr marL="914400" indent="0" algn="justLow" rtl="0">
              <a:buNone/>
              <a:defRPr sz="2000"/>
            </a:lvl4pPr>
            <a:lvl5pPr marL="1234440" indent="0" algn="justLow" rtl="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lang="en-US" dirty="0">
              <a:solidFill>
                <a:srgbClr val="073E87"/>
              </a:solidFill>
            </a:endParaRPr>
          </a:p>
        </p:txBody>
      </p:sp>
      <p:sp>
        <p:nvSpPr>
          <p:cNvPr id="6" name="Slide Number Placeholder 5"/>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a:xfrm>
            <a:off x="296446" y="88040"/>
            <a:ext cx="11599111" cy="1252728"/>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6872101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00900465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Date Placeholder 1"/>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6046029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44967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64832964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28532929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8C1B7BA-7215-4594-932D-DF16144526C4}"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769370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1"/>
            <a:ext cx="2844800" cy="365125"/>
          </a:xfrm>
        </p:spPr>
        <p:txBody>
          <a:bodyPr/>
          <a:lstStyle/>
          <a:p>
            <a:fld id="{757B281C-5159-4971-8228-52B9A72E9ED2}" type="datetimeFigureOut">
              <a:rPr lang="en-US" smtClean="0"/>
              <a:pPr/>
              <a:t>8/23/2017</a:t>
            </a:fld>
            <a:endParaRPr lang="en-US" dirty="0"/>
          </a:p>
        </p:txBody>
      </p:sp>
      <p:sp>
        <p:nvSpPr>
          <p:cNvPr id="4" name="Footer Placeholder 4"/>
          <p:cNvSpPr>
            <a:spLocks noGrp="1"/>
          </p:cNvSpPr>
          <p:nvPr>
            <p:ph type="ftr" sz="quarter" idx="11"/>
          </p:nvPr>
        </p:nvSpPr>
        <p:spPr>
          <a:xfrm>
            <a:off x="4470400" y="6356351"/>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29612608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a:prstGeom prst="rect">
            <a:avLst/>
          </a:prstGeo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lang="en-US">
              <a:solidFill>
                <a:srgbClr val="073E87"/>
              </a:solidFill>
            </a:endParaRPr>
          </a:p>
        </p:txBody>
      </p:sp>
      <p:sp>
        <p:nvSpPr>
          <p:cNvPr id="6" name="Slide Number Placeholder 5"/>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77914983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6" name="Footer Placeholder 5"/>
          <p:cNvSpPr>
            <a:spLocks noGrp="1"/>
          </p:cNvSpPr>
          <p:nvPr>
            <p:ph type="ftr" sz="quarter" idx="11"/>
          </p:nvPr>
        </p:nvSpPr>
        <p:spPr>
          <a:xfrm>
            <a:off x="258185" y="6250165"/>
            <a:ext cx="5048921" cy="365125"/>
          </a:xfrm>
          <a:prstGeom prst="rect">
            <a:avLst/>
          </a:prstGeom>
        </p:spPr>
        <p:txBody>
          <a:bodyPr/>
          <a:lstStyle/>
          <a:p>
            <a:endParaRPr lang="en-US">
              <a:solidFill>
                <a:srgbClr val="073E87"/>
              </a:solidFill>
            </a:endParaRPr>
          </a:p>
        </p:txBody>
      </p:sp>
      <p:sp>
        <p:nvSpPr>
          <p:cNvPr id="7" name="Slide Number Placeholder 6"/>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902207" y="2679192"/>
            <a:ext cx="5096256" cy="3447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22404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a:prstGeom prst="rect">
            <a:avLst/>
          </a:prstGeo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a:prstGeom prst="rect">
            <a:avLst/>
          </a:prstGeo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8" name="Footer Placeholder 7"/>
          <p:cNvSpPr>
            <a:spLocks noGrp="1"/>
          </p:cNvSpPr>
          <p:nvPr>
            <p:ph type="ftr" sz="quarter" idx="11"/>
          </p:nvPr>
        </p:nvSpPr>
        <p:spPr>
          <a:xfrm>
            <a:off x="258185" y="6250165"/>
            <a:ext cx="5048921" cy="365125"/>
          </a:xfrm>
          <a:prstGeom prst="rect">
            <a:avLst/>
          </a:prstGeom>
        </p:spPr>
        <p:txBody>
          <a:bodyPr/>
          <a:lstStyle/>
          <a:p>
            <a:endParaRPr lang="en-US">
              <a:solidFill>
                <a:srgbClr val="073E87"/>
              </a:solidFill>
            </a:endParaRPr>
          </a:p>
        </p:txBody>
      </p:sp>
      <p:sp>
        <p:nvSpPr>
          <p:cNvPr id="9" name="Slide Number Placeholder 8"/>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4673479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endParaRPr lang="en-US">
              <a:solidFill>
                <a:srgbClr val="073E87"/>
              </a:solidFill>
            </a:endParaRPr>
          </a:p>
        </p:txBody>
      </p:sp>
      <p:sp>
        <p:nvSpPr>
          <p:cNvPr id="5" name="Slide Number Placeholder 4"/>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7594531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Date Placeholder 1"/>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3" name="Footer Placeholder 2"/>
          <p:cNvSpPr>
            <a:spLocks noGrp="1"/>
          </p:cNvSpPr>
          <p:nvPr>
            <p:ph type="ftr" sz="quarter" idx="11"/>
          </p:nvPr>
        </p:nvSpPr>
        <p:spPr>
          <a:xfrm>
            <a:off x="258185" y="6250165"/>
            <a:ext cx="5048921" cy="365125"/>
          </a:xfrm>
          <a:prstGeom prst="rect">
            <a:avLst/>
          </a:prstGeom>
        </p:spPr>
        <p:txBody>
          <a:bodyPr/>
          <a:lstStyle/>
          <a:p>
            <a:endParaRPr lang="en-US">
              <a:solidFill>
                <a:srgbClr val="073E87"/>
              </a:solidFill>
            </a:endParaRPr>
          </a:p>
        </p:txBody>
      </p:sp>
      <p:sp>
        <p:nvSpPr>
          <p:cNvPr id="4" name="Slide Number Placeholder 3"/>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7876660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6" name="Footer Placeholder 5"/>
          <p:cNvSpPr>
            <a:spLocks noGrp="1"/>
          </p:cNvSpPr>
          <p:nvPr>
            <p:ph type="ftr" sz="quarter" idx="11"/>
          </p:nvPr>
        </p:nvSpPr>
        <p:spPr>
          <a:xfrm>
            <a:off x="258185" y="6250165"/>
            <a:ext cx="5048921" cy="365125"/>
          </a:xfrm>
          <a:prstGeom prst="rect">
            <a:avLst/>
          </a:prstGeom>
        </p:spPr>
        <p:txBody>
          <a:bodyPr/>
          <a:lstStyle/>
          <a:p>
            <a:endParaRPr lang="en-US">
              <a:solidFill>
                <a:srgbClr val="073E87"/>
              </a:solidFill>
            </a:endParaRPr>
          </a:p>
        </p:txBody>
      </p:sp>
      <p:sp>
        <p:nvSpPr>
          <p:cNvPr id="7" name="Slide Number Placeholder 6"/>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1219200" y="3581401"/>
            <a:ext cx="4470400" cy="1905001"/>
          </a:xfrm>
          <a:prstGeom prst="rect">
            <a:avLst/>
          </a:prstGeo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a:prstGeom prst="rect">
            <a:avLst/>
          </a:prstGeo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194719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a:prstGeom prst="rect">
            <a:avLst/>
          </a:prstGeo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84896" y="6250165"/>
            <a:ext cx="5048920" cy="365125"/>
          </a:xfrm>
          <a:prstGeom prst="rect">
            <a:avLst/>
          </a:prstGeom>
        </p:spPr>
        <p:txBody>
          <a:body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6" name="Footer Placeholder 5"/>
          <p:cNvSpPr>
            <a:spLocks noGrp="1"/>
          </p:cNvSpPr>
          <p:nvPr>
            <p:ph type="ftr" sz="quarter" idx="11"/>
          </p:nvPr>
        </p:nvSpPr>
        <p:spPr>
          <a:xfrm>
            <a:off x="258185" y="6250165"/>
            <a:ext cx="5048921" cy="365125"/>
          </a:xfrm>
          <a:prstGeom prst="rect">
            <a:avLst/>
          </a:prstGeom>
        </p:spPr>
        <p:txBody>
          <a:bodyPr/>
          <a:lstStyle/>
          <a:p>
            <a:endParaRPr lang="en-US">
              <a:solidFill>
                <a:srgbClr val="073E87"/>
              </a:solidFill>
            </a:endParaRPr>
          </a:p>
        </p:txBody>
      </p:sp>
      <p:sp>
        <p:nvSpPr>
          <p:cNvPr id="7" name="Slide Number Placeholder 6"/>
          <p:cNvSpPr>
            <a:spLocks noGrp="1"/>
          </p:cNvSpPr>
          <p:nvPr>
            <p:ph type="sldNum" sz="quarter" idx="12"/>
          </p:nvPr>
        </p:nvSpPr>
        <p:spPr>
          <a:xfrm>
            <a:off x="5321451" y="6250164"/>
            <a:ext cx="1549101" cy="365125"/>
          </a:xfrm>
          <a:prstGeom prst="rect">
            <a:avLst/>
          </a:prstGeom>
        </p:spPr>
        <p:txBody>
          <a:bodyPr/>
          <a:lstStyle/>
          <a:p>
            <a:fld id="{B8C1B7BA-7215-4594-932D-DF16144526C4}"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7631354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6"/>
          <p:cNvSpPr/>
          <p:nvPr userDrawn="1"/>
        </p:nvSpPr>
        <p:spPr>
          <a:xfrm>
            <a:off x="328204" y="1845733"/>
            <a:ext cx="11585185" cy="4917923"/>
          </a:xfrm>
          <a:prstGeom prst="rect">
            <a:avLst/>
          </a:prstGeom>
          <a:gradFill flip="none" rotWithShape="1">
            <a:gsLst>
              <a:gs pos="0">
                <a:srgbClr val="349D0F">
                  <a:tint val="66000"/>
                  <a:satMod val="160000"/>
                </a:srgbClr>
              </a:gs>
              <a:gs pos="50000">
                <a:srgbClr val="349D0F">
                  <a:tint val="44500"/>
                  <a:satMod val="160000"/>
                </a:srgbClr>
              </a:gs>
              <a:gs pos="100000">
                <a:srgbClr val="349D0F">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841185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91" r:id="rId12"/>
    <p:sldLayoutId id="2147483692" r:id="rId13"/>
    <p:sldLayoutId id="2147483693" r:id="rId14"/>
  </p:sldLayoutIdLst>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xStyles>
    <p:titleStyle>
      <a:lvl1pPr algn="ctr" defTabSz="914400" rtl="0" eaLnBrk="1" latinLnBrk="0" hangingPunct="1">
        <a:spcBef>
          <a:spcPct val="0"/>
        </a:spcBef>
        <a:buNone/>
        <a:defRPr sz="4400" b="1"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277EFB4A-434A-4BED-A979-72D6EE5F544E}" type="datetimeFigureOut">
              <a:rPr lang="en-US" smtClean="0">
                <a:solidFill>
                  <a:srgbClr val="073E87"/>
                </a:solidFill>
              </a:rPr>
              <a:pPr/>
              <a:t>8/23/2017</a:t>
            </a:fld>
            <a:endParaRPr lang="en-US">
              <a:solidFill>
                <a:srgbClr val="073E87"/>
              </a:solidFill>
            </a:endParaRP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B8C1B7BA-7215-4594-932D-DF16144526C4}"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48468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77.xml"/><Relationship Id="rId3" Type="http://schemas.openxmlformats.org/officeDocument/2006/relationships/slide" Target="slide55.xml"/><Relationship Id="rId7" Type="http://schemas.openxmlformats.org/officeDocument/2006/relationships/slide" Target="slide330.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76.xml"/><Relationship Id="rId5" Type="http://schemas.openxmlformats.org/officeDocument/2006/relationships/slide" Target="slide79.xml"/><Relationship Id="rId4" Type="http://schemas.openxmlformats.org/officeDocument/2006/relationships/slide" Target="slide102.xml"/><Relationship Id="rId9" Type="http://schemas.openxmlformats.org/officeDocument/2006/relationships/slide" Target="slide170.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79.xml"/><Relationship Id="rId7" Type="http://schemas.openxmlformats.org/officeDocument/2006/relationships/slide" Target="slide2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07.xml"/><Relationship Id="rId5" Type="http://schemas.openxmlformats.org/officeDocument/2006/relationships/slide" Target="slide205.xml"/><Relationship Id="rId4" Type="http://schemas.openxmlformats.org/officeDocument/2006/relationships/slide" Target="slide183.xml"/></Relationships>
</file>

<file path=ppt/slides/_rels/slide100.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124.jpeg"/><Relationship Id="rId4" Type="http://schemas.openxmlformats.org/officeDocument/2006/relationships/hyperlink" Target="&#1575;&#1587;&#1583;%20&#1575;&#1604;&#1594;&#1575;&#1576;&#1577;/1.jpg"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115.xml"/><Relationship Id="rId7" Type="http://schemas.openxmlformats.org/officeDocument/2006/relationships/slide" Target="slide103.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slide" Target="slide110.xml"/><Relationship Id="rId11" Type="http://schemas.openxmlformats.org/officeDocument/2006/relationships/slide" Target="slide117.xml"/><Relationship Id="rId5" Type="http://schemas.openxmlformats.org/officeDocument/2006/relationships/slide" Target="slide208.xml"/><Relationship Id="rId10" Type="http://schemas.openxmlformats.org/officeDocument/2006/relationships/slide" Target="slide116.xml"/><Relationship Id="rId4" Type="http://schemas.openxmlformats.org/officeDocument/2006/relationships/slide" Target="slide205.xml"/><Relationship Id="rId9" Type="http://schemas.openxmlformats.org/officeDocument/2006/relationships/slide" Target="slide55.xml"/></Relationships>
</file>

<file path=ppt/slides/_rels/slide103.xml.rels><?xml version="1.0" encoding="UTF-8" standalone="yes"?>
<Relationships xmlns="http://schemas.openxmlformats.org/package/2006/relationships"><Relationship Id="rId3" Type="http://schemas.openxmlformats.org/officeDocument/2006/relationships/hyperlink" Target="&#1594;&#1586;&#1575;&#1604;&#1610;%20&#1578;&#1576;&#1585;&#1610;&#1603;%20&#1593;&#1605;&#1585;/1.jpg"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104.xml.rels><?xml version="1.0" encoding="UTF-8" standalone="yes"?>
<Relationships xmlns="http://schemas.openxmlformats.org/package/2006/relationships"><Relationship Id="rId3" Type="http://schemas.openxmlformats.org/officeDocument/2006/relationships/hyperlink" Target="&#1587;&#1576;&#1591;%20&#1575;&#1576;&#1606;%20&#1580;&#1608;&#1586;&#1610;/1.jpg" TargetMode="External"/><Relationship Id="rId7" Type="http://schemas.openxmlformats.org/officeDocument/2006/relationships/image" Target="../media/image127.jpe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1584;&#1607;&#1576;&#1610;/1.jpg" TargetMode="External"/><Relationship Id="rId4" Type="http://schemas.openxmlformats.org/officeDocument/2006/relationships/image" Target="../media/image126.jpeg"/></Relationships>
</file>

<file path=ppt/slides/_rels/slide105.xml.rels><?xml version="1.0" encoding="UTF-8" standalone="yes"?>
<Relationships xmlns="http://schemas.openxmlformats.org/package/2006/relationships"><Relationship Id="rId3" Type="http://schemas.openxmlformats.org/officeDocument/2006/relationships/hyperlink" Target="&#1603;&#1578;&#1576;%20&#1594;&#1586;&#1575;&#1604;&#1610;/1.jpg"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106.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hyperlink" Target="&#1610;&#1575;&#1601;&#1593;&#1610;/1.jpg"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1605;&#1591;&#1575;&#1604;&#1576;%20&#1575;&#1604;&#1587;&#1574;&#1608;&#1604;%20&#1588;&#1575;&#1601;&#1593;&#1610;/1.jpg"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1591;&#1576;&#1602;&#1575;&#1578;%20&#1575;&#1604;&#1588;&#1575;&#1601;&#1593;&#1610;&#1577;%20&#1575;&#1587;&#1606;&#1608;&#1610;/01.jpg"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hyperlink" Target="&#1584;&#1607;&#1576;&#1610;/1.jpg" TargetMode="External"/><Relationship Id="rId4" Type="http://schemas.openxmlformats.org/officeDocument/2006/relationships/slide" Target="slide102.xml"/></Relationships>
</file>

<file path=ppt/slides/_rels/slide11.xml.rels><?xml version="1.0" encoding="UTF-8" standalone="yes"?>
<Relationships xmlns="http://schemas.openxmlformats.org/package/2006/relationships"><Relationship Id="rId8" Type="http://schemas.openxmlformats.org/officeDocument/2006/relationships/slide" Target="slide199.xml"/><Relationship Id="rId3" Type="http://schemas.openxmlformats.org/officeDocument/2006/relationships/slide" Target="slide184.xml"/><Relationship Id="rId7" Type="http://schemas.openxmlformats.org/officeDocument/2006/relationships/slide" Target="slide19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87.xml"/><Relationship Id="rId5" Type="http://schemas.openxmlformats.org/officeDocument/2006/relationships/slide" Target="slide185.xml"/><Relationship Id="rId4" Type="http://schemas.openxmlformats.org/officeDocument/2006/relationships/slide" Target="slide205.xml"/><Relationship Id="rId9" Type="http://schemas.openxmlformats.org/officeDocument/2006/relationships/slide" Target="slide3.xml"/></Relationships>
</file>

<file path=ppt/slides/_rels/slide110.xml.rels><?xml version="1.0" encoding="UTF-8" standalone="yes"?>
<Relationships xmlns="http://schemas.openxmlformats.org/package/2006/relationships"><Relationship Id="rId3" Type="http://schemas.openxmlformats.org/officeDocument/2006/relationships/hyperlink" Target="&#1587;&#1576;&#1591;%20&#1575;&#1576;&#1606;%20&#1580;&#1608;&#1586;&#1610;/1.jpg"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111.xml.rels><?xml version="1.0" encoding="UTF-8" standalone="yes"?>
<Relationships xmlns="http://schemas.openxmlformats.org/package/2006/relationships"><Relationship Id="rId3" Type="http://schemas.openxmlformats.org/officeDocument/2006/relationships/hyperlink" Target="&#1587;&#1576;&#1591;%20&#1575;&#1576;&#1606;%20&#1580;&#1608;&#1586;&#1610;/1.jpg"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30.jpeg"/></Relationships>
</file>

<file path=ppt/slides/_rels/slide112.xml.rels><?xml version="1.0" encoding="UTF-8" standalone="yes"?>
<Relationships xmlns="http://schemas.openxmlformats.org/package/2006/relationships"><Relationship Id="rId3" Type="http://schemas.openxmlformats.org/officeDocument/2006/relationships/hyperlink" Target="&#1587;&#1576;&#1591;%20&#1575;&#1576;&#1606;%20&#1580;&#1608;&#1586;&#1610;/1.jpg"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30.jpeg"/></Relationships>
</file>

<file path=ppt/slides/_rels/slide113.xml.rels><?xml version="1.0" encoding="UTF-8" standalone="yes"?>
<Relationships xmlns="http://schemas.openxmlformats.org/package/2006/relationships"><Relationship Id="rId3" Type="http://schemas.openxmlformats.org/officeDocument/2006/relationships/hyperlink" Target="&#1587;&#1576;&#1591;%20&#1575;&#1576;&#1606;%20&#1580;&#1608;&#1586;&#1610;/1.jpg"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30.jpeg"/></Relationships>
</file>

<file path=ppt/slides/_rels/slide114.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131.jpeg"/><Relationship Id="rId4" Type="http://schemas.openxmlformats.org/officeDocument/2006/relationships/hyperlink" Target="&#1578;&#1585;&#1580;&#1605;&#1607;%20&#1587;&#1576;&#1591;%20&#1575;&#1576;&#1606;%20&#1580;&#1608;&#1586;&#1610;/1.jpg" TargetMode="External"/></Relationships>
</file>

<file path=ppt/slides/_rels/slide115.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132.jpeg"/><Relationship Id="rId4" Type="http://schemas.openxmlformats.org/officeDocument/2006/relationships/hyperlink" Target="&#1711;&#1606;&#1580;&#1610;%20&#1588;&#1575;&#1601;&#1593;&#1610;/1.jpg" TargetMode="External"/></Relationships>
</file>

<file path=ppt/slides/_rels/slide116.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133.jpeg"/><Relationship Id="rId4" Type="http://schemas.openxmlformats.org/officeDocument/2006/relationships/hyperlink" Target="&#1605;&#1602;&#1585;&#1610;&#1586;&#1610;/1.jpg" TargetMode="External"/></Relationships>
</file>

<file path=ppt/slides/_rels/slide117.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1603;&#1578;&#1576;%20&#1594;&#1586;&#1575;&#1604;&#1610;/1.jpg"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34.jpeg"/></Relationships>
</file>

<file path=ppt/slides/_rels/slide119.xml.rels><?xml version="1.0" encoding="UTF-8" standalone="yes"?>
<Relationships xmlns="http://schemas.openxmlformats.org/package/2006/relationships"><Relationship Id="rId3" Type="http://schemas.openxmlformats.org/officeDocument/2006/relationships/hyperlink" Target="&#1587;&#1576;&#1591;%20&#1575;&#1576;&#1606;%20&#1580;&#1608;&#1586;&#1610;/1.jpg"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136.jpeg"/><Relationship Id="rId5" Type="http://schemas.openxmlformats.org/officeDocument/2006/relationships/hyperlink" Target="&#1584;&#1607;&#1576;&#1610;/1.jpg" TargetMode="External"/><Relationship Id="rId4" Type="http://schemas.openxmlformats.org/officeDocument/2006/relationships/image" Target="../media/image135.jpeg"/></Relationships>
</file>

<file path=ppt/slides/_rels/slide12.xml.rels><?xml version="1.0" encoding="UTF-8" standalone="yes"?>
<Relationships xmlns="http://schemas.openxmlformats.org/package/2006/relationships"><Relationship Id="rId3" Type="http://schemas.openxmlformats.org/officeDocument/2006/relationships/slide" Target="slide208.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212.xml"/></Relationships>
</file>

<file path=ppt/slides/_rels/slide120.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137.jpeg"/><Relationship Id="rId4" Type="http://schemas.openxmlformats.org/officeDocument/2006/relationships/hyperlink" Target="&#1610;&#1575;&#1601;&#1593;&#1610;/1.jpg"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1605;&#1591;&#1575;&#1604;&#1576;%20&#1575;&#1604;&#1587;&#1574;&#1608;&#1604;%20&#1588;&#1575;&#1601;&#1593;&#1610;/1.jpg"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1584;&#1607;&#1576;&#1610;/1.jpg"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138.jpeg"/><Relationship Id="rId5" Type="http://schemas.openxmlformats.org/officeDocument/2006/relationships/slide" Target="slide102.xml"/><Relationship Id="rId4" Type="http://schemas.openxmlformats.org/officeDocument/2006/relationships/hyperlink" Target="&#1591;&#1576;&#1602;&#1575;&#1578;%20&#1575;&#1604;&#1588;&#1575;&#1601;&#1593;&#1610;&#1577;%20&#1575;&#1587;&#1606;&#1608;&#1610;/01.jpg"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1587;&#1576;&#1591;%20&#1575;&#1576;&#1606;%20&#1580;&#1608;&#1586;&#1610;/1.jpg"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125.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hyperlink" Target="&#1588;&#1585;&#1581;%20&#1581;&#1575;&#1604;%20&#1587;&#1576;&#1591;%20&#1575;&#1576;&#1606;%20&#1580;&#1608;&#1586;&#1610;/1.jpg"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1587;&#1576;&#1591;%20&#1575;&#1576;&#1606;%20&#1580;&#1608;&#1586;&#1610;/1.jpg"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30.jpe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1587;&#1576;&#1591;2/1.jpg"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40.jpeg"/></Relationships>
</file>

<file path=ppt/slides/_rels/slide129.xml.rels><?xml version="1.0" encoding="UTF-8" standalone="yes"?>
<Relationships xmlns="http://schemas.openxmlformats.org/package/2006/relationships"><Relationship Id="rId3" Type="http://schemas.openxmlformats.org/officeDocument/2006/relationships/slide" Target="slide102.xml"/><Relationship Id="rId7" Type="http://schemas.openxmlformats.org/officeDocument/2006/relationships/image" Target="../media/image142.jpe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hyperlink" Target="&#1605;&#1602;&#1585;&#1610;&#1586;&#1610;/1.jpg" TargetMode="External"/><Relationship Id="rId5" Type="http://schemas.openxmlformats.org/officeDocument/2006/relationships/image" Target="../media/image141.jpeg"/><Relationship Id="rId4" Type="http://schemas.openxmlformats.org/officeDocument/2006/relationships/hyperlink" Target="&#1711;&#1606;&#1580;&#1610;%20&#1588;&#1575;&#1601;&#1593;&#1610;/1.jpg"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222.xml"/><Relationship Id="rId3" Type="http://schemas.openxmlformats.org/officeDocument/2006/relationships/slide" Target="slide213.xml"/><Relationship Id="rId7" Type="http://schemas.openxmlformats.org/officeDocument/2006/relationships/slide" Target="slide219.xml"/><Relationship Id="rId12"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18.xml"/><Relationship Id="rId11" Type="http://schemas.openxmlformats.org/officeDocument/2006/relationships/slide" Target="slide230.xml"/><Relationship Id="rId5" Type="http://schemas.openxmlformats.org/officeDocument/2006/relationships/slide" Target="slide217.xml"/><Relationship Id="rId10" Type="http://schemas.openxmlformats.org/officeDocument/2006/relationships/slide" Target="slide228.xml"/><Relationship Id="rId4" Type="http://schemas.openxmlformats.org/officeDocument/2006/relationships/slide" Target="slide205.xml"/><Relationship Id="rId9" Type="http://schemas.openxmlformats.org/officeDocument/2006/relationships/slide" Target="slide224.xml"/></Relationships>
</file>

<file path=ppt/slides/_rels/slide130.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slide" Target="slide133.xml"/><Relationship Id="rId7" Type="http://schemas.openxmlformats.org/officeDocument/2006/relationships/slide" Target="slide150.xml"/><Relationship Id="rId2" Type="http://schemas.openxmlformats.org/officeDocument/2006/relationships/notesSlide" Target="../notesSlides/notesSlide113.xml"/><Relationship Id="rId1" Type="http://schemas.openxmlformats.org/officeDocument/2006/relationships/slideLayout" Target="../slideLayouts/slideLayout13.xml"/><Relationship Id="rId6" Type="http://schemas.openxmlformats.org/officeDocument/2006/relationships/slide" Target="slide138.xml"/><Relationship Id="rId5" Type="http://schemas.openxmlformats.org/officeDocument/2006/relationships/slide" Target="slide145.xml"/><Relationship Id="rId4" Type="http://schemas.openxmlformats.org/officeDocument/2006/relationships/slide" Target="slide55.xml"/></Relationships>
</file>

<file path=ppt/slides/_rels/slide133.xml.rels><?xml version="1.0" encoding="UTF-8" standalone="yes"?>
<Relationships xmlns="http://schemas.openxmlformats.org/package/2006/relationships"><Relationship Id="rId3" Type="http://schemas.openxmlformats.org/officeDocument/2006/relationships/hyperlink" Target="&#1605;&#1587;&#1606;&#1583;%20&#1575;&#1581;&#1605;&#1583;/1.jpg"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43.jpeg"/></Relationships>
</file>

<file path=ppt/slides/_rels/slide134.xml.rels><?xml version="1.0" encoding="UTF-8" standalone="yes"?>
<Relationships xmlns="http://schemas.openxmlformats.org/package/2006/relationships"><Relationship Id="rId3" Type="http://schemas.openxmlformats.org/officeDocument/2006/relationships/hyperlink" Target="&#1711;&#1606;&#1580;&#1610;%20&#1588;&#1575;&#1601;&#1593;&#1610;/1.jpg"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32.jpeg"/></Relationships>
</file>

<file path=ppt/slides/_rels/slide135.xml.rels><?xml version="1.0" encoding="UTF-8" standalone="yes"?>
<Relationships xmlns="http://schemas.openxmlformats.org/package/2006/relationships"><Relationship Id="rId3" Type="http://schemas.openxmlformats.org/officeDocument/2006/relationships/hyperlink" Target="&#1575;&#1587;&#1583;&#1575;&#1604;&#1594;&#1575;&#1576;&#1607;%20&#1575;&#1576;&#1606;%20&#1575;&#1579;&#1610;&#1585;/1.jpg"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44.jpeg"/></Relationships>
</file>

<file path=ppt/slides/_rels/slide136.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145.jpeg"/><Relationship Id="rId4" Type="http://schemas.openxmlformats.org/officeDocument/2006/relationships/hyperlink" Target="&#1575;&#1581;&#1605;&#1583;%20&#1576;&#1606;%20&#1581;&#1606;&#1576;&#1604;%20&#1583;&#1585;%20&#1576;&#1575;&#1585;&#1607;%20&#1594;&#1583;&#1610;&#1585;%20&#1587;&#1582;&#1606;%20&#1606;&#1711;&#1608;&#1610;&#1610;&#1583;/1.jpg"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hyperlink" Target="&#1591;&#1576;&#1585;&#1610;%20&#1608;%20&#1575;&#1604;&#1603;&#1575;&#1605;&#1604;/1.jpg"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46.jpeg"/></Relationships>
</file>

<file path=ppt/slides/_rels/slide139.xml.rels><?xml version="1.0" encoding="UTF-8" standalone="yes"?>
<Relationships xmlns="http://schemas.openxmlformats.org/package/2006/relationships"><Relationship Id="rId3" Type="http://schemas.openxmlformats.org/officeDocument/2006/relationships/hyperlink" Target="&#1587;&#1593;&#1610;&#1583;%20&#1576;&#1606;%20&#1580;&#1576;&#1610;&#1585;/1.jpg"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47.jpeg"/></Relationships>
</file>

<file path=ppt/slides/_rels/slide14.xml.rels><?xml version="1.0" encoding="UTF-8" standalone="yes"?>
<Relationships xmlns="http://schemas.openxmlformats.org/package/2006/relationships"><Relationship Id="rId8" Type="http://schemas.openxmlformats.org/officeDocument/2006/relationships/slide" Target="slide258.xml"/><Relationship Id="rId3" Type="http://schemas.openxmlformats.org/officeDocument/2006/relationships/slide" Target="slide234.xml"/><Relationship Id="rId7" Type="http://schemas.openxmlformats.org/officeDocument/2006/relationships/slide" Target="slide25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248.xml"/><Relationship Id="rId5" Type="http://schemas.openxmlformats.org/officeDocument/2006/relationships/slide" Target="slide237.xml"/><Relationship Id="rId4" Type="http://schemas.openxmlformats.org/officeDocument/2006/relationships/slide" Target="slide183.xml"/><Relationship Id="rId9" Type="http://schemas.openxmlformats.org/officeDocument/2006/relationships/slide" Target="slide3.xml"/></Relationships>
</file>

<file path=ppt/slides/_rels/slide140.xml.rels><?xml version="1.0" encoding="UTF-8" standalone="yes"?>
<Relationships xmlns="http://schemas.openxmlformats.org/package/2006/relationships"><Relationship Id="rId3" Type="http://schemas.openxmlformats.org/officeDocument/2006/relationships/hyperlink" Target="&#1581;&#1587;&#1606;%20&#1576;&#1589;&#1585;&#1610;/1.jpg"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48.jpeg"/></Relationships>
</file>

<file path=ppt/slides/_rels/slide141.xml.rels><?xml version="1.0" encoding="UTF-8" standalone="yes"?>
<Relationships xmlns="http://schemas.openxmlformats.org/package/2006/relationships"><Relationship Id="rId3" Type="http://schemas.openxmlformats.org/officeDocument/2006/relationships/hyperlink" Target="&#1575;&#1587;&#1583;%20&#1575;&#1604;&#1594;&#1575;&#1576;&#1607;/1.jpg"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49.jpeg"/></Relationships>
</file>

<file path=ppt/slides/_rels/slide142.xml.rels><?xml version="1.0" encoding="UTF-8" standalone="yes"?>
<Relationships xmlns="http://schemas.openxmlformats.org/package/2006/relationships"><Relationship Id="rId3" Type="http://schemas.openxmlformats.org/officeDocument/2006/relationships/hyperlink" Target="&#1578;&#1575;&#1585;&#1610;&#1582;%20&#1576;&#1594;&#1583;&#1575;&#1583;/1.jpg"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50.jpeg"/></Relationships>
</file>

<file path=ppt/slides/_rels/slide143.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8" Type="http://schemas.openxmlformats.org/officeDocument/2006/relationships/image" Target="../media/image153.jpeg"/><Relationship Id="rId3" Type="http://schemas.openxmlformats.org/officeDocument/2006/relationships/hyperlink" Target="&#1605;&#1587;&#1604;&#1605;/1.jpg" TargetMode="External"/><Relationship Id="rId7" Type="http://schemas.openxmlformats.org/officeDocument/2006/relationships/hyperlink" Target="&#1601;&#1578;&#1581;%20&#1575;&#1604;&#1605;&#1606;&#1593;&#1605;/7.jpg"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image" Target="../media/image152.jpeg"/><Relationship Id="rId5" Type="http://schemas.openxmlformats.org/officeDocument/2006/relationships/hyperlink" Target="&#1605;&#1606;&#1607;&#1575;&#1580;%20&#1575;&#1604;&#1587;&#1606;&#1607;/4.jpg" TargetMode="External"/><Relationship Id="rId4" Type="http://schemas.openxmlformats.org/officeDocument/2006/relationships/image" Target="../media/image151.jpeg"/></Relationships>
</file>

<file path=ppt/slides/_rels/slide146.xml.rels><?xml version="1.0" encoding="UTF-8" standalone="yes"?>
<Relationships xmlns="http://schemas.openxmlformats.org/package/2006/relationships"><Relationship Id="rId3" Type="http://schemas.openxmlformats.org/officeDocument/2006/relationships/hyperlink" Target="&#1575;&#1587;&#1583;&#1575;&#1604;&#1594;&#1575;&#1576;&#1607;/1.jpg"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image" Target="../media/image155.jpeg"/><Relationship Id="rId5" Type="http://schemas.openxmlformats.org/officeDocument/2006/relationships/hyperlink" Target="&#1588;&#1585;&#1581;%20&#1606;&#1607;&#1580;%20&#1575;&#1604;&#1576;&#1604;&#1575;&#1594;&#1607;/1.jpg" TargetMode="External"/><Relationship Id="rId4" Type="http://schemas.openxmlformats.org/officeDocument/2006/relationships/image" Target="../media/image154.jpeg"/></Relationships>
</file>

<file path=ppt/slides/_rels/slide147.xml.rels><?xml version="1.0" encoding="UTF-8" standalone="yes"?>
<Relationships xmlns="http://schemas.openxmlformats.org/package/2006/relationships"><Relationship Id="rId3" Type="http://schemas.openxmlformats.org/officeDocument/2006/relationships/slide" Target="slide132.xml"/><Relationship Id="rId7" Type="http://schemas.openxmlformats.org/officeDocument/2006/relationships/image" Target="../media/image157.jpeg"/><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hyperlink" Target="&#1604;&#1587;&#1575;&#1606;%20&#1575;&#1604;&#1605;&#1610;&#1586;&#1575;&#1606;/1.jpg" TargetMode="External"/><Relationship Id="rId5" Type="http://schemas.openxmlformats.org/officeDocument/2006/relationships/image" Target="../media/image156.jpeg"/><Relationship Id="rId4" Type="http://schemas.openxmlformats.org/officeDocument/2006/relationships/hyperlink" Target="&#1578;&#1607;&#1584;&#1610;&#1576;%20&#1575;&#1604;&#1578;&#1607;&#1584;&#1610;&#1576;/1.jpg"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1606;&#1589;&#1575;&#1610;&#1581;%20&#1575;&#1604;&#1603;&#1575;&#1601;&#1610;&#1607;/1.jpg" TargetMode="External"/><Relationship Id="rId2" Type="http://schemas.openxmlformats.org/officeDocument/2006/relationships/image" Target="../media/image158.jpeg"/><Relationship Id="rId1" Type="http://schemas.openxmlformats.org/officeDocument/2006/relationships/slideLayout" Target="../slideLayouts/slideLayout2.xml"/><Relationship Id="rId6" Type="http://schemas.openxmlformats.org/officeDocument/2006/relationships/image" Target="../media/image160.jpeg"/><Relationship Id="rId5" Type="http://schemas.openxmlformats.org/officeDocument/2006/relationships/hyperlink" Target="&#1575;&#1604;&#1603;&#1575;&#1605;&#1604;%20&#1608;%20&#1591;&#1576;&#1585;&#1610;/1.jpg" TargetMode="External"/><Relationship Id="rId4" Type="http://schemas.openxmlformats.org/officeDocument/2006/relationships/image" Target="../media/image159.jpeg"/></Relationships>
</file>

<file path=ppt/slides/_rels/slide149.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65.xml"/><Relationship Id="rId7"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73.xml"/><Relationship Id="rId5" Type="http://schemas.openxmlformats.org/officeDocument/2006/relationships/slide" Target="slide268.xml"/><Relationship Id="rId4" Type="http://schemas.openxmlformats.org/officeDocument/2006/relationships/slide" Target="slide267.xml"/></Relationships>
</file>

<file path=ppt/slides/_rels/slide150.xml.rels><?xml version="1.0" encoding="UTF-8" standalone="yes"?>
<Relationships xmlns="http://schemas.openxmlformats.org/package/2006/relationships"><Relationship Id="rId3" Type="http://schemas.openxmlformats.org/officeDocument/2006/relationships/hyperlink" Target="&#1584;&#1607;&#1576;&#1610;/1.jpg"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image" Target="../media/image162.jpeg"/><Relationship Id="rId5" Type="http://schemas.openxmlformats.org/officeDocument/2006/relationships/hyperlink" Target="&#1578;&#1607;&#1584;&#1610;&#1576;%20&#1575;&#1604;&#1578;&#1607;&#1584;&#1610;&#1576;2/1.jpg" TargetMode="External"/><Relationship Id="rId4" Type="http://schemas.openxmlformats.org/officeDocument/2006/relationships/image" Target="../media/image161.jpeg"/></Relationships>
</file>

<file path=ppt/slides/_rels/slide151.xml.rels><?xml version="1.0" encoding="UTF-8" standalone="yes"?>
<Relationships xmlns="http://schemas.openxmlformats.org/package/2006/relationships"><Relationship Id="rId8" Type="http://schemas.openxmlformats.org/officeDocument/2006/relationships/image" Target="../media/image165.jpeg"/><Relationship Id="rId3" Type="http://schemas.openxmlformats.org/officeDocument/2006/relationships/hyperlink" Target="&#1575;&#1604;&#1605;&#1606;&#1578;&#1592;&#1605;%20&#1575;&#1576;&#1606;%20&#1580;&#1608;&#1586;&#1610;/1.jpg" TargetMode="External"/><Relationship Id="rId7" Type="http://schemas.openxmlformats.org/officeDocument/2006/relationships/hyperlink" Target="&#1587;&#1610;&#1585;&#1575;&#1593;&#1604;&#1575;&#1605;%20&#1575;&#1604;&#1606;&#1576;&#1604;&#1575;&#1569;/1.jpg" TargetMode="External"/><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164.jpeg"/><Relationship Id="rId5" Type="http://schemas.openxmlformats.org/officeDocument/2006/relationships/hyperlink" Target="&#1591;&#1576;&#1602;&#1575;&#1578;%20&#1575;&#1604;&#1588;&#1575;&#1601;&#1593;&#1610;&#1607;/1.jpg" TargetMode="External"/><Relationship Id="rId10" Type="http://schemas.openxmlformats.org/officeDocument/2006/relationships/image" Target="../media/image166.jpeg"/><Relationship Id="rId4" Type="http://schemas.openxmlformats.org/officeDocument/2006/relationships/image" Target="../media/image163.jpeg"/><Relationship Id="rId9" Type="http://schemas.openxmlformats.org/officeDocument/2006/relationships/hyperlink" Target="&#1578;&#1607;&#1584;&#1610;&#1576;%20&#1575;&#1604;&#1603;&#1605;&#1575;&#1604;/1.jpg" TargetMode="External"/></Relationships>
</file>

<file path=ppt/slides/_rels/slide152.xml.rels><?xml version="1.0" encoding="UTF-8" standalone="yes"?>
<Relationships xmlns="http://schemas.openxmlformats.org/package/2006/relationships"><Relationship Id="rId8" Type="http://schemas.openxmlformats.org/officeDocument/2006/relationships/hyperlink" Target="&#1575;&#1593;&#1604;&#1575;&#1605;%20&#1586;&#1585;&#1603;&#1604;&#1610;/1.jpg" TargetMode="External"/><Relationship Id="rId3" Type="http://schemas.openxmlformats.org/officeDocument/2006/relationships/slide" Target="slide132.xml"/><Relationship Id="rId7" Type="http://schemas.openxmlformats.org/officeDocument/2006/relationships/image" Target="../media/image168.jpeg"/><Relationship Id="rId2" Type="http://schemas.openxmlformats.org/officeDocument/2006/relationships/notesSlide" Target="../notesSlides/notesSlide132.xml"/><Relationship Id="rId1" Type="http://schemas.openxmlformats.org/officeDocument/2006/relationships/slideLayout" Target="../slideLayouts/slideLayout2.xml"/><Relationship Id="rId6" Type="http://schemas.openxmlformats.org/officeDocument/2006/relationships/hyperlink" Target="&#1578;&#1607;&#1584;&#1610;&#1576;%20&#1575;&#1604;&#1578;&#1607;&#1584;&#1610;&#1576;/1.jpg" TargetMode="External"/><Relationship Id="rId5" Type="http://schemas.openxmlformats.org/officeDocument/2006/relationships/image" Target="../media/image167.jpeg"/><Relationship Id="rId4" Type="http://schemas.openxmlformats.org/officeDocument/2006/relationships/hyperlink" Target="&#1591;&#1576;&#1602;&#1575;&#1578;%20&#1575;&#1604;&#1603;&#1576;&#1585;&#1610;/1.jpg" TargetMode="External"/><Relationship Id="rId9" Type="http://schemas.openxmlformats.org/officeDocument/2006/relationships/image" Target="../media/image169.jpeg"/></Relationships>
</file>

<file path=ppt/slides/_rels/slide1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8" Type="http://schemas.openxmlformats.org/officeDocument/2006/relationships/slide" Target="slide155.xml"/><Relationship Id="rId3" Type="http://schemas.openxmlformats.org/officeDocument/2006/relationships/slide" Target="slide4.xml"/><Relationship Id="rId7" Type="http://schemas.openxmlformats.org/officeDocument/2006/relationships/slide" Target="slide170.xml"/><Relationship Id="rId2" Type="http://schemas.openxmlformats.org/officeDocument/2006/relationships/notesSlide" Target="../notesSlides/notesSlide134.xml"/><Relationship Id="rId1" Type="http://schemas.openxmlformats.org/officeDocument/2006/relationships/slideLayout" Target="../slideLayouts/slideLayout12.xml"/><Relationship Id="rId6" Type="http://schemas.openxmlformats.org/officeDocument/2006/relationships/slide" Target="slide166.xml"/><Relationship Id="rId5" Type="http://schemas.openxmlformats.org/officeDocument/2006/relationships/slide" Target="slide164.xml"/><Relationship Id="rId4" Type="http://schemas.openxmlformats.org/officeDocument/2006/relationships/image" Target="../media/image3.png"/><Relationship Id="rId9" Type="http://schemas.openxmlformats.org/officeDocument/2006/relationships/slide" Target="slide15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37.xml"/><Relationship Id="rId1" Type="http://schemas.openxmlformats.org/officeDocument/2006/relationships/slideLayout" Target="../slideLayouts/slideLayout2.xml"/><Relationship Id="rId5" Type="http://schemas.openxmlformats.org/officeDocument/2006/relationships/image" Target="../media/image170.jpeg"/><Relationship Id="rId4" Type="http://schemas.openxmlformats.org/officeDocument/2006/relationships/hyperlink" Target="&#1582;&#1589;&#1575;&#1604;%20&#1588;&#1610;&#1582;%20&#1589;&#1583;&#1608;&#1602;/1.jpg" TargetMode="External"/></Relationships>
</file>

<file path=ppt/slides/_rels/slide158.xml.rels><?xml version="1.0" encoding="UTF-8" standalone="yes"?>
<Relationships xmlns="http://schemas.openxmlformats.org/package/2006/relationships"><Relationship Id="rId3" Type="http://schemas.openxmlformats.org/officeDocument/2006/relationships/hyperlink" Target="1-%20&#1605;&#1581;&#1605;&#1583;%20&#1576;&#1606;%20&#1575;&#1604;&#1581;&#1587;&#1606;%20&#1576;&#1606;%20&#1575;&#1581;&#1605;&#1583;%20&#1576;&#1606;%20&#1608;&#1604;&#1610;&#1583;/1.jpg"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71.jpeg"/></Relationships>
</file>

<file path=ppt/slides/_rels/slide159.xml.rels><?xml version="1.0" encoding="UTF-8" standalone="yes"?>
<Relationships xmlns="http://schemas.openxmlformats.org/package/2006/relationships"><Relationship Id="rId3" Type="http://schemas.openxmlformats.org/officeDocument/2006/relationships/hyperlink" Target="2-%20&#1605;&#1581;&#1605;&#1583;%20&#1576;&#1606;%20&#1575;&#1604;&#1581;&#1587;&#1606;%20&#1575;&#1604;&#1589;&#1601;&#1575;&#1585;/1.jpg" TargetMode="External"/><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hyperlink" Target="3%20&#1605;&#1581;&#1605;&#1583;%20&#1576;&#1606;%20&#1575;&#1604;&#1581;&#1587;&#1610;&#1606;%20&#1575;&#1576;&#1610;%20&#1575;&#1604;&#1582;&#1591;&#1575;&#1576;/1.jpg" TargetMode="External"/><Relationship Id="rId4" Type="http://schemas.openxmlformats.org/officeDocument/2006/relationships/image" Target="../media/image171.jpeg"/></Relationships>
</file>

<file path=ppt/slides/_rels/slide16.xml.rels><?xml version="1.0" encoding="UTF-8" standalone="yes"?>
<Relationships xmlns="http://schemas.openxmlformats.org/package/2006/relationships"><Relationship Id="rId3" Type="http://schemas.openxmlformats.org/officeDocument/2006/relationships/slide" Target="slide265.xml"/><Relationship Id="rId7" Type="http://schemas.openxmlformats.org/officeDocument/2006/relationships/slide" Target="slide29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90.xml"/><Relationship Id="rId4" Type="http://schemas.openxmlformats.org/officeDocument/2006/relationships/slide" Target="slide289.xml"/></Relationships>
</file>

<file path=ppt/slides/_rels/slide160.xml.rels><?xml version="1.0" encoding="UTF-8" standalone="yes"?>
<Relationships xmlns="http://schemas.openxmlformats.org/package/2006/relationships"><Relationship Id="rId3" Type="http://schemas.openxmlformats.org/officeDocument/2006/relationships/hyperlink" Target="5%20&#1605;&#1581;&#1605;&#1583;%20&#1576;&#1606;%20&#1575;&#1576;&#1610;%20&#1593;&#1605;&#1610;&#1585;/1.jpg" TargetMode="External"/><Relationship Id="rId2" Type="http://schemas.openxmlformats.org/officeDocument/2006/relationships/notesSlide" Target="../notesSlides/notesSlide140.xml"/><Relationship Id="rId1" Type="http://schemas.openxmlformats.org/officeDocument/2006/relationships/slideLayout" Target="../slideLayouts/slideLayout2.xml"/><Relationship Id="rId6" Type="http://schemas.openxmlformats.org/officeDocument/2006/relationships/image" Target="../media/image173.jpeg"/><Relationship Id="rId5" Type="http://schemas.openxmlformats.org/officeDocument/2006/relationships/hyperlink" Target="4%20&#1610;&#1593;&#1602;&#1608;&#1576;%20&#1576;&#1606;%20&#1610;&#1586;&#1610;&#1583;/1.jpg" TargetMode="External"/><Relationship Id="rId4" Type="http://schemas.openxmlformats.org/officeDocument/2006/relationships/image" Target="../media/image172.jpeg"/></Relationships>
</file>

<file path=ppt/slides/_rels/slide161.xml.rels><?xml version="1.0" encoding="UTF-8" standalone="yes"?>
<Relationships xmlns="http://schemas.openxmlformats.org/package/2006/relationships"><Relationship Id="rId3" Type="http://schemas.openxmlformats.org/officeDocument/2006/relationships/hyperlink" Target="6%20&#1593;&#1576;&#1583;%20&#1575;&#1604;&#1604;&#1607;%20&#1576;&#1606;%20&#1587;&#1606;&#1575;&#1606;/1.jpg"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 Id="rId6" Type="http://schemas.openxmlformats.org/officeDocument/2006/relationships/image" Target="../media/image175.jpeg"/><Relationship Id="rId5" Type="http://schemas.openxmlformats.org/officeDocument/2006/relationships/hyperlink" Target="7%20&#1605;&#1593;&#1585;&#1608;&#1601;%20&#1576;&#1606;%20&#1582;&#1585;&#1576;&#1608;&#1584;/1.jpg" TargetMode="External"/><Relationship Id="rId4" Type="http://schemas.openxmlformats.org/officeDocument/2006/relationships/image" Target="../media/image174.jpeg"/></Relationships>
</file>

<file path=ppt/slides/_rels/slide162.xml.rels><?xml version="1.0" encoding="UTF-8" standalone="yes"?>
<Relationships xmlns="http://schemas.openxmlformats.org/package/2006/relationships"><Relationship Id="rId3" Type="http://schemas.openxmlformats.org/officeDocument/2006/relationships/hyperlink" Target="8&#1571;&#1576;&#1608;%20&#1575;&#1604;&#1591;&#1601;&#1610;&#1604;%20&#1593;&#1575;&#1605;&#1585;%20&#1576;&#1606;%20&#1608;&#1575;&#1579;&#1604;&#1607;/1.jpg" TargetMode="Externa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76.jpeg"/></Relationships>
</file>

<file path=ppt/slides/_rels/slide163.xml.rels><?xml version="1.0" encoding="UTF-8" standalone="yes"?>
<Relationships xmlns="http://schemas.openxmlformats.org/package/2006/relationships"><Relationship Id="rId3" Type="http://schemas.openxmlformats.org/officeDocument/2006/relationships/slide" Target="slide154.xml"/><Relationship Id="rId7" Type="http://schemas.openxmlformats.org/officeDocument/2006/relationships/image" Target="../media/image178.jpeg"/><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hyperlink" Target="&#1585;&#1580;&#1575;&#1604;%20&#1591;&#1608;&#1587;&#1610;/1.jpg" TargetMode="External"/><Relationship Id="rId5" Type="http://schemas.openxmlformats.org/officeDocument/2006/relationships/image" Target="../media/image177.jpeg"/><Relationship Id="rId4" Type="http://schemas.openxmlformats.org/officeDocument/2006/relationships/hyperlink" Target="&#1575;&#1587;&#1583;%20&#1575;&#1604;&#1594;&#1575;&#1576;&#1607;/1.jpg" TargetMode="External"/></Relationships>
</file>

<file path=ppt/slides/_rels/slide164.xml.rels><?xml version="1.0" encoding="UTF-8" standalone="yes"?>
<Relationships xmlns="http://schemas.openxmlformats.org/package/2006/relationships"><Relationship Id="rId3" Type="http://schemas.openxmlformats.org/officeDocument/2006/relationships/hyperlink" Target="&#1602;&#1585;&#1591;&#1575;&#1587;%20%20&#1603;&#1575;&#1605;&#1604;%2095&#1580;&#1583;&#1610;&#1583;%20&#1662;&#1575;&#1608;&#1585;.pptx/" TargetMode="Externa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slide" Target="slide330.xml"/></Relationships>
</file>

<file path=ppt/slides/_rels/slide165.xml.rels><?xml version="1.0" encoding="UTF-8" standalone="yes"?>
<Relationships xmlns="http://schemas.openxmlformats.org/package/2006/relationships"><Relationship Id="rId3" Type="http://schemas.openxmlformats.org/officeDocument/2006/relationships/hyperlink" Target="&#1581;&#1583;&#1610;&#1579;%20&#1581;&#1608;&#1590;%20&#1601;&#1607;&#1585;&#1587;&#1578;%2096.doc/" TargetMode="External"/><Relationship Id="rId7" Type="http://schemas.openxmlformats.org/officeDocument/2006/relationships/image" Target="../media/image179.jpeg"/><Relationship Id="rId2" Type="http://schemas.openxmlformats.org/officeDocument/2006/relationships/notesSlide" Target="../notesSlides/notesSlide145.xml"/><Relationship Id="rId1" Type="http://schemas.openxmlformats.org/officeDocument/2006/relationships/slideLayout" Target="../slideLayouts/slideLayout2.xml"/><Relationship Id="rId6" Type="http://schemas.openxmlformats.org/officeDocument/2006/relationships/hyperlink" Target="&#1591;&#1576;&#1585;&#1575;&#1606;&#1610;/1.jpg" TargetMode="External"/><Relationship Id="rId5" Type="http://schemas.openxmlformats.org/officeDocument/2006/relationships/slide" Target="slide154.xml"/><Relationship Id="rId4" Type="http://schemas.openxmlformats.org/officeDocument/2006/relationships/hyperlink" Target="&#1579;&#1602;&#1604;&#1610;&#1606;%20&#1582;&#1604;&#1610;&#1601;&#1578;&#1610;&#1606;%20&#1578;&#1604;&#1582;&#1610;&#1589;%20&#1601;&#1607;&#1585;&#1587;&#1578;%20&#1662;&#1575;&#1608;&#1585;.pptx/" TargetMode="External"/></Relationships>
</file>

<file path=ppt/slides/_rels/slide166.xml.rels><?xml version="1.0" encoding="UTF-8" standalone="yes"?>
<Relationships xmlns="http://schemas.openxmlformats.org/package/2006/relationships"><Relationship Id="rId3" Type="http://schemas.openxmlformats.org/officeDocument/2006/relationships/slide" Target="slide154.xml"/><Relationship Id="rId7" Type="http://schemas.openxmlformats.org/officeDocument/2006/relationships/image" Target="../media/image181.jpeg"/><Relationship Id="rId2" Type="http://schemas.openxmlformats.org/officeDocument/2006/relationships/notesSlide" Target="../notesSlides/notesSlide146.xml"/><Relationship Id="rId1" Type="http://schemas.openxmlformats.org/officeDocument/2006/relationships/slideLayout" Target="../slideLayouts/slideLayout2.xml"/><Relationship Id="rId6" Type="http://schemas.openxmlformats.org/officeDocument/2006/relationships/hyperlink" Target="&#1605;&#1580;&#1605;&#1593;%20&#1575;&#1604;&#1586;&#1608;&#1575;&#1574;&#1583;/1.jpg" TargetMode="External"/><Relationship Id="rId5" Type="http://schemas.openxmlformats.org/officeDocument/2006/relationships/image" Target="../media/image180.jpeg"/><Relationship Id="rId4" Type="http://schemas.openxmlformats.org/officeDocument/2006/relationships/hyperlink" Target="&#1589;&#1608;&#1575;&#1593;&#1602;%20&#1575;&#1604;&#1605;&#1581;&#1585;&#1602;&#1607;/1.jpg" TargetMode="External"/></Relationships>
</file>

<file path=ppt/slides/_rels/slide167.xml.rels><?xml version="1.0" encoding="UTF-8" standalone="yes"?>
<Relationships xmlns="http://schemas.openxmlformats.org/package/2006/relationships"><Relationship Id="rId3" Type="http://schemas.openxmlformats.org/officeDocument/2006/relationships/hyperlink" Target="&#1605;&#1610;&#1586;&#1575;&#1606;%20&#1575;&#1604;&#1575;&#1593;&#1578;&#1583;&#1575;&#1604;/1.jpg" TargetMode="External"/><Relationship Id="rId2" Type="http://schemas.openxmlformats.org/officeDocument/2006/relationships/image" Target="../media/image182.jpeg"/><Relationship Id="rId1" Type="http://schemas.openxmlformats.org/officeDocument/2006/relationships/slideLayout" Target="../slideLayouts/slideLayout2.xml"/><Relationship Id="rId6" Type="http://schemas.openxmlformats.org/officeDocument/2006/relationships/image" Target="../media/image184.jpeg"/><Relationship Id="rId5" Type="http://schemas.openxmlformats.org/officeDocument/2006/relationships/hyperlink" Target="&#1604;&#1587;&#1575;&#1606;%20&#1575;&#1604;&#1605;&#1610;&#1586;&#1575;&#1606;/1.jpg" TargetMode="External"/><Relationship Id="rId4" Type="http://schemas.openxmlformats.org/officeDocument/2006/relationships/image" Target="../media/image183.jpeg"/></Relationships>
</file>

<file path=ppt/slides/_rels/slide168.xml.rels><?xml version="1.0" encoding="UTF-8" standalone="yes"?>
<Relationships xmlns="http://schemas.openxmlformats.org/package/2006/relationships"><Relationship Id="rId3" Type="http://schemas.openxmlformats.org/officeDocument/2006/relationships/hyperlink" Target="&#1591;&#1581;&#1575;&#1608;&#1610;2/1.jpg"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 Id="rId6" Type="http://schemas.openxmlformats.org/officeDocument/2006/relationships/image" Target="../media/image186.jpeg"/><Relationship Id="rId5" Type="http://schemas.openxmlformats.org/officeDocument/2006/relationships/hyperlink" Target="&#1575;&#1576;&#1606;%20&#1581;&#1580;&#1585;/1.jpg" TargetMode="External"/><Relationship Id="rId4" Type="http://schemas.openxmlformats.org/officeDocument/2006/relationships/image" Target="../media/image185.jpeg"/></Relationships>
</file>

<file path=ppt/slides/_rels/slide169.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image" Target="../media/image187.jpeg"/><Relationship Id="rId4" Type="http://schemas.openxmlformats.org/officeDocument/2006/relationships/hyperlink" Target="&#1575;&#1604;&#1587;&#1606;&#1607;/1.jpg" TargetMode="External"/></Relationships>
</file>

<file path=ppt/slides/_rels/slide17.xml.rels><?xml version="1.0" encoding="UTF-8" standalone="yes"?>
<Relationships xmlns="http://schemas.openxmlformats.org/package/2006/relationships"><Relationship Id="rId8" Type="http://schemas.openxmlformats.org/officeDocument/2006/relationships/slide" Target="slide307.xml"/><Relationship Id="rId3" Type="http://schemas.openxmlformats.org/officeDocument/2006/relationships/slide" Target="slide296.xml"/><Relationship Id="rId7" Type="http://schemas.openxmlformats.org/officeDocument/2006/relationships/slide" Target="slide305.xml"/><Relationship Id="rId12"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300.xml"/><Relationship Id="rId11" Type="http://schemas.openxmlformats.org/officeDocument/2006/relationships/slide" Target="slide322.xml"/><Relationship Id="rId5" Type="http://schemas.openxmlformats.org/officeDocument/2006/relationships/slide" Target="slide298.xml"/><Relationship Id="rId10" Type="http://schemas.openxmlformats.org/officeDocument/2006/relationships/slide" Target="slide316.xml"/><Relationship Id="rId4" Type="http://schemas.openxmlformats.org/officeDocument/2006/relationships/slide" Target="slide205.xml"/><Relationship Id="rId9" Type="http://schemas.openxmlformats.org/officeDocument/2006/relationships/slide" Target="slide311.xml"/></Relationships>
</file>

<file path=ppt/slides/_rels/slide170.xml.rels><?xml version="1.0" encoding="UTF-8" standalone="yes"?>
<Relationships xmlns="http://schemas.openxmlformats.org/package/2006/relationships"><Relationship Id="rId3" Type="http://schemas.openxmlformats.org/officeDocument/2006/relationships/slide" Target="slide253.xml"/><Relationship Id="rId2" Type="http://schemas.openxmlformats.org/officeDocument/2006/relationships/notesSlide" Target="../notesSlides/notesSlide149.xml"/><Relationship Id="rId1" Type="http://schemas.openxmlformats.org/officeDocument/2006/relationships/slideLayout" Target="../slideLayouts/slideLayout2.xml"/><Relationship Id="rId5" Type="http://schemas.openxmlformats.org/officeDocument/2006/relationships/slide" Target="slide330.xml"/><Relationship Id="rId4" Type="http://schemas.openxmlformats.org/officeDocument/2006/relationships/hyperlink" Target="&#1602;&#1585;&#1591;&#1575;&#1587;%20%20&#1603;&#1575;&#1605;&#1604;%2095&#1580;&#1583;&#1610;&#1583;%20&#1662;&#1575;&#1608;&#1585;.pptx/" TargetMode="Externa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hyperlink" Target="&#1581;&#1583;&#1610;&#1579;%20&#1581;&#1608;&#1590;%20&#1601;&#1607;&#1585;&#1587;&#1578;%2096.doc/" TargetMode="External"/><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image" Target="../media/image188.jpeg"/><Relationship Id="rId5" Type="http://schemas.openxmlformats.org/officeDocument/2006/relationships/hyperlink" Target="&#1576;&#1582;&#1575;&#1585;&#1610;/1.jpg" TargetMode="External"/><Relationship Id="rId4" Type="http://schemas.openxmlformats.org/officeDocument/2006/relationships/hyperlink" Target="&#1601;&#1604;&#1575;%20&#1575;&#1585;&#1575;&#1607;%20&#1610;&#1582;&#1604;&#1589;%20&#1605;&#1606;&#1607;&#1605;/1.jpg" TargetMode="External"/></Relationships>
</file>

<file path=ppt/slides/_rels/slide174.xml.rels><?xml version="1.0" encoding="UTF-8" standalone="yes"?>
<Relationships xmlns="http://schemas.openxmlformats.org/package/2006/relationships"><Relationship Id="rId3" Type="http://schemas.openxmlformats.org/officeDocument/2006/relationships/hyperlink" Target="&#1579;&#1602;&#1604;&#1610;&#1606;%20&#1583;&#1585;%20&#1578;&#1585;&#1605;&#1584;&#1610;/&#1579;&#1602;&#1604;&#1610;&#1606;%20&#1583;&#1585;%20&#1578;&#1585;&#1605;&#1584;&#1610;%201.jpg" TargetMode="External"/><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5.xml"/><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8" Type="http://schemas.openxmlformats.org/officeDocument/2006/relationships/slide" Target="slide295.xml"/><Relationship Id="rId3" Type="http://schemas.openxmlformats.org/officeDocument/2006/relationships/slide" Target="slide178.xml"/><Relationship Id="rId7" Type="http://schemas.openxmlformats.org/officeDocument/2006/relationships/slide" Target="slide288.xml"/><Relationship Id="rId2" Type="http://schemas.openxmlformats.org/officeDocument/2006/relationships/notesSlide" Target="../notesSlides/notesSlide156.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264.xml"/><Relationship Id="rId4" Type="http://schemas.openxmlformats.org/officeDocument/2006/relationships/slide" Target="slide233.xml"/></Relationships>
</file>

<file path=ppt/slides/_rels/slide178.xml.rels><?xml version="1.0" encoding="UTF-8" standalone="yes"?>
<Relationships xmlns="http://schemas.openxmlformats.org/package/2006/relationships"><Relationship Id="rId8" Type="http://schemas.openxmlformats.org/officeDocument/2006/relationships/slide" Target="slide212.xml"/><Relationship Id="rId3" Type="http://schemas.openxmlformats.org/officeDocument/2006/relationships/slide" Target="slide179.xml"/><Relationship Id="rId7" Type="http://schemas.openxmlformats.org/officeDocument/2006/relationships/slide" Target="slide207.xml"/><Relationship Id="rId2" Type="http://schemas.openxmlformats.org/officeDocument/2006/relationships/notesSlide" Target="../notesSlides/notesSlide157.xml"/><Relationship Id="rId1" Type="http://schemas.openxmlformats.org/officeDocument/2006/relationships/slideLayout" Target="../slideLayouts/slideLayout2.xml"/><Relationship Id="rId6" Type="http://schemas.openxmlformats.org/officeDocument/2006/relationships/slide" Target="slide177.xml"/><Relationship Id="rId5" Type="http://schemas.openxmlformats.org/officeDocument/2006/relationships/slide" Target="slide205.xml"/><Relationship Id="rId4" Type="http://schemas.openxmlformats.org/officeDocument/2006/relationships/slide" Target="slide183.xml"/></Relationships>
</file>

<file path=ppt/slides/_rels/slide179.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58.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1575;&#1576;&#1606;%20&#1603;&#1579;&#1610;&#1585;/1.jpg"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3" Type="http://schemas.openxmlformats.org/officeDocument/2006/relationships/slide" Target="slide181.xml"/><Relationship Id="rId2" Type="http://schemas.openxmlformats.org/officeDocument/2006/relationships/notesSlide" Target="../notesSlides/notesSlide159.xml"/><Relationship Id="rId1" Type="http://schemas.openxmlformats.org/officeDocument/2006/relationships/slideLayout" Target="../slideLayouts/slideLayout2.xml"/><Relationship Id="rId5" Type="http://schemas.openxmlformats.org/officeDocument/2006/relationships/image" Target="../media/image189.jpeg"/><Relationship Id="rId4" Type="http://schemas.openxmlformats.org/officeDocument/2006/relationships/hyperlink" Target="&#1606;&#1602;&#1604;%20&#1583;&#1607;&#1604;&#1608;&#1610;/1.jpg" TargetMode="External"/></Relationships>
</file>

<file path=ppt/slides/_rels/slide181.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1.xml"/><Relationship Id="rId1" Type="http://schemas.openxmlformats.org/officeDocument/2006/relationships/slideLayout" Target="../slideLayouts/slideLayout14.xml"/><Relationship Id="rId4" Type="http://schemas.openxmlformats.org/officeDocument/2006/relationships/slide" Target="slide178.xml"/></Relationships>
</file>

<file path=ppt/slides/_rels/slide183.xml.rels><?xml version="1.0" encoding="UTF-8" standalone="yes"?>
<Relationships xmlns="http://schemas.openxmlformats.org/package/2006/relationships"><Relationship Id="rId8" Type="http://schemas.openxmlformats.org/officeDocument/2006/relationships/slide" Target="slide199.xml"/><Relationship Id="rId3" Type="http://schemas.openxmlformats.org/officeDocument/2006/relationships/slide" Target="slide184.xml"/><Relationship Id="rId7" Type="http://schemas.openxmlformats.org/officeDocument/2006/relationships/slide" Target="slide191.xml"/><Relationship Id="rId2" Type="http://schemas.openxmlformats.org/officeDocument/2006/relationships/notesSlide" Target="../notesSlides/notesSlide162.xml"/><Relationship Id="rId1" Type="http://schemas.openxmlformats.org/officeDocument/2006/relationships/slideLayout" Target="../slideLayouts/slideLayout2.xml"/><Relationship Id="rId6" Type="http://schemas.openxmlformats.org/officeDocument/2006/relationships/slide" Target="slide187.xml"/><Relationship Id="rId5" Type="http://schemas.openxmlformats.org/officeDocument/2006/relationships/slide" Target="slide185.xml"/><Relationship Id="rId4" Type="http://schemas.openxmlformats.org/officeDocument/2006/relationships/slide" Target="slide205.xml"/><Relationship Id="rId9" Type="http://schemas.openxmlformats.org/officeDocument/2006/relationships/slide" Target="slide177.xml"/></Relationships>
</file>

<file path=ppt/slides/_rels/slide184.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notesSlide" Target="../notesSlides/notesSlide163.xml"/><Relationship Id="rId1" Type="http://schemas.openxmlformats.org/officeDocument/2006/relationships/slideLayout" Target="../slideLayouts/slideLayout2.xml"/><Relationship Id="rId5" Type="http://schemas.openxmlformats.org/officeDocument/2006/relationships/image" Target="../media/image190.jpeg"/><Relationship Id="rId4" Type="http://schemas.openxmlformats.org/officeDocument/2006/relationships/hyperlink" Target="&#1586;&#1610;&#1606;&#1610;%20&#1583;&#1581;&#1604;&#1575;&#1606;%20&#1587;&#1575;&#1604;%20&#1607;&#1588;&#1578;&#1605;/1.jpg" TargetMode="External"/></Relationships>
</file>

<file path=ppt/slides/_rels/slide185.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notesSlide" Target="../notesSlides/notesSlide164.xml"/><Relationship Id="rId1" Type="http://schemas.openxmlformats.org/officeDocument/2006/relationships/slideLayout" Target="../slideLayouts/slideLayout2.xml"/><Relationship Id="rId5" Type="http://schemas.openxmlformats.org/officeDocument/2006/relationships/image" Target="../media/image191.jpeg"/><Relationship Id="rId4" Type="http://schemas.openxmlformats.org/officeDocument/2006/relationships/hyperlink" Target="&#1605;&#1593;&#1580;&#1605;%20&#1575;&#1604;&#1575;&#1608;&#1587;&#1591;/1.jpg" TargetMode="External"/></Relationships>
</file>

<file path=ppt/slides/_rels/slide186.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165.xml"/><Relationship Id="rId1" Type="http://schemas.openxmlformats.org/officeDocument/2006/relationships/slideLayout" Target="../slideLayouts/slideLayout13.xml"/><Relationship Id="rId4" Type="http://schemas.openxmlformats.org/officeDocument/2006/relationships/slide" Target="slide183.xml"/></Relationships>
</file>

<file path=ppt/slides/_rels/slide187.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166.xml"/><Relationship Id="rId1" Type="http://schemas.openxmlformats.org/officeDocument/2006/relationships/slideLayout" Target="../slideLayouts/slideLayout2.xml"/><Relationship Id="rId5" Type="http://schemas.openxmlformats.org/officeDocument/2006/relationships/image" Target="../media/image193.jpeg"/><Relationship Id="rId4" Type="http://schemas.openxmlformats.org/officeDocument/2006/relationships/hyperlink" Target="&#1605;&#1593;&#1580;&#1605;%20&#1575;&#1604;&#1575;&#1608;&#1587;&#1591;/1.jpg" TargetMode="External"/></Relationships>
</file>

<file path=ppt/slides/_rels/slide188.xml.rels><?xml version="1.0" encoding="UTF-8" standalone="yes"?>
<Relationships xmlns="http://schemas.openxmlformats.org/package/2006/relationships"><Relationship Id="rId3" Type="http://schemas.openxmlformats.org/officeDocument/2006/relationships/slide" Target="slide183.xml"/><Relationship Id="rId7" Type="http://schemas.openxmlformats.org/officeDocument/2006/relationships/image" Target="../media/image195.jpeg"/><Relationship Id="rId2" Type="http://schemas.openxmlformats.org/officeDocument/2006/relationships/notesSlide" Target="../notesSlides/notesSlide167.xml"/><Relationship Id="rId1" Type="http://schemas.openxmlformats.org/officeDocument/2006/relationships/slideLayout" Target="../slideLayouts/slideLayout2.xml"/><Relationship Id="rId6" Type="http://schemas.openxmlformats.org/officeDocument/2006/relationships/hyperlink" Target="&#1584;&#1607;&#1576;&#1610;/1.jpg" TargetMode="External"/><Relationship Id="rId5" Type="http://schemas.openxmlformats.org/officeDocument/2006/relationships/image" Target="../media/image194.jpeg"/><Relationship Id="rId4" Type="http://schemas.openxmlformats.org/officeDocument/2006/relationships/hyperlink" Target="&#1575;&#1587;&#1583;&#1575;&#1604;&#1594;&#1575;&#1576;&#1607;/1.jpg" TargetMode="External"/></Relationships>
</file>

<file path=ppt/slides/_rels/slide189.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168.xml"/><Relationship Id="rId1" Type="http://schemas.openxmlformats.org/officeDocument/2006/relationships/slideLayout" Target="../slideLayouts/slideLayout13.xml"/><Relationship Id="rId4" Type="http://schemas.openxmlformats.org/officeDocument/2006/relationships/slide" Target="slide183.xml"/></Relationships>
</file>

<file path=ppt/slides/_rels/slide19.xml.rels><?xml version="1.0" encoding="UTF-8" standalone="yes"?>
<Relationships xmlns="http://schemas.openxmlformats.org/package/2006/relationships"><Relationship Id="rId3" Type="http://schemas.openxmlformats.org/officeDocument/2006/relationships/hyperlink" Target="&#1575;&#1576;&#1606;%20&#1578;&#1610;&#1605;&#1610;&#1607;/1.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0.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notesSlide" Target="../notesSlides/notesSlide169.xml"/><Relationship Id="rId1" Type="http://schemas.openxmlformats.org/officeDocument/2006/relationships/slideLayout" Target="../slideLayouts/slideLayout2.xml"/><Relationship Id="rId5" Type="http://schemas.openxmlformats.org/officeDocument/2006/relationships/image" Target="../media/image196.jpeg"/><Relationship Id="rId4" Type="http://schemas.openxmlformats.org/officeDocument/2006/relationships/hyperlink" Target="&#1605;&#1587;&#1606;&#1583;%20&#1575;&#1581;&#1605;&#1583;/1.jpg" TargetMode="External"/></Relationships>
</file>

<file path=ppt/slides/_rels/slide191.xml.rels><?xml version="1.0" encoding="UTF-8" standalone="yes"?>
<Relationships xmlns="http://schemas.openxmlformats.org/package/2006/relationships"><Relationship Id="rId3" Type="http://schemas.openxmlformats.org/officeDocument/2006/relationships/slide" Target="slide197.xml"/><Relationship Id="rId7" Type="http://schemas.openxmlformats.org/officeDocument/2006/relationships/image" Target="../media/image197.jpeg"/><Relationship Id="rId2" Type="http://schemas.openxmlformats.org/officeDocument/2006/relationships/notesSlide" Target="../notesSlides/notesSlide170.xml"/><Relationship Id="rId1" Type="http://schemas.openxmlformats.org/officeDocument/2006/relationships/slideLayout" Target="../slideLayouts/slideLayout2.xml"/><Relationship Id="rId6" Type="http://schemas.openxmlformats.org/officeDocument/2006/relationships/hyperlink" Target="&#1605;&#1589;&#1606;&#1601;/1.jpg" TargetMode="External"/><Relationship Id="rId5" Type="http://schemas.openxmlformats.org/officeDocument/2006/relationships/image" Target="../media/image191.jpeg"/><Relationship Id="rId4" Type="http://schemas.openxmlformats.org/officeDocument/2006/relationships/hyperlink" Target="&#1605;&#1593;&#1580;&#1605;%20&#1575;&#1604;&#1575;&#1608;&#1587;&#1591;/1.jpg" TargetMode="External"/></Relationships>
</file>

<file path=ppt/slides/_rels/slide192.xml.rels><?xml version="1.0" encoding="UTF-8" standalone="yes"?>
<Relationships xmlns="http://schemas.openxmlformats.org/package/2006/relationships"><Relationship Id="rId8" Type="http://schemas.openxmlformats.org/officeDocument/2006/relationships/hyperlink" Target="&#1605;&#1580;&#1605;&#1593;%20&#1575;&#1604;&#1586;&#1608;&#1575;&#1574;&#1583;/1.jpg" TargetMode="External"/><Relationship Id="rId3" Type="http://schemas.openxmlformats.org/officeDocument/2006/relationships/slide" Target="slide183.xml"/><Relationship Id="rId7" Type="http://schemas.openxmlformats.org/officeDocument/2006/relationships/image" Target="../media/image199.jpeg"/><Relationship Id="rId2" Type="http://schemas.openxmlformats.org/officeDocument/2006/relationships/notesSlide" Target="../notesSlides/notesSlide171.xml"/><Relationship Id="rId1" Type="http://schemas.openxmlformats.org/officeDocument/2006/relationships/slideLayout" Target="../slideLayouts/slideLayout2.xml"/><Relationship Id="rId6" Type="http://schemas.openxmlformats.org/officeDocument/2006/relationships/hyperlink" Target="&#1605;&#1587;&#1606;&#1583;%20&#1576;&#1586;&#1575;&#1585;/1.jpg" TargetMode="External"/><Relationship Id="rId5" Type="http://schemas.openxmlformats.org/officeDocument/2006/relationships/image" Target="../media/image198.jpeg"/><Relationship Id="rId4" Type="http://schemas.openxmlformats.org/officeDocument/2006/relationships/hyperlink" Target="&#1605;&#1587;&#1606;&#1583;%20&#1575;&#1581;&#1605;&#1583;/1.jpg" TargetMode="External"/><Relationship Id="rId9" Type="http://schemas.openxmlformats.org/officeDocument/2006/relationships/image" Target="../media/image200.jpeg"/></Relationships>
</file>

<file path=ppt/slides/_rels/slide193.xml.rels><?xml version="1.0" encoding="UTF-8" standalone="yes"?>
<Relationships xmlns="http://schemas.openxmlformats.org/package/2006/relationships"><Relationship Id="rId3" Type="http://schemas.openxmlformats.org/officeDocument/2006/relationships/hyperlink" Target="&#1605;&#1587;&#1578;&#1583;&#1585;&#1603;%20&#1581;&#1575;&#1603;&#1605;/1.jpg" TargetMode="External"/><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194.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notesSlide" Target="../notesSlides/notesSlide173.xml"/><Relationship Id="rId1" Type="http://schemas.openxmlformats.org/officeDocument/2006/relationships/slideLayout" Target="../slideLayouts/slideLayout2.xml"/><Relationship Id="rId5" Type="http://schemas.openxmlformats.org/officeDocument/2006/relationships/image" Target="../media/image201.jpeg"/><Relationship Id="rId4" Type="http://schemas.openxmlformats.org/officeDocument/2006/relationships/hyperlink" Target="&#1605;&#1587;&#1578;&#1583;&#1585;&#1603;%20&#1581;&#1575;&#1603;&#1605;2/1.jpg" TargetMode="External"/></Relationships>
</file>

<file path=ppt/slides/_rels/slide195.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notesSlide" Target="../notesSlides/notesSlide174.xml"/><Relationship Id="rId1" Type="http://schemas.openxmlformats.org/officeDocument/2006/relationships/slideLayout" Target="../slideLayouts/slideLayout2.xml"/><Relationship Id="rId6" Type="http://schemas.openxmlformats.org/officeDocument/2006/relationships/image" Target="../media/image202.jpeg"/><Relationship Id="rId5" Type="http://schemas.openxmlformats.org/officeDocument/2006/relationships/image" Target="../media/image196.jpeg"/><Relationship Id="rId4" Type="http://schemas.openxmlformats.org/officeDocument/2006/relationships/hyperlink" Target="&#1605;&#1587;&#1606;&#1583;%20&#1575;&#1581;&#1605;&#1583;/1.jpg" TargetMode="External"/></Relationships>
</file>

<file path=ppt/slides/_rels/slide196.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175.xml"/><Relationship Id="rId1" Type="http://schemas.openxmlformats.org/officeDocument/2006/relationships/slideLayout" Target="../slideLayouts/slideLayout13.xml"/><Relationship Id="rId4" Type="http://schemas.openxmlformats.org/officeDocument/2006/relationships/slide" Target="slide183.xml"/></Relationships>
</file>

<file path=ppt/slides/_rels/slide197.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177.xml"/><Relationship Id="rId1" Type="http://schemas.openxmlformats.org/officeDocument/2006/relationships/slideLayout" Target="../slideLayouts/slideLayout13.xml"/><Relationship Id="rId4" Type="http://schemas.openxmlformats.org/officeDocument/2006/relationships/slide" Target="slide183.xml"/></Relationships>
</file>

<file path=ppt/slides/_rels/slide199.xml.rels><?xml version="1.0" encoding="UTF-8" standalone="yes"?>
<Relationships xmlns="http://schemas.openxmlformats.org/package/2006/relationships"><Relationship Id="rId8" Type="http://schemas.openxmlformats.org/officeDocument/2006/relationships/image" Target="../media/image205.jpeg"/><Relationship Id="rId3" Type="http://schemas.openxmlformats.org/officeDocument/2006/relationships/image" Target="../media/image203.jpeg"/><Relationship Id="rId7" Type="http://schemas.openxmlformats.org/officeDocument/2006/relationships/hyperlink" Target="&#1591;&#1576;&#1585;&#1575;&#1606;&#1610;/1.jpg" TargetMode="External"/><Relationship Id="rId2" Type="http://schemas.openxmlformats.org/officeDocument/2006/relationships/notesSlide" Target="../notesSlides/notesSlide178.xml"/><Relationship Id="rId1" Type="http://schemas.openxmlformats.org/officeDocument/2006/relationships/slideLayout" Target="../slideLayouts/slideLayout2.xml"/><Relationship Id="rId6" Type="http://schemas.openxmlformats.org/officeDocument/2006/relationships/image" Target="../media/image204.jpeg"/><Relationship Id="rId5" Type="http://schemas.openxmlformats.org/officeDocument/2006/relationships/hyperlink" Target="&#1605;&#1587;&#1578;&#1583;&#1585;&#1603;%20&#1581;&#1575;&#1603;&#1605;2/1.jpg" TargetMode="External"/><Relationship Id="rId4" Type="http://schemas.openxmlformats.org/officeDocument/2006/relationships/slide" Target="slide199.xml"/></Relationships>
</file>

<file path=ppt/slides/_rels/slide2.xml.rels><?xml version="1.0" encoding="UTF-8" standalone="yes"?>
<Relationships xmlns="http://schemas.openxmlformats.org/package/2006/relationships"><Relationship Id="rId3" Type="http://schemas.openxmlformats.org/officeDocument/2006/relationships/hyperlink" Target="&#1575;&#1576;&#1606;%20&#1593;&#1587;&#1575;&#1603;&#1585;/1.jpg" TargetMode="External"/><Relationship Id="rId7" Type="http://schemas.openxmlformats.org/officeDocument/2006/relationships/hyperlink" Target="&#1575;&#1576;&#1606;%20&#1581;&#1580;&#1585;%20&#1605;&#1603;&#1610;/1.jp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1570;&#1604;&#1608;&#1587;&#1610;%20&#1587;&#1572;&#1575;&#1604;%20&#1575;&#1586;%20&#1608;&#1604;&#1575;&#1610;&#1578;%20%20&#1593;&#1604;&#1610;%20&#1583;&#1585;%20&#1602;&#1610;&#1575;&#1605;&#1578;/1.jpg" TargetMode="External"/><Relationship Id="rId5" Type="http://schemas.openxmlformats.org/officeDocument/2006/relationships/hyperlink" Target="&#1582;&#1608;&#1575;&#1585;&#1586;&#1605;&#1610;/5.jpg" TargetMode="External"/><Relationship Id="rId4" Type="http://schemas.openxmlformats.org/officeDocument/2006/relationships/hyperlink" Target="&#1579;&#1593;&#1604;&#1576;&#1610;/3.jpg"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1575;&#1576;&#1606;%20&#1581;&#1586;&#1605;/1.jpg" TargetMode="External"/></Relationships>
</file>

<file path=ppt/slides/_rels/slide200.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hyperlink" Target="&#1605;&#1587;&#1606;&#1583;%20&#1575;&#1581;&#1605;&#1583;/1.jpg" TargetMode="Externa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hyperlink" Target="&#1607;&#1610;&#1579;&#1605;&#1610;/1.jpg" TargetMode="External"/></Relationships>
</file>

<file path=ppt/slides/_rels/slide201.xml.rels><?xml version="1.0" encoding="UTF-8" standalone="yes"?>
<Relationships xmlns="http://schemas.openxmlformats.org/package/2006/relationships"><Relationship Id="rId8" Type="http://schemas.openxmlformats.org/officeDocument/2006/relationships/hyperlink" Target="&#1575;&#1576;&#1606;%20&#1603;&#1579;&#1610;&#1585;/1.jpg" TargetMode="External"/><Relationship Id="rId3" Type="http://schemas.openxmlformats.org/officeDocument/2006/relationships/slideLayout" Target="../slideLayouts/slideLayout13.xml"/><Relationship Id="rId7" Type="http://schemas.openxmlformats.org/officeDocument/2006/relationships/image" Target="../media/image206.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1575;&#1579;&#1605;&#1575;%20&#1603;&#1575;&#1584;&#1576;&#1575;/1.jpg" TargetMode="External"/><Relationship Id="rId11" Type="http://schemas.openxmlformats.org/officeDocument/2006/relationships/image" Target="../media/image208.jpeg"/><Relationship Id="rId5" Type="http://schemas.openxmlformats.org/officeDocument/2006/relationships/slide" Target="slide203.xml"/><Relationship Id="rId10" Type="http://schemas.openxmlformats.org/officeDocument/2006/relationships/hyperlink" Target="&#1578;&#1575;&#1585;&#1610;&#1582;%20&#1591;&#1576;&#1585;&#1610;/1.jpg" TargetMode="External"/><Relationship Id="rId4" Type="http://schemas.openxmlformats.org/officeDocument/2006/relationships/notesSlide" Target="../notesSlides/notesSlide179.xml"/><Relationship Id="rId9" Type="http://schemas.openxmlformats.org/officeDocument/2006/relationships/image" Target="../media/image207.jpeg"/></Relationships>
</file>

<file path=ppt/slides/_rels/slide20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09.jpeg"/><Relationship Id="rId4" Type="http://schemas.openxmlformats.org/officeDocument/2006/relationships/hyperlink" Target="&#1579;&#1602;&#1575;&#1578;%20&#1575;&#1576;&#1606;%20&#1581;&#1576;&#1575;&#1606;/1.jpg" TargetMode="External"/></Relationships>
</file>

<file path=ppt/slides/_rels/slide203.xml.rels><?xml version="1.0" encoding="UTF-8" standalone="yes"?>
<Relationships xmlns="http://schemas.openxmlformats.org/package/2006/relationships"><Relationship Id="rId8" Type="http://schemas.openxmlformats.org/officeDocument/2006/relationships/hyperlink" Target="&#1583;&#1604;&#1575;&#1574;&#1604;%20&#1575;&#1604;&#1606;&#1576;&#1608;&#1607;/1.jpg" TargetMode="External"/><Relationship Id="rId13" Type="http://schemas.openxmlformats.org/officeDocument/2006/relationships/image" Target="../media/image213.jpeg"/><Relationship Id="rId3" Type="http://schemas.openxmlformats.org/officeDocument/2006/relationships/slideLayout" Target="../slideLayouts/slideLayout13.xml"/><Relationship Id="rId7" Type="http://schemas.openxmlformats.org/officeDocument/2006/relationships/image" Target="../media/image210.jpeg"/><Relationship Id="rId12" Type="http://schemas.openxmlformats.org/officeDocument/2006/relationships/hyperlink" Target="&#1575;&#1576;&#1606;%20&#1593;&#1585;&#1576;&#1610;/1.jpg"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1575;&#1585;&#1608;&#1575;&#1569;%20&#1575;&#1604;&#1594;&#1604;&#1610;&#1604;/1.jpg" TargetMode="External"/><Relationship Id="rId11" Type="http://schemas.openxmlformats.org/officeDocument/2006/relationships/image" Target="../media/image212.jpeg"/><Relationship Id="rId5" Type="http://schemas.openxmlformats.org/officeDocument/2006/relationships/slide" Target="slide178.xml"/><Relationship Id="rId15" Type="http://schemas.openxmlformats.org/officeDocument/2006/relationships/image" Target="../media/image214.jpeg"/><Relationship Id="rId10" Type="http://schemas.openxmlformats.org/officeDocument/2006/relationships/hyperlink" Target="1.JPG/" TargetMode="External"/><Relationship Id="rId4" Type="http://schemas.openxmlformats.org/officeDocument/2006/relationships/notesSlide" Target="../notesSlides/notesSlide180.xml"/><Relationship Id="rId9" Type="http://schemas.openxmlformats.org/officeDocument/2006/relationships/image" Target="../media/image211.jpeg"/><Relationship Id="rId14" Type="http://schemas.openxmlformats.org/officeDocument/2006/relationships/hyperlink" Target="&#1575;&#1576;&#1606;%20&#1578;&#1610;&#1605;&#1610;&#1607;/1.jpg" TargetMode="External"/></Relationships>
</file>

<file path=ppt/slides/_rels/slide20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1.xml"/><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182.xml"/><Relationship Id="rId1" Type="http://schemas.openxmlformats.org/officeDocument/2006/relationships/slideLayout" Target="../slideLayouts/slideLayout2.xml"/><Relationship Id="rId5" Type="http://schemas.openxmlformats.org/officeDocument/2006/relationships/image" Target="../media/image215.jpeg"/><Relationship Id="rId4" Type="http://schemas.openxmlformats.org/officeDocument/2006/relationships/hyperlink" Target="&#1585;&#1601;&#1578;&#1606;%20&#1576;&#1585;&#1575;&#1610;%20&#1602;&#1590;&#1575;&#1608;&#1578;/1.jpg" TargetMode="External"/></Relationships>
</file>

<file path=ppt/slides/_rels/slide20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3.xml"/><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3" Type="http://schemas.openxmlformats.org/officeDocument/2006/relationships/slide" Target="slide208.xml"/><Relationship Id="rId2" Type="http://schemas.openxmlformats.org/officeDocument/2006/relationships/notesSlide" Target="../notesSlides/notesSlide184.xml"/><Relationship Id="rId1" Type="http://schemas.openxmlformats.org/officeDocument/2006/relationships/slideLayout" Target="../slideLayouts/slideLayout2.xml"/><Relationship Id="rId5" Type="http://schemas.openxmlformats.org/officeDocument/2006/relationships/slide" Target="slide178.xml"/><Relationship Id="rId4" Type="http://schemas.openxmlformats.org/officeDocument/2006/relationships/slide" Target="slide212.xml"/></Relationships>
</file>

<file path=ppt/slides/_rels/slide208.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hyperlink" Target="&#1591;&#1576;&#1585;&#1610;/1.jpg" TargetMode="External"/></Relationships>
</file>

<file path=ppt/slides/_rels/slide209.xml.rels><?xml version="1.0" encoding="UTF-8" standalone="yes"?>
<Relationships xmlns="http://schemas.openxmlformats.org/package/2006/relationships"><Relationship Id="rId3" Type="http://schemas.openxmlformats.org/officeDocument/2006/relationships/image" Target="../media/image217.jpeg"/><Relationship Id="rId2" Type="http://schemas.openxmlformats.org/officeDocument/2006/relationships/notesSlide" Target="../notesSlides/notesSlide186.xml"/><Relationship Id="rId1" Type="http://schemas.openxmlformats.org/officeDocument/2006/relationships/slideLayout" Target="../slideLayouts/slideLayout2.xml"/><Relationship Id="rId5" Type="http://schemas.openxmlformats.org/officeDocument/2006/relationships/image" Target="../media/image218.jpeg"/><Relationship Id="rId4" Type="http://schemas.openxmlformats.org/officeDocument/2006/relationships/hyperlink" Target="&#1575;&#1576;&#1606;%20&#1575;&#1579;&#1610;&#1585;/1.jpg"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1594;&#1583;&#1610;&#1585;%20&#1589;&#1581;&#1610;&#1581;%20&#1605;&#1587;&#1604;&#1605;/1.jpg" TargetMode="External"/></Relationships>
</file>

<file path=ppt/slides/_rels/slide210.xml.rels><?xml version="1.0" encoding="UTF-8" standalone="yes"?>
<Relationships xmlns="http://schemas.openxmlformats.org/package/2006/relationships"><Relationship Id="rId3" Type="http://schemas.openxmlformats.org/officeDocument/2006/relationships/image" Target="../media/image219.jpeg"/><Relationship Id="rId2" Type="http://schemas.openxmlformats.org/officeDocument/2006/relationships/notesSlide" Target="../notesSlides/notesSlide187.xml"/><Relationship Id="rId1" Type="http://schemas.openxmlformats.org/officeDocument/2006/relationships/slideLayout" Target="../slideLayouts/slideLayout2.xml"/><Relationship Id="rId5" Type="http://schemas.openxmlformats.org/officeDocument/2006/relationships/hyperlink" Target="&#1605;&#1587;&#1606;&#1583;%20&#1575;&#1581;&#1605;&#1583;/1.jpg" TargetMode="External"/><Relationship Id="rId4" Type="http://schemas.openxmlformats.org/officeDocument/2006/relationships/slide" Target="slide207.xml"/></Relationships>
</file>

<file path=ppt/slides/_rels/slide2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8.xml"/><Relationship Id="rId1" Type="http://schemas.openxmlformats.org/officeDocument/2006/relationships/slideLayout" Target="../slideLayouts/slideLayout14.xml"/></Relationships>
</file>

<file path=ppt/slides/_rels/slide212.xml.rels><?xml version="1.0" encoding="UTF-8" standalone="yes"?>
<Relationships xmlns="http://schemas.openxmlformats.org/package/2006/relationships"><Relationship Id="rId8" Type="http://schemas.openxmlformats.org/officeDocument/2006/relationships/slide" Target="slide222.xml"/><Relationship Id="rId3" Type="http://schemas.openxmlformats.org/officeDocument/2006/relationships/slide" Target="slide213.xml"/><Relationship Id="rId7" Type="http://schemas.openxmlformats.org/officeDocument/2006/relationships/slide" Target="slide219.xml"/><Relationship Id="rId12" Type="http://schemas.openxmlformats.org/officeDocument/2006/relationships/slide" Target="slide230.xml"/><Relationship Id="rId2" Type="http://schemas.openxmlformats.org/officeDocument/2006/relationships/notesSlide" Target="../notesSlides/notesSlide189.xml"/><Relationship Id="rId1" Type="http://schemas.openxmlformats.org/officeDocument/2006/relationships/slideLayout" Target="../slideLayouts/slideLayout2.xml"/><Relationship Id="rId6" Type="http://schemas.openxmlformats.org/officeDocument/2006/relationships/slide" Target="slide218.xml"/><Relationship Id="rId11" Type="http://schemas.openxmlformats.org/officeDocument/2006/relationships/slide" Target="slide228.xml"/><Relationship Id="rId5" Type="http://schemas.openxmlformats.org/officeDocument/2006/relationships/slide" Target="slide217.xml"/><Relationship Id="rId10" Type="http://schemas.openxmlformats.org/officeDocument/2006/relationships/slide" Target="slide224.xml"/><Relationship Id="rId4" Type="http://schemas.openxmlformats.org/officeDocument/2006/relationships/slide" Target="slide205.xml"/><Relationship Id="rId9" Type="http://schemas.openxmlformats.org/officeDocument/2006/relationships/slide" Target="slide177.xml"/></Relationships>
</file>

<file path=ppt/slides/_rels/slide213.xml.rels><?xml version="1.0" encoding="UTF-8" standalone="yes"?>
<Relationships xmlns="http://schemas.openxmlformats.org/package/2006/relationships"><Relationship Id="rId3" Type="http://schemas.openxmlformats.org/officeDocument/2006/relationships/hyperlink" Target="&#1575;&#1576;&#1606;%20&#1575;&#1579;&#1610;&#1585;/1.jpg" TargetMode="External"/><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openxmlformats.org/officeDocument/2006/relationships/image" Target="../media/image218.jpeg"/></Relationships>
</file>

<file path=ppt/slides/_rels/slide214.xml.rels><?xml version="1.0" encoding="UTF-8" standalone="yes"?>
<Relationships xmlns="http://schemas.openxmlformats.org/package/2006/relationships"><Relationship Id="rId3" Type="http://schemas.openxmlformats.org/officeDocument/2006/relationships/hyperlink" Target="&#1605;&#1587;&#1606;&#1583;%20&#1575;&#1581;&#1605;&#1583;/1.jpg" TargetMode="External"/><Relationship Id="rId2" Type="http://schemas.openxmlformats.org/officeDocument/2006/relationships/notesSlide" Target="../notesSlides/notesSlide191.xml"/><Relationship Id="rId1" Type="http://schemas.openxmlformats.org/officeDocument/2006/relationships/slideLayout" Target="../slideLayouts/slideLayout2.xml"/><Relationship Id="rId6" Type="http://schemas.openxmlformats.org/officeDocument/2006/relationships/image" Target="../media/image221.jpeg"/><Relationship Id="rId5" Type="http://schemas.openxmlformats.org/officeDocument/2006/relationships/hyperlink" Target="&#1575;&#1604;&#1575;&#1587;&#1578;&#1610;&#1593;&#1575;&#1576;/1.jpg" TargetMode="External"/><Relationship Id="rId4" Type="http://schemas.openxmlformats.org/officeDocument/2006/relationships/image" Target="../media/image220.jpeg"/></Relationships>
</file>

<file path=ppt/slides/_rels/slide215.xml.rels><?xml version="1.0" encoding="UTF-8" standalone="yes"?>
<Relationships xmlns="http://schemas.openxmlformats.org/package/2006/relationships"><Relationship Id="rId3" Type="http://schemas.openxmlformats.org/officeDocument/2006/relationships/hyperlink" Target="&#1581;&#1575;&#1603;&#1605;/1.jpg" TargetMode="External"/><Relationship Id="rId2" Type="http://schemas.openxmlformats.org/officeDocument/2006/relationships/notesSlide" Target="../notesSlides/notesSlide192.xml"/><Relationship Id="rId1" Type="http://schemas.openxmlformats.org/officeDocument/2006/relationships/slideLayout" Target="../slideLayouts/slideLayout2.xml"/><Relationship Id="rId6" Type="http://schemas.openxmlformats.org/officeDocument/2006/relationships/image" Target="../media/image222.jpeg"/><Relationship Id="rId5" Type="http://schemas.openxmlformats.org/officeDocument/2006/relationships/hyperlink" Target="&#1575;&#1604;&#1576;&#1583;&#1575;&#1610;&#1577;/1.jpg" TargetMode="External"/><Relationship Id="rId4" Type="http://schemas.openxmlformats.org/officeDocument/2006/relationships/image" Target="../media/image204.jpeg"/></Relationships>
</file>

<file path=ppt/slides/_rels/slide216.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hyperlink" Target="&#1605;&#1587;&#1606;&#1583;%20&#1575;&#1581;&#1605;&#1583;/1.jpg" TargetMode="External"/><Relationship Id="rId7" Type="http://schemas.openxmlformats.org/officeDocument/2006/relationships/image" Target="../media/image223.jpeg"/><Relationship Id="rId2" Type="http://schemas.openxmlformats.org/officeDocument/2006/relationships/notesSlide" Target="../notesSlides/notesSlide194.xml"/><Relationship Id="rId1" Type="http://schemas.openxmlformats.org/officeDocument/2006/relationships/slideLayout" Target="../slideLayouts/slideLayout2.xml"/><Relationship Id="rId6" Type="http://schemas.openxmlformats.org/officeDocument/2006/relationships/hyperlink" Target="&#1581;&#1575;&#1603;&#1605;/1.jpg" TargetMode="External"/><Relationship Id="rId5" Type="http://schemas.openxmlformats.org/officeDocument/2006/relationships/slide" Target="slide212.xml"/><Relationship Id="rId4" Type="http://schemas.openxmlformats.org/officeDocument/2006/relationships/image" Target="../media/image219.jpeg"/></Relationships>
</file>

<file path=ppt/slides/_rels/slide218.xml.rels><?xml version="1.0" encoding="UTF-8" standalone="yes"?>
<Relationships xmlns="http://schemas.openxmlformats.org/package/2006/relationships"><Relationship Id="rId3" Type="http://schemas.openxmlformats.org/officeDocument/2006/relationships/slide" Target="slide212.xml"/><Relationship Id="rId7" Type="http://schemas.openxmlformats.org/officeDocument/2006/relationships/image" Target="../media/image225.jpeg"/><Relationship Id="rId2" Type="http://schemas.openxmlformats.org/officeDocument/2006/relationships/notesSlide" Target="../notesSlides/notesSlide195.xml"/><Relationship Id="rId1" Type="http://schemas.openxmlformats.org/officeDocument/2006/relationships/slideLayout" Target="../slideLayouts/slideLayout2.xml"/><Relationship Id="rId6" Type="http://schemas.openxmlformats.org/officeDocument/2006/relationships/hyperlink" Target="&#1575;&#1576;&#1606;%20&#1607;&#1588;&#1575;&#1605;/1.jpg" TargetMode="External"/><Relationship Id="rId5" Type="http://schemas.openxmlformats.org/officeDocument/2006/relationships/image" Target="../media/image224.jpeg"/><Relationship Id="rId4" Type="http://schemas.openxmlformats.org/officeDocument/2006/relationships/hyperlink" Target="&#1591;&#1576;&#1585;&#1610;/1.jpg" TargetMode="External"/></Relationships>
</file>

<file path=ppt/slides/_rels/slide219.xml.rels><?xml version="1.0" encoding="UTF-8" standalone="yes"?>
<Relationships xmlns="http://schemas.openxmlformats.org/package/2006/relationships"><Relationship Id="rId3" Type="http://schemas.openxmlformats.org/officeDocument/2006/relationships/hyperlink" Target="&#1575;&#1576;&#1606;%20&#1603;&#1579;&#1610;&#1585;/1.jpg" TargetMode="External"/><Relationship Id="rId2" Type="http://schemas.openxmlformats.org/officeDocument/2006/relationships/notesSlide" Target="../notesSlides/notesSlide196.xml"/><Relationship Id="rId1" Type="http://schemas.openxmlformats.org/officeDocument/2006/relationships/slideLayout" Target="../slideLayouts/slideLayout2.xml"/><Relationship Id="rId6" Type="http://schemas.openxmlformats.org/officeDocument/2006/relationships/image" Target="../media/image226.jpeg"/><Relationship Id="rId5" Type="http://schemas.openxmlformats.org/officeDocument/2006/relationships/hyperlink" Target="&#1576;&#1610;&#1607;&#1602;&#1610;/1.jpg" TargetMode="Externa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1589;&#1581;&#1610;&#1581;%20&#1575;&#1576;&#1606;%20&#1605;&#1575;&#1580;&#1607;/1.jpg" TargetMode="External"/></Relationships>
</file>

<file path=ppt/slides/_rels/slide220.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8.xml"/><Relationship Id="rId1" Type="http://schemas.openxmlformats.org/officeDocument/2006/relationships/slideLayout" Target="../slideLayouts/slideLayout14.xml"/></Relationships>
</file>

<file path=ppt/slides/_rels/slide222.xml.rels><?xml version="1.0" encoding="UTF-8" standalone="yes"?>
<Relationships xmlns="http://schemas.openxmlformats.org/package/2006/relationships"><Relationship Id="rId3" Type="http://schemas.openxmlformats.org/officeDocument/2006/relationships/hyperlink" Target="&#1581;&#1575;&#1603;&#1605;/1.jpg" TargetMode="External"/><Relationship Id="rId2" Type="http://schemas.openxmlformats.org/officeDocument/2006/relationships/notesSlide" Target="../notesSlides/notesSlide199.xml"/><Relationship Id="rId1" Type="http://schemas.openxmlformats.org/officeDocument/2006/relationships/slideLayout" Target="../slideLayouts/slideLayout2.xml"/><Relationship Id="rId4" Type="http://schemas.openxmlformats.org/officeDocument/2006/relationships/image" Target="../media/image204.jpeg"/></Relationships>
</file>

<file path=ppt/slides/_rels/slide223.xml.rels><?xml version="1.0" encoding="UTF-8" standalone="yes"?>
<Relationships xmlns="http://schemas.openxmlformats.org/package/2006/relationships"><Relationship Id="rId3" Type="http://schemas.openxmlformats.org/officeDocument/2006/relationships/hyperlink" Target="&#1605;&#1587;&#1606;&#1583;%20&#1575;&#1581;&#1605;&#1583;/1.jpg" TargetMode="External"/><Relationship Id="rId2" Type="http://schemas.openxmlformats.org/officeDocument/2006/relationships/notesSlide" Target="../notesSlides/notesSlide200.xml"/><Relationship Id="rId1" Type="http://schemas.openxmlformats.org/officeDocument/2006/relationships/slideLayout" Target="../slideLayouts/slideLayout2.xml"/><Relationship Id="rId4" Type="http://schemas.openxmlformats.org/officeDocument/2006/relationships/image" Target="../media/image219.jpeg"/></Relationships>
</file>

<file path=ppt/slides/_rels/slide224.xml.rels><?xml version="1.0" encoding="UTF-8" standalone="yes"?>
<Relationships xmlns="http://schemas.openxmlformats.org/package/2006/relationships"><Relationship Id="rId3" Type="http://schemas.openxmlformats.org/officeDocument/2006/relationships/hyperlink" Target="&#1605;&#1587;&#1606;&#1583;%20&#1575;&#1581;&#1605;&#1583;/1.jpg" TargetMode="External"/><Relationship Id="rId2" Type="http://schemas.openxmlformats.org/officeDocument/2006/relationships/notesSlide" Target="../notesSlides/notesSlide201.xml"/><Relationship Id="rId1" Type="http://schemas.openxmlformats.org/officeDocument/2006/relationships/slideLayout" Target="../slideLayouts/slideLayout2.xml"/><Relationship Id="rId4" Type="http://schemas.openxmlformats.org/officeDocument/2006/relationships/image" Target="../media/image227.jpeg"/></Relationships>
</file>

<file path=ppt/slides/_rels/slide225.xml.rels><?xml version="1.0" encoding="UTF-8" standalone="yes"?>
<Relationships xmlns="http://schemas.openxmlformats.org/package/2006/relationships"><Relationship Id="rId3" Type="http://schemas.openxmlformats.org/officeDocument/2006/relationships/hyperlink" Target="&#1575;&#1576;&#1606;%20&#1603;&#1579;&#1610;&#1585;/1.jpg" TargetMode="External"/><Relationship Id="rId2" Type="http://schemas.openxmlformats.org/officeDocument/2006/relationships/notesSlide" Target="../notesSlides/notesSlide202.xml"/><Relationship Id="rId1" Type="http://schemas.openxmlformats.org/officeDocument/2006/relationships/slideLayout" Target="../slideLayouts/slideLayout2.xml"/><Relationship Id="rId6" Type="http://schemas.openxmlformats.org/officeDocument/2006/relationships/image" Target="../media/image226.jpeg"/><Relationship Id="rId5" Type="http://schemas.openxmlformats.org/officeDocument/2006/relationships/hyperlink" Target="&#1576;&#1610;&#1607;&#1602;&#1610;/1.jpg" TargetMode="External"/><Relationship Id="rId4" Type="http://schemas.openxmlformats.org/officeDocument/2006/relationships/image" Target="../media/image44.jpeg"/></Relationships>
</file>

<file path=ppt/slides/_rels/slide226.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203.xml"/><Relationship Id="rId1" Type="http://schemas.openxmlformats.org/officeDocument/2006/relationships/slideLayout" Target="../slideLayouts/slideLayout2.xml"/><Relationship Id="rId5" Type="http://schemas.openxmlformats.org/officeDocument/2006/relationships/image" Target="../media/image228.jpeg"/><Relationship Id="rId4" Type="http://schemas.openxmlformats.org/officeDocument/2006/relationships/hyperlink" Target="&#1605;&#1593;&#1580;&#1605;%20&#1575;&#1604;&#1575;&#1608;&#1587;&#1591;/1.jpg" TargetMode="External"/></Relationships>
</file>

<file path=ppt/slides/_rels/slide2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4.xml"/><Relationship Id="rId1" Type="http://schemas.openxmlformats.org/officeDocument/2006/relationships/slideLayout" Target="../slideLayouts/slideLayout14.xml"/></Relationships>
</file>

<file path=ppt/slides/_rels/slide228.xml.rels><?xml version="1.0" encoding="UTF-8" standalone="yes"?>
<Relationships xmlns="http://schemas.openxmlformats.org/package/2006/relationships"><Relationship Id="rId8" Type="http://schemas.openxmlformats.org/officeDocument/2006/relationships/hyperlink" Target="&#1575;&#1581;&#1605;&#1583;/4.jpg" TargetMode="External"/><Relationship Id="rId3" Type="http://schemas.openxmlformats.org/officeDocument/2006/relationships/slide" Target="slide212.xml"/><Relationship Id="rId7" Type="http://schemas.openxmlformats.org/officeDocument/2006/relationships/image" Target="../media/image230.png"/><Relationship Id="rId2" Type="http://schemas.openxmlformats.org/officeDocument/2006/relationships/notesSlide" Target="../notesSlides/notesSlide205.xml"/><Relationship Id="rId1" Type="http://schemas.openxmlformats.org/officeDocument/2006/relationships/slideLayout" Target="../slideLayouts/slideLayout2.xml"/><Relationship Id="rId6" Type="http://schemas.openxmlformats.org/officeDocument/2006/relationships/hyperlink" Target="&#1578;&#1601;&#1587;&#1610;&#1585;%20&#1570;&#1604;&#1608;&#1587;&#1610;/1.jpg" TargetMode="External"/><Relationship Id="rId11" Type="http://schemas.openxmlformats.org/officeDocument/2006/relationships/image" Target="../media/image207.jpeg"/><Relationship Id="rId5" Type="http://schemas.openxmlformats.org/officeDocument/2006/relationships/image" Target="../media/image229.png"/><Relationship Id="rId10" Type="http://schemas.openxmlformats.org/officeDocument/2006/relationships/hyperlink" Target="&#1575;&#1576;&#1606;%20&#1603;&#1579;&#1610;&#1585;/8.jpg" TargetMode="External"/><Relationship Id="rId4" Type="http://schemas.openxmlformats.org/officeDocument/2006/relationships/hyperlink" Target="&#1578;&#1601;&#1587;&#1610;&#1585;%20&#1575;&#1576;&#1606;%20&#1575;&#1576;&#1610;%20&#1581;&#1575;&#1578;&#1605;/1.jpg" TargetMode="External"/><Relationship Id="rId9" Type="http://schemas.openxmlformats.org/officeDocument/2006/relationships/image" Target="../media/image198.jpeg"/></Relationships>
</file>

<file path=ppt/slides/_rels/slide2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1589;&#1581;&#1610;&#1581;%20&#1587;&#1606;&#1606;%20&#1578;&#1585;&#1605;&#1584;&#1610;/1.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0.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207.xml"/><Relationship Id="rId1" Type="http://schemas.openxmlformats.org/officeDocument/2006/relationships/slideLayout" Target="../slideLayouts/slideLayout2.xml"/><Relationship Id="rId5" Type="http://schemas.openxmlformats.org/officeDocument/2006/relationships/image" Target="../media/image231.jpeg"/><Relationship Id="rId4" Type="http://schemas.openxmlformats.org/officeDocument/2006/relationships/hyperlink" Target="&#1605;&#1594;&#1606;&#1610;%20&#1602;&#1575;&#1590;&#1610;%20&#1593;&#1576;&#1583;%20&#1575;&#1604;&#1580;&#1576;&#1575;&#1585;/1.jpg" TargetMode="External"/></Relationships>
</file>

<file path=ppt/slides/_rels/slide2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8.xml"/><Relationship Id="rId1" Type="http://schemas.openxmlformats.org/officeDocument/2006/relationships/slideLayout" Target="../slideLayouts/slideLayout14.xml"/></Relationships>
</file>

<file path=ppt/slides/_rels/slide232.xml.rels><?xml version="1.0" encoding="UTF-8" standalone="yes"?>
<Relationships xmlns="http://schemas.openxmlformats.org/package/2006/relationships"><Relationship Id="rId3" Type="http://schemas.openxmlformats.org/officeDocument/2006/relationships/image" Target="../media/image192.jpeg"/><Relationship Id="rId2" Type="http://schemas.openxmlformats.org/officeDocument/2006/relationships/notesSlide" Target="../notesSlides/notesSlide209.xml"/><Relationship Id="rId1" Type="http://schemas.openxmlformats.org/officeDocument/2006/relationships/slideLayout" Target="../slideLayouts/slideLayout13.xml"/><Relationship Id="rId4" Type="http://schemas.openxmlformats.org/officeDocument/2006/relationships/slide" Target="slide212.xml"/></Relationships>
</file>

<file path=ppt/slides/_rels/slide233.xml.rels><?xml version="1.0" encoding="UTF-8" standalone="yes"?>
<Relationships xmlns="http://schemas.openxmlformats.org/package/2006/relationships"><Relationship Id="rId8" Type="http://schemas.openxmlformats.org/officeDocument/2006/relationships/slide" Target="slide256.xml"/><Relationship Id="rId3" Type="http://schemas.openxmlformats.org/officeDocument/2006/relationships/slide" Target="slide234.xml"/><Relationship Id="rId7" Type="http://schemas.openxmlformats.org/officeDocument/2006/relationships/slide" Target="slide248.xml"/><Relationship Id="rId2" Type="http://schemas.openxmlformats.org/officeDocument/2006/relationships/notesSlide" Target="../notesSlides/notesSlide210.xml"/><Relationship Id="rId1" Type="http://schemas.openxmlformats.org/officeDocument/2006/relationships/slideLayout" Target="../slideLayouts/slideLayout2.xml"/><Relationship Id="rId6" Type="http://schemas.openxmlformats.org/officeDocument/2006/relationships/slide" Target="slide177.xml"/><Relationship Id="rId5" Type="http://schemas.openxmlformats.org/officeDocument/2006/relationships/slide" Target="slide237.xml"/><Relationship Id="rId4" Type="http://schemas.openxmlformats.org/officeDocument/2006/relationships/slide" Target="slide183.xml"/><Relationship Id="rId9" Type="http://schemas.openxmlformats.org/officeDocument/2006/relationships/slide" Target="slide258.xml"/></Relationships>
</file>

<file path=ppt/slides/_rels/slide234.xml.rels><?xml version="1.0" encoding="UTF-8" standalone="yes"?>
<Relationships xmlns="http://schemas.openxmlformats.org/package/2006/relationships"><Relationship Id="rId3" Type="http://schemas.openxmlformats.org/officeDocument/2006/relationships/hyperlink" Target="&#1579;&#1602;&#1604;&#1610;&#1606;%20&#1583;&#1585;%20&#1581;&#1580;&#1577;%20&#1575;&#1604;&#1608;&#1583;&#1575;&#1593;/1.jpg" TargetMode="External"/><Relationship Id="rId2" Type="http://schemas.openxmlformats.org/officeDocument/2006/relationships/notesSlide" Target="../notesSlides/notesSlide211.xml"/><Relationship Id="rId1" Type="http://schemas.openxmlformats.org/officeDocument/2006/relationships/slideLayout" Target="../slideLayouts/slideLayout2.xml"/><Relationship Id="rId6" Type="http://schemas.openxmlformats.org/officeDocument/2006/relationships/image" Target="../media/image233.jpeg"/><Relationship Id="rId5" Type="http://schemas.openxmlformats.org/officeDocument/2006/relationships/hyperlink" Target="&#1587;&#1576;&#1604;%20&#1575;&#1604;&#1607;&#1583;&#1610;/1.jpg" TargetMode="External"/><Relationship Id="rId4" Type="http://schemas.openxmlformats.org/officeDocument/2006/relationships/image" Target="../media/image232.jpeg"/></Relationships>
</file>

<file path=ppt/slides/_rels/slide235.xml.rels><?xml version="1.0" encoding="UTF-8" standalone="yes"?>
<Relationships xmlns="http://schemas.openxmlformats.org/package/2006/relationships"><Relationship Id="rId3" Type="http://schemas.openxmlformats.org/officeDocument/2006/relationships/slide" Target="slide233.xml"/><Relationship Id="rId2" Type="http://schemas.openxmlformats.org/officeDocument/2006/relationships/notesSlide" Target="../notesSlides/notesSlide212.xml"/><Relationship Id="rId1" Type="http://schemas.openxmlformats.org/officeDocument/2006/relationships/slideLayout" Target="../slideLayouts/slideLayout2.xml"/><Relationship Id="rId5" Type="http://schemas.openxmlformats.org/officeDocument/2006/relationships/image" Target="../media/image234.jpeg"/><Relationship Id="rId4" Type="http://schemas.openxmlformats.org/officeDocument/2006/relationships/hyperlink" Target="&#1578;&#1575;&#1585;&#1610;&#1582;%20&#1610;&#1593;&#1602;&#1608;&#1576;&#1610;/1.jpg" TargetMode="External"/></Relationships>
</file>

<file path=ppt/slides/_rels/slide2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3.xml"/><Relationship Id="rId1" Type="http://schemas.openxmlformats.org/officeDocument/2006/relationships/slideLayout" Target="../slideLayouts/slideLayout14.xml"/></Relationships>
</file>

<file path=ppt/slides/_rels/slide237.xml.rels><?xml version="1.0" encoding="UTF-8" standalone="yes"?>
<Relationships xmlns="http://schemas.openxmlformats.org/package/2006/relationships"><Relationship Id="rId3" Type="http://schemas.openxmlformats.org/officeDocument/2006/relationships/slide" Target="slide238.xml"/><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hyperlink" Target="&#1581;&#1587;&#1603;&#1575;&#1606;&#1610;/1.jpg" TargetMode="External"/><Relationship Id="rId2" Type="http://schemas.openxmlformats.org/officeDocument/2006/relationships/notesSlide" Target="../notesSlides/notesSlide215.xml"/><Relationship Id="rId1" Type="http://schemas.openxmlformats.org/officeDocument/2006/relationships/slideLayout" Target="../slideLayouts/slideLayout2.xml"/><Relationship Id="rId4" Type="http://schemas.openxmlformats.org/officeDocument/2006/relationships/image" Target="../media/image235.jpeg"/></Relationships>
</file>

<file path=ppt/slides/_rels/slide239.xml.rels><?xml version="1.0" encoding="UTF-8" standalone="yes"?>
<Relationships xmlns="http://schemas.openxmlformats.org/package/2006/relationships"><Relationship Id="rId3" Type="http://schemas.openxmlformats.org/officeDocument/2006/relationships/hyperlink" Target="&#1581;&#1587;&#1603;&#1575;&#1606;&#1610;2/1.jpg" TargetMode="External"/><Relationship Id="rId2" Type="http://schemas.openxmlformats.org/officeDocument/2006/relationships/notesSlide" Target="../notesSlides/notesSlide216.xml"/><Relationship Id="rId1" Type="http://schemas.openxmlformats.org/officeDocument/2006/relationships/slideLayout" Target="../slideLayouts/slideLayout2.xml"/><Relationship Id="rId4" Type="http://schemas.openxmlformats.org/officeDocument/2006/relationships/image" Target="../media/image235.jpeg"/></Relationships>
</file>

<file path=ppt/slides/_rels/slide24.xml.rels><?xml version="1.0" encoding="UTF-8" standalone="yes"?>
<Relationships xmlns="http://schemas.openxmlformats.org/package/2006/relationships"><Relationship Id="rId8" Type="http://schemas.openxmlformats.org/officeDocument/2006/relationships/hyperlink" Target="&#1589;&#1581;&#1610;&#1581;%20&#1587;&#1606;&#1606;%20&#1578;&#1585;&#1605;&#1584;&#1610;/1.jpg" TargetMode="External"/><Relationship Id="rId3" Type="http://schemas.openxmlformats.org/officeDocument/2006/relationships/slide" Target="slide6.xml"/><Relationship Id="rId7"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1605;&#1587;&#1606;&#1583;%20&#1575;&#1581;&#1605;&#1583;/1.jpg" TargetMode="External"/><Relationship Id="rId5" Type="http://schemas.openxmlformats.org/officeDocument/2006/relationships/image" Target="../media/image9.jpeg"/><Relationship Id="rId4" Type="http://schemas.openxmlformats.org/officeDocument/2006/relationships/hyperlink" Target="&#1575;&#1581;&#1575;&#1583;&#1610;&#1579;%20&#1575;&#1604;&#1589;&#1581;&#1610;&#1581;&#1607;/1.jpg" TargetMode="External"/><Relationship Id="rId9" Type="http://schemas.openxmlformats.org/officeDocument/2006/relationships/image" Target="../media/image11.jpeg"/></Relationships>
</file>

<file path=ppt/slides/_rels/slide240.xml.rels><?xml version="1.0" encoding="UTF-8" standalone="yes"?>
<Relationships xmlns="http://schemas.openxmlformats.org/package/2006/relationships"><Relationship Id="rId3" Type="http://schemas.openxmlformats.org/officeDocument/2006/relationships/hyperlink" Target="&#1581;&#1587;&#1603;&#1575;&#1606;&#1610;3/1.jpg" TargetMode="External"/><Relationship Id="rId2" Type="http://schemas.openxmlformats.org/officeDocument/2006/relationships/notesSlide" Target="../notesSlides/notesSlide217.xml"/><Relationship Id="rId1" Type="http://schemas.openxmlformats.org/officeDocument/2006/relationships/slideLayout" Target="../slideLayouts/slideLayout2.xml"/><Relationship Id="rId6" Type="http://schemas.openxmlformats.org/officeDocument/2006/relationships/image" Target="../media/image237.jpeg"/><Relationship Id="rId5" Type="http://schemas.openxmlformats.org/officeDocument/2006/relationships/hyperlink" Target="&#1578;&#1585;&#1580;&#1605;&#1607;%20&#1581;&#1587;&#1603;&#1575;&#1606;&#1610;/1.jpg" TargetMode="External"/><Relationship Id="rId4" Type="http://schemas.openxmlformats.org/officeDocument/2006/relationships/image" Target="../media/image236.jpeg"/></Relationships>
</file>

<file path=ppt/slides/_rels/slide241.xml.rels><?xml version="1.0" encoding="UTF-8" standalone="yes"?>
<Relationships xmlns="http://schemas.openxmlformats.org/package/2006/relationships"><Relationship Id="rId3" Type="http://schemas.openxmlformats.org/officeDocument/2006/relationships/hyperlink" Target="&#1583;&#1585;%20&#1575;&#1604;&#1605;&#1606;&#1579;&#1608;&#1585;/1.jpg" TargetMode="External"/><Relationship Id="rId2" Type="http://schemas.openxmlformats.org/officeDocument/2006/relationships/notesSlide" Target="../notesSlides/notesSlide218.xml"/><Relationship Id="rId1" Type="http://schemas.openxmlformats.org/officeDocument/2006/relationships/slideLayout" Target="../slideLayouts/slideLayout2.xml"/><Relationship Id="rId5" Type="http://schemas.openxmlformats.org/officeDocument/2006/relationships/hyperlink" Target="&#1601;&#1578;&#1581;%20&#1575;&#1604;&#1602;&#1583;&#1610;&#1585;/1.jpg" TargetMode="External"/><Relationship Id="rId4" Type="http://schemas.openxmlformats.org/officeDocument/2006/relationships/image" Target="../media/image238.jpeg"/></Relationships>
</file>

<file path=ppt/slides/_rels/slide242.xml.rels><?xml version="1.0" encoding="UTF-8" standalone="yes"?>
<Relationships xmlns="http://schemas.openxmlformats.org/package/2006/relationships"><Relationship Id="rId3" Type="http://schemas.openxmlformats.org/officeDocument/2006/relationships/hyperlink" Target="&#1583;&#1585;&#1575;&#1604;&#1605;&#1606;&#1579;&#1608;&#1585;%203/1.jpg" TargetMode="External"/><Relationship Id="rId2" Type="http://schemas.openxmlformats.org/officeDocument/2006/relationships/notesSlide" Target="../notesSlides/notesSlide219.xml"/><Relationship Id="rId1" Type="http://schemas.openxmlformats.org/officeDocument/2006/relationships/slideLayout" Target="../slideLayouts/slideLayout2.xml"/><Relationship Id="rId5" Type="http://schemas.openxmlformats.org/officeDocument/2006/relationships/image" Target="../media/image238.jpeg"/><Relationship Id="rId4" Type="http://schemas.openxmlformats.org/officeDocument/2006/relationships/slide" Target="slide233.xml"/></Relationships>
</file>

<file path=ppt/slides/_rels/slide243.xml.rels><?xml version="1.0" encoding="UTF-8" standalone="yes"?>
<Relationships xmlns="http://schemas.openxmlformats.org/package/2006/relationships"><Relationship Id="rId3" Type="http://schemas.openxmlformats.org/officeDocument/2006/relationships/hyperlink" Target="&#1601;&#1578;&#1581;%20&#1575;&#1604;&#1602;&#1583;&#1610;&#1585;/1.jpg" TargetMode="External"/><Relationship Id="rId2" Type="http://schemas.openxmlformats.org/officeDocument/2006/relationships/notesSlide" Target="../notesSlides/notesSlide220.xml"/><Relationship Id="rId1" Type="http://schemas.openxmlformats.org/officeDocument/2006/relationships/slideLayout" Target="../slideLayouts/slideLayout13.xml"/><Relationship Id="rId4" Type="http://schemas.openxmlformats.org/officeDocument/2006/relationships/image" Target="../media/image239.jpeg"/></Relationships>
</file>

<file path=ppt/slides/_rels/slide244.xml.rels><?xml version="1.0" encoding="UTF-8" standalone="yes"?>
<Relationships xmlns="http://schemas.openxmlformats.org/package/2006/relationships"><Relationship Id="rId3" Type="http://schemas.openxmlformats.org/officeDocument/2006/relationships/hyperlink" Target="&#1587;&#1610;&#1608;&#1591;&#1610;%20&#1583;&#1585;%20&#1575;&#1604;&#1605;&#1606;&#1579;&#1608;&#1585;%20&#1593;&#1604;&#1610;&#1575;%20&#1605;&#1608;&#1604;&#1610;%20&#1575;&#1604;&#1605;&#1572;&#1605;&#1606;&#1610;&#1606;/&#1587;&#1610;&#1608;&#1591;&#1610;%20&#1570;&#1610;&#1607;%20&#1608;&#1604;&#1575;&#1610;&#1578;%201.jpg" TargetMode="External"/><Relationship Id="rId2" Type="http://schemas.openxmlformats.org/officeDocument/2006/relationships/notesSlide" Target="../notesSlides/notesSlide221.xml"/><Relationship Id="rId1" Type="http://schemas.openxmlformats.org/officeDocument/2006/relationships/slideLayout" Target="../slideLayouts/slideLayout13.xml"/><Relationship Id="rId4" Type="http://schemas.openxmlformats.org/officeDocument/2006/relationships/image" Target="../media/image240.jpeg"/></Relationships>
</file>

<file path=ppt/slides/_rels/slide245.xml.rels><?xml version="1.0" encoding="UTF-8" standalone="yes"?>
<Relationships xmlns="http://schemas.openxmlformats.org/package/2006/relationships"><Relationship Id="rId3" Type="http://schemas.openxmlformats.org/officeDocument/2006/relationships/hyperlink" Target="&#1578;&#1601;&#1587;&#1610;&#1585;%20&#1570;&#1604;&#1608;&#1587;&#1610;%20&#1585;&#1608;&#1581;%20&#1575;&#1604;&#1605;&#1593;&#1575;&#1606;&#1610;%20&#1593;&#1604;&#1610;&#1575;%20&#1608;&#1604;&#1610;%20&#1575;&#1604;&#1605;&#1608;&#1605;&#1606;&#1606;/&#1570;&#1604;&#1608;&#1587;&#1610;%20&#1570;&#1610;&#1607;%20&#1608;&#1604;&#1575;&#1610;&#1578;1.jpg" TargetMode="External"/><Relationship Id="rId2" Type="http://schemas.openxmlformats.org/officeDocument/2006/relationships/notesSlide" Target="../notesSlides/notesSlide222.xml"/><Relationship Id="rId1" Type="http://schemas.openxmlformats.org/officeDocument/2006/relationships/slideLayout" Target="../slideLayouts/slideLayout13.xml"/><Relationship Id="rId6" Type="http://schemas.openxmlformats.org/officeDocument/2006/relationships/image" Target="../media/image242.jpeg"/><Relationship Id="rId5" Type="http://schemas.openxmlformats.org/officeDocument/2006/relationships/hyperlink" Target="&#1575;&#1576;&#1606;%20&#1605;&#1585;&#1583;&#1608;&#1610;&#1607;/1.jpg" TargetMode="External"/><Relationship Id="rId4" Type="http://schemas.openxmlformats.org/officeDocument/2006/relationships/image" Target="../media/image241.jpeg"/></Relationships>
</file>

<file path=ppt/slides/_rels/slide246.xml.rels><?xml version="1.0" encoding="UTF-8" standalone="yes"?>
<Relationships xmlns="http://schemas.openxmlformats.org/package/2006/relationships"><Relationship Id="rId3" Type="http://schemas.openxmlformats.org/officeDocument/2006/relationships/slide" Target="slide233.xml"/><Relationship Id="rId7" Type="http://schemas.openxmlformats.org/officeDocument/2006/relationships/image" Target="../media/image244.jpeg"/><Relationship Id="rId2" Type="http://schemas.openxmlformats.org/officeDocument/2006/relationships/notesSlide" Target="../notesSlides/notesSlide223.xml"/><Relationship Id="rId1" Type="http://schemas.openxmlformats.org/officeDocument/2006/relationships/slideLayout" Target="../slideLayouts/slideLayout2.xml"/><Relationship Id="rId6" Type="http://schemas.openxmlformats.org/officeDocument/2006/relationships/hyperlink" Target="&#1587;&#1610;&#1585;%20&#1575;&#1593;&#1604;&#1575;&#1605;%20&#1575;&#1604;&#1606;&#1576;&#1604;&#1575;/4.jpg" TargetMode="External"/><Relationship Id="rId5" Type="http://schemas.openxmlformats.org/officeDocument/2006/relationships/image" Target="../media/image243.jpeg"/><Relationship Id="rId4" Type="http://schemas.openxmlformats.org/officeDocument/2006/relationships/hyperlink" Target="&#1578;&#1584;&#1603;&#1585;&#1577;%20&#1575;&#1604;&#1581;&#1601;&#1575;&#1592;/1.jpg" TargetMode="External"/></Relationships>
</file>

<file path=ppt/slides/_rels/slide2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4.xml"/><Relationship Id="rId1" Type="http://schemas.openxmlformats.org/officeDocument/2006/relationships/slideLayout" Target="../slideLayouts/slideLayout14.xml"/></Relationships>
</file>

<file path=ppt/slides/_rels/slide248.xml.rels><?xml version="1.0" encoding="UTF-8" standalone="yes"?>
<Relationships xmlns="http://schemas.openxmlformats.org/package/2006/relationships"><Relationship Id="rId3" Type="http://schemas.openxmlformats.org/officeDocument/2006/relationships/hyperlink" Target="&#1605;&#1580;&#1605;&#1593;%20&#1575;&#1604;&#1576;&#1610;&#1575;&#1606;/1.jpg" TargetMode="External"/><Relationship Id="rId2" Type="http://schemas.openxmlformats.org/officeDocument/2006/relationships/notesSlide" Target="../notesSlides/notesSlide225.xml"/><Relationship Id="rId1" Type="http://schemas.openxmlformats.org/officeDocument/2006/relationships/slideLayout" Target="../slideLayouts/slideLayout2.xml"/><Relationship Id="rId6" Type="http://schemas.openxmlformats.org/officeDocument/2006/relationships/image" Target="../media/image246.jpeg"/><Relationship Id="rId5" Type="http://schemas.openxmlformats.org/officeDocument/2006/relationships/hyperlink" Target="&#1593;&#1605;&#1583;&#1577;%20&#1575;&#1604;&#1602;&#1575;&#1585;&#1610;/1.jpg" TargetMode="External"/><Relationship Id="rId4" Type="http://schemas.openxmlformats.org/officeDocument/2006/relationships/image" Target="../media/image245.jpeg"/></Relationships>
</file>

<file path=ppt/slides/_rels/slide249.xml.rels><?xml version="1.0" encoding="UTF-8" standalone="yes"?>
<Relationships xmlns="http://schemas.openxmlformats.org/package/2006/relationships"><Relationship Id="rId8" Type="http://schemas.openxmlformats.org/officeDocument/2006/relationships/image" Target="../media/image248.jpeg"/><Relationship Id="rId3" Type="http://schemas.openxmlformats.org/officeDocument/2006/relationships/slideLayout" Target="../slideLayouts/slideLayout13.xml"/><Relationship Id="rId7" Type="http://schemas.openxmlformats.org/officeDocument/2006/relationships/hyperlink" Target="&#1575;&#1604;&#1606;&#1607;&#1575;&#1610;&#1577;/1.jpg" TargetMode="Externa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47.jpeg"/><Relationship Id="rId5" Type="http://schemas.openxmlformats.org/officeDocument/2006/relationships/hyperlink" Target="&#1605;&#1587;&#1606;&#1583;%20&#1575;&#1581;&#1605;&#1583;%201/1.jpg" TargetMode="External"/><Relationship Id="rId4" Type="http://schemas.openxmlformats.org/officeDocument/2006/relationships/notesSlide" Target="../notesSlides/notesSlide226.xml"/></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1587;&#1606;&#1606;%20&#1606;&#1587;&#1575;&#1574;&#1610;/1.jpg" TargetMode="External"/></Relationships>
</file>

<file path=ppt/slides/_rels/slide250.xml.rels><?xml version="1.0" encoding="UTF-8" standalone="yes"?>
<Relationships xmlns="http://schemas.openxmlformats.org/package/2006/relationships"><Relationship Id="rId8" Type="http://schemas.openxmlformats.org/officeDocument/2006/relationships/image" Target="../media/image250.jpeg"/><Relationship Id="rId3" Type="http://schemas.openxmlformats.org/officeDocument/2006/relationships/slideLayout" Target="../slideLayouts/slideLayout13.xml"/><Relationship Id="rId7" Type="http://schemas.openxmlformats.org/officeDocument/2006/relationships/hyperlink" Target="&#1605;&#1587;&#1606;&#1583;%20&#1575;&#1581;&#1605;&#1583;%202/1.jpg" TargetMode="Externa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49.jpeg"/><Relationship Id="rId5" Type="http://schemas.openxmlformats.org/officeDocument/2006/relationships/hyperlink" Target="&#1589;&#1581;&#1610;&#1581;%20&#1605;&#1587;&#1604;&#1605;/1.jpg" TargetMode="External"/><Relationship Id="rId4" Type="http://schemas.openxmlformats.org/officeDocument/2006/relationships/notesSlide" Target="../notesSlides/notesSlide227.xml"/></Relationships>
</file>

<file path=ppt/slides/_rels/slide251.xml.rels><?xml version="1.0" encoding="UTF-8" standalone="yes"?>
<Relationships xmlns="http://schemas.openxmlformats.org/package/2006/relationships"><Relationship Id="rId3" Type="http://schemas.openxmlformats.org/officeDocument/2006/relationships/hyperlink" Target="&#1605;&#1587;&#1606;&#1583;%20&#1575;&#1581;&#1605;&#1583;%203/1.jpg" TargetMode="Externa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251.jpeg"/></Relationships>
</file>

<file path=ppt/slides/_rels/slide252.xml.rels><?xml version="1.0" encoding="UTF-8" standalone="yes"?>
<Relationships xmlns="http://schemas.openxmlformats.org/package/2006/relationships"><Relationship Id="rId8" Type="http://schemas.openxmlformats.org/officeDocument/2006/relationships/image" Target="../media/image253.jpeg"/><Relationship Id="rId3" Type="http://schemas.openxmlformats.org/officeDocument/2006/relationships/slideLayout" Target="../slideLayouts/slideLayout13.xml"/><Relationship Id="rId7" Type="http://schemas.openxmlformats.org/officeDocument/2006/relationships/hyperlink" Target="&#1607;&#1610;&#1579;&#1605;&#1610;/4.jpg" TargetMode="Externa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52.jpeg"/><Relationship Id="rId5" Type="http://schemas.openxmlformats.org/officeDocument/2006/relationships/hyperlink" Target="&#1575;&#1576;&#1606;%20&#1593;&#1587;&#1575;&#1603;&#1585;/1.jpg" TargetMode="External"/><Relationship Id="rId4" Type="http://schemas.openxmlformats.org/officeDocument/2006/relationships/notesSlide" Target="../notesSlides/notesSlide228.xml"/></Relationships>
</file>

<file path=ppt/slides/_rels/slide253.xml.rels><?xml version="1.0" encoding="UTF-8" standalone="yes"?>
<Relationships xmlns="http://schemas.openxmlformats.org/package/2006/relationships"><Relationship Id="rId8" Type="http://schemas.openxmlformats.org/officeDocument/2006/relationships/image" Target="../media/image255.jpeg"/><Relationship Id="rId3" Type="http://schemas.openxmlformats.org/officeDocument/2006/relationships/slideLayout" Target="../slideLayouts/slideLayout13.xml"/><Relationship Id="rId7" Type="http://schemas.openxmlformats.org/officeDocument/2006/relationships/hyperlink" Target="&#1601;&#1578;&#1581;%20&#1575;&#1604;&#1576;&#1575;&#1585;&#1610;/4.jpg" TargetMode="Externa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54.jpeg"/><Relationship Id="rId5" Type="http://schemas.openxmlformats.org/officeDocument/2006/relationships/hyperlink" Target="&#1576;&#1582;&#1575;&#1585;&#1610;/1.jpg" TargetMode="External"/><Relationship Id="rId4" Type="http://schemas.openxmlformats.org/officeDocument/2006/relationships/notesSlide" Target="../notesSlides/notesSlide229.xml"/></Relationships>
</file>

<file path=ppt/slides/_rels/slide254.xml.rels><?xml version="1.0" encoding="UTF-8" standalone="yes"?>
<Relationships xmlns="http://schemas.openxmlformats.org/package/2006/relationships"><Relationship Id="rId8" Type="http://schemas.openxmlformats.org/officeDocument/2006/relationships/hyperlink" Target="&#1575;&#1585;&#1588;&#1575;&#1583;%20&#1575;&#1604;&#1587;&#1575;&#1585;&#1610;/5.jpg" TargetMode="External"/><Relationship Id="rId3" Type="http://schemas.openxmlformats.org/officeDocument/2006/relationships/slideLayout" Target="../slideLayouts/slideLayout13.xml"/><Relationship Id="rId7" Type="http://schemas.openxmlformats.org/officeDocument/2006/relationships/image" Target="../media/image256.jpeg"/><Relationship Id="rId12" Type="http://schemas.openxmlformats.org/officeDocument/2006/relationships/slide" Target="slide170.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hyperlink" Target="&#1593;&#1610;&#1606;&#1610;/3.jpg" TargetMode="External"/><Relationship Id="rId11" Type="http://schemas.openxmlformats.org/officeDocument/2006/relationships/image" Target="../media/image258.jpeg"/><Relationship Id="rId5" Type="http://schemas.openxmlformats.org/officeDocument/2006/relationships/slide" Target="slide233.xml"/><Relationship Id="rId10" Type="http://schemas.openxmlformats.org/officeDocument/2006/relationships/hyperlink" Target="&#1575;&#1581;&#1605;&#1583;%20&#1575;&#1605;&#1610;&#1606;/7.jpg" TargetMode="External"/><Relationship Id="rId4" Type="http://schemas.openxmlformats.org/officeDocument/2006/relationships/notesSlide" Target="../notesSlides/notesSlide230.xml"/><Relationship Id="rId9" Type="http://schemas.openxmlformats.org/officeDocument/2006/relationships/image" Target="../media/image257.jpeg"/></Relationships>
</file>

<file path=ppt/slides/_rels/slide2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1.xml"/><Relationship Id="rId1" Type="http://schemas.openxmlformats.org/officeDocument/2006/relationships/slideLayout" Target="../slideLayouts/slideLayout14.xml"/></Relationships>
</file>

<file path=ppt/slides/_rels/slide256.xml.rels><?xml version="1.0" encoding="UTF-8" standalone="yes"?>
<Relationships xmlns="http://schemas.openxmlformats.org/package/2006/relationships"><Relationship Id="rId8" Type="http://schemas.openxmlformats.org/officeDocument/2006/relationships/hyperlink" Target="&#1606;&#1608;&#1608;&#1610;/1.jpg" TargetMode="External"/><Relationship Id="rId3" Type="http://schemas.openxmlformats.org/officeDocument/2006/relationships/slide" Target="slide233.xml"/><Relationship Id="rId7" Type="http://schemas.openxmlformats.org/officeDocument/2006/relationships/image" Target="../media/image260.jpeg"/><Relationship Id="rId2" Type="http://schemas.openxmlformats.org/officeDocument/2006/relationships/notesSlide" Target="../notesSlides/notesSlide232.xml"/><Relationship Id="rId1" Type="http://schemas.openxmlformats.org/officeDocument/2006/relationships/slideLayout" Target="../slideLayouts/slideLayout2.xml"/><Relationship Id="rId6" Type="http://schemas.openxmlformats.org/officeDocument/2006/relationships/hyperlink" Target="&#1575;&#1576;&#1606;%20&#1581;&#1580;&#1585;/1.jpg" TargetMode="External"/><Relationship Id="rId5" Type="http://schemas.openxmlformats.org/officeDocument/2006/relationships/image" Target="../media/image259.jpeg"/><Relationship Id="rId4" Type="http://schemas.openxmlformats.org/officeDocument/2006/relationships/hyperlink" Target="&#1576;&#1582;&#1575;&#1585;&#1610;/1.jpg" TargetMode="External"/><Relationship Id="rId9" Type="http://schemas.openxmlformats.org/officeDocument/2006/relationships/image" Target="../media/image261.jpeg"/></Relationships>
</file>

<file path=ppt/slides/_rels/slide2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3.xml"/><Relationship Id="rId1" Type="http://schemas.openxmlformats.org/officeDocument/2006/relationships/slideLayout" Target="../slideLayouts/slideLayout14.xml"/></Relationships>
</file>

<file path=ppt/slides/_rels/slide258.xml.rels><?xml version="1.0" encoding="UTF-8" standalone="yes"?>
<Relationships xmlns="http://schemas.openxmlformats.org/package/2006/relationships"><Relationship Id="rId3" Type="http://schemas.openxmlformats.org/officeDocument/2006/relationships/hyperlink" Target="&#1591;&#1576;&#1585;&#1610;/1.jpg" TargetMode="External"/><Relationship Id="rId2" Type="http://schemas.openxmlformats.org/officeDocument/2006/relationships/notesSlide" Target="../notesSlides/notesSlide234.xml"/><Relationship Id="rId1" Type="http://schemas.openxmlformats.org/officeDocument/2006/relationships/slideLayout" Target="../slideLayouts/slideLayout2.xml"/><Relationship Id="rId6" Type="http://schemas.openxmlformats.org/officeDocument/2006/relationships/image" Target="../media/image263.jpeg"/><Relationship Id="rId5" Type="http://schemas.openxmlformats.org/officeDocument/2006/relationships/hyperlink" Target="&#1575;&#1576;&#1606;%20&#1578;&#1610;&#1605;&#1610;&#1607;/3.jpg" TargetMode="External"/><Relationship Id="rId4" Type="http://schemas.openxmlformats.org/officeDocument/2006/relationships/image" Target="../media/image262.jpeg"/></Relationships>
</file>

<file path=ppt/slides/_rels/slide259.xml.rels><?xml version="1.0" encoding="UTF-8" standalone="yes"?>
<Relationships xmlns="http://schemas.openxmlformats.org/package/2006/relationships"><Relationship Id="rId3" Type="http://schemas.openxmlformats.org/officeDocument/2006/relationships/hyperlink" Target="&#1575;&#1576;&#1606;%20&#1578;&#1610;&#1605;&#1610;&#1607;/3.jpg" TargetMode="External"/><Relationship Id="rId2" Type="http://schemas.openxmlformats.org/officeDocument/2006/relationships/notesSlide" Target="../notesSlides/notesSlide235.xml"/><Relationship Id="rId1" Type="http://schemas.openxmlformats.org/officeDocument/2006/relationships/slideLayout" Target="../slideLayouts/slideLayout2.xml"/><Relationship Id="rId5" Type="http://schemas.openxmlformats.org/officeDocument/2006/relationships/image" Target="../media/image264.jpeg"/><Relationship Id="rId4" Type="http://schemas.openxmlformats.org/officeDocument/2006/relationships/hyperlink" Target="&#1601;&#1578;&#1581;%20&#1575;&#1604;&#1602;&#1583;&#1610;&#1585;/1.jpg"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1582;&#1589;&#1575;&#1574;&#1589;%20&#1606;&#1587;&#1575;&#1610;&#1610;/1.jpg" TargetMode="External"/></Relationships>
</file>

<file path=ppt/slides/_rels/slide260.xml.rels><?xml version="1.0" encoding="UTF-8" standalone="yes"?>
<Relationships xmlns="http://schemas.openxmlformats.org/package/2006/relationships"><Relationship Id="rId3" Type="http://schemas.openxmlformats.org/officeDocument/2006/relationships/image" Target="../media/image265.jpeg"/><Relationship Id="rId7" Type="http://schemas.openxmlformats.org/officeDocument/2006/relationships/image" Target="../media/image267.jpeg"/><Relationship Id="rId2" Type="http://schemas.openxmlformats.org/officeDocument/2006/relationships/notesSlide" Target="../notesSlides/notesSlide236.xml"/><Relationship Id="rId1" Type="http://schemas.openxmlformats.org/officeDocument/2006/relationships/slideLayout" Target="../slideLayouts/slideLayout2.xml"/><Relationship Id="rId6" Type="http://schemas.openxmlformats.org/officeDocument/2006/relationships/hyperlink" Target="&#1588;&#1582;&#1589;&#1610;&#1578;%20&#1601;&#1582;&#1585;%20&#1585;&#1575;&#1586;&#1610;/1.jpg" TargetMode="External"/><Relationship Id="rId5" Type="http://schemas.openxmlformats.org/officeDocument/2006/relationships/image" Target="../media/image266.jpeg"/><Relationship Id="rId4" Type="http://schemas.openxmlformats.org/officeDocument/2006/relationships/hyperlink" Target="&#1606;&#1586;&#1608;&#1604;%20&#1570;&#1610;&#1607;%20&#1583;&#1585;%20&#1581;&#1602;%20&#1581;&#1590;&#1585;&#1578;/1.jpg" TargetMode="External"/></Relationships>
</file>

<file path=ppt/slides/_rels/slide261.xml.rels><?xml version="1.0" encoding="UTF-8" standalone="yes"?>
<Relationships xmlns="http://schemas.openxmlformats.org/package/2006/relationships"><Relationship Id="rId3" Type="http://schemas.openxmlformats.org/officeDocument/2006/relationships/hyperlink" Target="&#1581;&#1587;&#1603;&#1575;&#1606;&#1610;/1.jpg" TargetMode="External"/><Relationship Id="rId2" Type="http://schemas.openxmlformats.org/officeDocument/2006/relationships/notesSlide" Target="../notesSlides/notesSlide237.xml"/><Relationship Id="rId1" Type="http://schemas.openxmlformats.org/officeDocument/2006/relationships/slideLayout" Target="../slideLayouts/slideLayout2.xml"/><Relationship Id="rId6" Type="http://schemas.openxmlformats.org/officeDocument/2006/relationships/image" Target="../media/image268.jpeg"/><Relationship Id="rId5" Type="http://schemas.openxmlformats.org/officeDocument/2006/relationships/image" Target="../media/image237.jpeg"/><Relationship Id="rId4" Type="http://schemas.openxmlformats.org/officeDocument/2006/relationships/hyperlink" Target="&#1578;&#1585;&#1580;&#1605;&#1607;%20&#1581;&#1587;&#1603;&#1575;&#1606;&#1610;/1.jpg" TargetMode="External"/></Relationships>
</file>

<file path=ppt/slides/_rels/slide262.xml.rels><?xml version="1.0" encoding="UTF-8" standalone="yes"?>
<Relationships xmlns="http://schemas.openxmlformats.org/package/2006/relationships"><Relationship Id="rId3" Type="http://schemas.openxmlformats.org/officeDocument/2006/relationships/hyperlink" Target="&#1578;&#1585;&#1580;&#1605;&#1577;%20&#1575;&#1576;&#1606;%20&#1593;&#1587;&#1575;&#1603;&#1585;/1.jpg" TargetMode="External"/><Relationship Id="rId2" Type="http://schemas.openxmlformats.org/officeDocument/2006/relationships/notesSlide" Target="../notesSlides/notesSlide238.xml"/><Relationship Id="rId1" Type="http://schemas.openxmlformats.org/officeDocument/2006/relationships/slideLayout" Target="../slideLayouts/slideLayout2.xml"/><Relationship Id="rId6" Type="http://schemas.openxmlformats.org/officeDocument/2006/relationships/slide" Target="slide233.xml"/><Relationship Id="rId5" Type="http://schemas.openxmlformats.org/officeDocument/2006/relationships/image" Target="../media/image269.jpeg"/><Relationship Id="rId4" Type="http://schemas.openxmlformats.org/officeDocument/2006/relationships/hyperlink" Target="&#1578;&#1575;&#1585;&#1610;&#1582;%20&#1575;&#1576;&#1606;%20&#1593;&#1587;&#1575;&#1603;&#1585;/&#1578;&#1575;&#1585;&#1610;&#1582;%20&#1583;&#1605;&#1588;&#1602;%20&#1570;&#1610;&#1607;%20&#1575;&#1603;&#1605;&#1575;&#1604;%201.jpg" TargetMode="External"/></Relationships>
</file>

<file path=ppt/slides/_rels/slide2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9.xml"/><Relationship Id="rId1" Type="http://schemas.openxmlformats.org/officeDocument/2006/relationships/slideLayout" Target="../slideLayouts/slideLayout14.xml"/></Relationships>
</file>

<file path=ppt/slides/_rels/slide264.xml.rels><?xml version="1.0" encoding="UTF-8" standalone="yes"?>
<Relationships xmlns="http://schemas.openxmlformats.org/package/2006/relationships"><Relationship Id="rId8" Type="http://schemas.openxmlformats.org/officeDocument/2006/relationships/slide" Target="slide282.xml"/><Relationship Id="rId3" Type="http://schemas.openxmlformats.org/officeDocument/2006/relationships/slide" Target="slide273.xml"/><Relationship Id="rId7" Type="http://schemas.openxmlformats.org/officeDocument/2006/relationships/slide" Target="slide268.xml"/><Relationship Id="rId2" Type="http://schemas.openxmlformats.org/officeDocument/2006/relationships/notesSlide" Target="../notesSlides/notesSlide240.xml"/><Relationship Id="rId1" Type="http://schemas.openxmlformats.org/officeDocument/2006/relationships/slideLayout" Target="../slideLayouts/slideLayout12.xml"/><Relationship Id="rId6" Type="http://schemas.openxmlformats.org/officeDocument/2006/relationships/slide" Target="slide265.xml"/><Relationship Id="rId5" Type="http://schemas.openxmlformats.org/officeDocument/2006/relationships/slide" Target="slide277.xml"/><Relationship Id="rId4" Type="http://schemas.openxmlformats.org/officeDocument/2006/relationships/slide" Target="slide275.xml"/><Relationship Id="rId9" Type="http://schemas.openxmlformats.org/officeDocument/2006/relationships/slide" Target="slide177.xml"/></Relationships>
</file>

<file path=ppt/slides/_rels/slide26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70.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hyperlink" Target="&#1589;&#1608;&#1575;&#1593;&#1602;%20&#1575;&#1576;&#1606;%20&#1581;&#1580;&#1585;/1.jpg" TargetMode="External"/><Relationship Id="rId5" Type="http://schemas.openxmlformats.org/officeDocument/2006/relationships/slide" Target="slide264.xml"/><Relationship Id="rId4" Type="http://schemas.openxmlformats.org/officeDocument/2006/relationships/notesSlide" Target="../notesSlides/notesSlide241.xml"/></Relationships>
</file>

<file path=ppt/slides/_rels/slide266.xml.rels><?xml version="1.0" encoding="UTF-8" standalone="yes"?>
<Relationships xmlns="http://schemas.openxmlformats.org/package/2006/relationships"><Relationship Id="rId3" Type="http://schemas.openxmlformats.org/officeDocument/2006/relationships/hyperlink" Target="&#1575;&#1604;&#1608;&#1587;&#1610;/1.jpg" TargetMode="External"/><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image" Target="../media/image271.jpeg"/></Relationships>
</file>

<file path=ppt/slides/_rels/slide2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2.xml"/><Relationship Id="rId1" Type="http://schemas.openxmlformats.org/officeDocument/2006/relationships/slideLayout" Target="../slideLayouts/slideLayout14.xml"/></Relationships>
</file>

<file path=ppt/slides/_rels/slide26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43.xml"/></Relationships>
</file>

<file path=ppt/slides/_rels/slide269.xml.rels><?xml version="1.0" encoding="UTF-8" standalone="yes"?>
<Relationships xmlns="http://schemas.openxmlformats.org/package/2006/relationships"><Relationship Id="rId8" Type="http://schemas.openxmlformats.org/officeDocument/2006/relationships/image" Target="../media/image273.jpeg"/><Relationship Id="rId3" Type="http://schemas.openxmlformats.org/officeDocument/2006/relationships/slideLayout" Target="../slideLayouts/slideLayout13.xml"/><Relationship Id="rId7" Type="http://schemas.openxmlformats.org/officeDocument/2006/relationships/hyperlink" Target="&#1578;&#1601;&#1587;&#1610;&#1585;%20&#1576;&#1581;&#1585;%20&#1575;&#1604;&#1605;&#1581;&#1610;&#1591;/1.jpg" TargetMode="Externa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72.jpeg"/><Relationship Id="rId5" Type="http://schemas.openxmlformats.org/officeDocument/2006/relationships/hyperlink" Target="&#1601;&#1582;&#1585;%20&#1585;&#1575;&#1586;&#1610;/1.jpg" TargetMode="External"/><Relationship Id="rId4" Type="http://schemas.openxmlformats.org/officeDocument/2006/relationships/notesSlide" Target="../notesSlides/notesSlide244.xml"/></Relationships>
</file>

<file path=ppt/slides/_rels/slide2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1605;&#1587;&#1606;&#1583;%20&#1575;&#1581;&#1605;&#1583;2/1.jpg" TargetMode="External"/></Relationships>
</file>

<file path=ppt/slides/_rels/slide270.xml.rels><?xml version="1.0" encoding="UTF-8" standalone="yes"?>
<Relationships xmlns="http://schemas.openxmlformats.org/package/2006/relationships"><Relationship Id="rId8" Type="http://schemas.openxmlformats.org/officeDocument/2006/relationships/image" Target="../media/image275.jpeg"/><Relationship Id="rId3" Type="http://schemas.openxmlformats.org/officeDocument/2006/relationships/slideLayout" Target="../slideLayouts/slideLayout13.xml"/><Relationship Id="rId7" Type="http://schemas.openxmlformats.org/officeDocument/2006/relationships/hyperlink" Target="&#1578;&#1585;&#1580;&#1605;&#1607;%20&#1575;&#1604;&#1601;&#1585;&#1575;&#1569;/1.jpg" TargetMode="Externa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74.jpeg"/><Relationship Id="rId5" Type="http://schemas.openxmlformats.org/officeDocument/2006/relationships/hyperlink" Target="&#1578;&#1585;&#1580;&#1605;&#1607;%20&#1603;&#1604;&#1576;&#1610;/1.jpg" TargetMode="External"/><Relationship Id="rId10" Type="http://schemas.openxmlformats.org/officeDocument/2006/relationships/image" Target="../media/image276.jpeg"/><Relationship Id="rId4" Type="http://schemas.openxmlformats.org/officeDocument/2006/relationships/notesSlide" Target="../notesSlides/notesSlide245.xml"/><Relationship Id="rId9" Type="http://schemas.openxmlformats.org/officeDocument/2006/relationships/hyperlink" Target="&#1578;&#1585;&#1580;&#1605;&#1607;%20&#1575;&#1604;&#1586;&#1580;&#1575;&#1580;/1.jpg" TargetMode="External"/></Relationships>
</file>

<file path=ppt/slides/_rels/slide271.xml.rels><?xml version="1.0" encoding="UTF-8" standalone="yes"?>
<Relationships xmlns="http://schemas.openxmlformats.org/package/2006/relationships"><Relationship Id="rId8" Type="http://schemas.openxmlformats.org/officeDocument/2006/relationships/hyperlink" Target="&#1578;&#1585;&#1580;&#1605;&#1607;%20&#1575;&#1576;&#1610;%20&#1593;&#1576;&#1610;&#1583;&#1607;/1.jpg" TargetMode="External"/><Relationship Id="rId3" Type="http://schemas.openxmlformats.org/officeDocument/2006/relationships/slideLayout" Target="../slideLayouts/slideLayout13.xml"/><Relationship Id="rId7" Type="http://schemas.openxmlformats.org/officeDocument/2006/relationships/image" Target="../media/image277.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hyperlink" Target="&#1578;&#1585;&#1580;&#1605;&#1607;%20&#1575;&#1604;&#1575;&#1582;&#1601;&#1588;/1.jpg" TargetMode="External"/><Relationship Id="rId5" Type="http://schemas.openxmlformats.org/officeDocument/2006/relationships/slide" Target="slide264.xml"/><Relationship Id="rId4" Type="http://schemas.openxmlformats.org/officeDocument/2006/relationships/notesSlide" Target="../notesSlides/notesSlide246.xml"/><Relationship Id="rId9" Type="http://schemas.openxmlformats.org/officeDocument/2006/relationships/image" Target="../media/image278.jpeg"/></Relationships>
</file>

<file path=ppt/slides/_rels/slide2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7.xml"/><Relationship Id="rId1" Type="http://schemas.openxmlformats.org/officeDocument/2006/relationships/slideLayout" Target="../slideLayouts/slideLayout14.xml"/></Relationships>
</file>

<file path=ppt/slides/_rels/slide273.xml.rels><?xml version="1.0" encoding="UTF-8" standalone="yes"?>
<Relationships xmlns="http://schemas.openxmlformats.org/package/2006/relationships"><Relationship Id="rId8" Type="http://schemas.openxmlformats.org/officeDocument/2006/relationships/hyperlink" Target="&#1578;&#1585;&#1580;&#1605;&#1607;%20&#1575;&#1576;&#1608;%20&#1593;&#1576;&#1610;&#1583;/1.jpg" TargetMode="External"/><Relationship Id="rId3" Type="http://schemas.openxmlformats.org/officeDocument/2006/relationships/slideLayout" Target="../slideLayouts/slideLayout13.xml"/><Relationship Id="rId7" Type="http://schemas.openxmlformats.org/officeDocument/2006/relationships/image" Target="../media/image279.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1605;&#1580;&#1575;&#1586;%20&#1575;&#1604;&#1602;&#1585;&#1575;&#1606;/1.jpg" TargetMode="External"/><Relationship Id="rId11" Type="http://schemas.openxmlformats.org/officeDocument/2006/relationships/image" Target="../media/image281.jpeg"/><Relationship Id="rId5" Type="http://schemas.openxmlformats.org/officeDocument/2006/relationships/slide" Target="slide264.xml"/><Relationship Id="rId10" Type="http://schemas.openxmlformats.org/officeDocument/2006/relationships/hyperlink" Target="&#1575;&#1578;&#1601;&#1575;&#1602;%20&#1575;&#1604;&#1605;&#1576;&#1575;&#1606;&#1610;/1.jpg" TargetMode="External"/><Relationship Id="rId4" Type="http://schemas.openxmlformats.org/officeDocument/2006/relationships/notesSlide" Target="../notesSlides/notesSlide248.xml"/><Relationship Id="rId9" Type="http://schemas.openxmlformats.org/officeDocument/2006/relationships/image" Target="../media/image280.jpeg"/></Relationships>
</file>

<file path=ppt/slides/_rels/slide2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9.xml"/><Relationship Id="rId1" Type="http://schemas.openxmlformats.org/officeDocument/2006/relationships/slideLayout" Target="../slideLayouts/slideLayout14.xml"/></Relationships>
</file>

<file path=ppt/slides/_rels/slide275.xml.rels><?xml version="1.0" encoding="UTF-8" standalone="yes"?>
<Relationships xmlns="http://schemas.openxmlformats.org/package/2006/relationships"><Relationship Id="rId8" Type="http://schemas.openxmlformats.org/officeDocument/2006/relationships/hyperlink" Target="&#1576;&#1582;&#1575;&#1585;&#1610;/1.jpg" TargetMode="External"/><Relationship Id="rId3" Type="http://schemas.openxmlformats.org/officeDocument/2006/relationships/slideLayout" Target="../slideLayouts/slideLayout13.xml"/><Relationship Id="rId7" Type="http://schemas.openxmlformats.org/officeDocument/2006/relationships/image" Target="../media/image282.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hyperlink" Target="&#1575;&#1576;&#1606;%20&#1581;&#1580;&#1585;/1.jpg" TargetMode="External"/><Relationship Id="rId5" Type="http://schemas.openxmlformats.org/officeDocument/2006/relationships/slide" Target="slide264.xml"/><Relationship Id="rId4" Type="http://schemas.openxmlformats.org/officeDocument/2006/relationships/notesSlide" Target="../notesSlides/notesSlide250.xml"/><Relationship Id="rId9" Type="http://schemas.openxmlformats.org/officeDocument/2006/relationships/image" Target="../media/image283.jpeg"/></Relationships>
</file>

<file path=ppt/slides/_rels/slide2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1.xml"/><Relationship Id="rId1" Type="http://schemas.openxmlformats.org/officeDocument/2006/relationships/slideLayout" Target="../slideLayouts/slideLayout14.xml"/></Relationships>
</file>

<file path=ppt/slides/_rels/slide27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252.xml"/></Relationships>
</file>

<file path=ppt/slides/_rels/slide278.xml.rels><?xml version="1.0" encoding="UTF-8" standalone="yes"?>
<Relationships xmlns="http://schemas.openxmlformats.org/package/2006/relationships"><Relationship Id="rId8" Type="http://schemas.openxmlformats.org/officeDocument/2006/relationships/image" Target="../media/image285.jpeg"/><Relationship Id="rId3" Type="http://schemas.openxmlformats.org/officeDocument/2006/relationships/slideLayout" Target="../slideLayouts/slideLayout13.xml"/><Relationship Id="rId7" Type="http://schemas.openxmlformats.org/officeDocument/2006/relationships/hyperlink" Target="&#1578;&#1601;&#1587;&#1610;&#1585;%20&#1594;&#1585;&#1610;&#1576;/1.jpg" TargetMode="Externa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84.jpeg"/><Relationship Id="rId5" Type="http://schemas.openxmlformats.org/officeDocument/2006/relationships/hyperlink" Target="&#1591;&#1576;&#1585;&#1610;/1.jpg" TargetMode="External"/><Relationship Id="rId4" Type="http://schemas.openxmlformats.org/officeDocument/2006/relationships/notesSlide" Target="../notesSlides/notesSlide253.xml"/></Relationships>
</file>

<file path=ppt/slides/_rels/slide279.xml.rels><?xml version="1.0" encoding="UTF-8" standalone="yes"?>
<Relationships xmlns="http://schemas.openxmlformats.org/package/2006/relationships"><Relationship Id="rId8" Type="http://schemas.openxmlformats.org/officeDocument/2006/relationships/image" Target="../media/image287.jpeg"/><Relationship Id="rId3" Type="http://schemas.openxmlformats.org/officeDocument/2006/relationships/slideLayout" Target="../slideLayouts/slideLayout13.xml"/><Relationship Id="rId7" Type="http://schemas.openxmlformats.org/officeDocument/2006/relationships/hyperlink" Target="&#1586;&#1575;&#1583;%20&#1575;&#1604;&#1605;&#1587;&#1610;&#1585;/1.jpg" TargetMode="Externa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86.jpeg"/><Relationship Id="rId5" Type="http://schemas.openxmlformats.org/officeDocument/2006/relationships/hyperlink" Target="&#1578;&#1601;&#1587;&#1610;&#1585;%20&#1576;&#1594;&#1608;&#1610;/1.jpg" TargetMode="External"/><Relationship Id="rId10" Type="http://schemas.openxmlformats.org/officeDocument/2006/relationships/image" Target="../media/image288.jpeg"/><Relationship Id="rId4" Type="http://schemas.openxmlformats.org/officeDocument/2006/relationships/notesSlide" Target="../notesSlides/notesSlide254.xml"/><Relationship Id="rId9" Type="http://schemas.openxmlformats.org/officeDocument/2006/relationships/hyperlink" Target="&#1578;&#1601;&#1587;&#1610;&#1585;%20&#1576;&#1610;&#1590;&#1575;&#1608;&#1610;/1.jpg"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1589;&#1581;&#1610;&#1581;%20&#1575;&#1576;&#1606;%20&#1581;&#1576;&#1575;&#1606;/1.jpg" TargetMode="External"/><Relationship Id="rId5" Type="http://schemas.openxmlformats.org/officeDocument/2006/relationships/image" Target="../media/image15.jpeg"/><Relationship Id="rId4" Type="http://schemas.openxmlformats.org/officeDocument/2006/relationships/hyperlink" Target="&#1575;&#1604;&#1587;&#1606;&#1607;%20&#1590;&#1604;&#1575;&#1604;%20&#1575;&#1604;&#1580;&#1606;&#1607;/1.jpg" TargetMode="External"/></Relationships>
</file>

<file path=ppt/slides/_rels/slide28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89.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hyperlink" Target="&#1578;&#1601;&#1587;&#1610;&#1585;%20&#1580;&#1604;&#1575;&#1604;&#1610;&#1606;/1.jpg" TargetMode="External"/><Relationship Id="rId5" Type="http://schemas.openxmlformats.org/officeDocument/2006/relationships/slide" Target="slide264.xml"/><Relationship Id="rId4" Type="http://schemas.openxmlformats.org/officeDocument/2006/relationships/notesSlide" Target="../notesSlides/notesSlide255.xml"/></Relationships>
</file>

<file path=ppt/slides/_rels/slide2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6.xml"/><Relationship Id="rId1" Type="http://schemas.openxmlformats.org/officeDocument/2006/relationships/slideLayout" Target="../slideLayouts/slideLayout14.xml"/></Relationships>
</file>

<file path=ppt/slides/_rels/slide28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90.jpeg"/><Relationship Id="rId5" Type="http://schemas.openxmlformats.org/officeDocument/2006/relationships/hyperlink" Target="&#1578;&#1601;&#1587;&#1610;&#1585;%20&#1575;&#1604;&#1603;&#1588;&#1575;&#1601;/1.jpg" TargetMode="External"/><Relationship Id="rId4" Type="http://schemas.openxmlformats.org/officeDocument/2006/relationships/notesSlide" Target="../notesSlides/notesSlide257.xml"/></Relationships>
</file>

<file path=ppt/slides/_rels/slide283.xml.rels><?xml version="1.0" encoding="UTF-8" standalone="yes"?>
<Relationships xmlns="http://schemas.openxmlformats.org/package/2006/relationships"><Relationship Id="rId8" Type="http://schemas.openxmlformats.org/officeDocument/2006/relationships/image" Target="../media/image292.jpeg"/><Relationship Id="rId3" Type="http://schemas.openxmlformats.org/officeDocument/2006/relationships/slideLayout" Target="../slideLayouts/slideLayout13.xml"/><Relationship Id="rId7" Type="http://schemas.openxmlformats.org/officeDocument/2006/relationships/hyperlink" Target="&#1578;&#1601;&#1587;&#1610;&#1585;%20&#1576;&#1610;&#1590;&#1575;&#1608;&#1610;%202/1.jpg" TargetMode="Externa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91.jpeg"/><Relationship Id="rId5" Type="http://schemas.openxmlformats.org/officeDocument/2006/relationships/hyperlink" Target="&#1578;&#1601;&#1587;&#1610;&#1585;%20&#1575;&#1604;&#1608;&#1587;&#1610;/1.jpg" TargetMode="External"/><Relationship Id="rId4" Type="http://schemas.openxmlformats.org/officeDocument/2006/relationships/notesSlide" Target="../notesSlides/notesSlide258.xml"/></Relationships>
</file>

<file path=ppt/slides/_rels/slide28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93.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hyperlink" Target="&#1601;&#1578;&#1581;%20&#1575;&#1604;&#1602;&#1583;&#1610;&#1585;/1.jpg" TargetMode="External"/><Relationship Id="rId5" Type="http://schemas.openxmlformats.org/officeDocument/2006/relationships/slide" Target="slide264.xml"/><Relationship Id="rId4" Type="http://schemas.openxmlformats.org/officeDocument/2006/relationships/notesSlide" Target="../notesSlides/notesSlide259.xml"/></Relationships>
</file>

<file path=ppt/slides/_rels/slide28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3.jpe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hyperlink" Target="&#1607;&#1610;&#1579;&#1605;&#1610;2/1.jpg" TargetMode="External"/><Relationship Id="rId5" Type="http://schemas.openxmlformats.org/officeDocument/2006/relationships/slide" Target="slide264.xml"/><Relationship Id="rId4" Type="http://schemas.openxmlformats.org/officeDocument/2006/relationships/notesSlide" Target="../notesSlides/notesSlide260.xml"/></Relationships>
</file>

<file path=ppt/slides/_rels/slide286.xml.rels><?xml version="1.0" encoding="UTF-8" standalone="yes"?>
<Relationships xmlns="http://schemas.openxmlformats.org/package/2006/relationships"><Relationship Id="rId8" Type="http://schemas.openxmlformats.org/officeDocument/2006/relationships/hyperlink" Target="&#1607;&#1610;&#1579;&#1605;&#1610;/1.jpg" TargetMode="External"/><Relationship Id="rId3" Type="http://schemas.openxmlformats.org/officeDocument/2006/relationships/slideLayout" Target="../slideLayouts/slideLayout13.xml"/><Relationship Id="rId7" Type="http://schemas.openxmlformats.org/officeDocument/2006/relationships/image" Target="../media/image147.jpe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hyperlink" Target="&#1605;&#1587;&#1578;&#1583;&#1585;&#1603;/1.jpg" TargetMode="External"/><Relationship Id="rId5" Type="http://schemas.openxmlformats.org/officeDocument/2006/relationships/slide" Target="slide264.xml"/><Relationship Id="rId4" Type="http://schemas.openxmlformats.org/officeDocument/2006/relationships/notesSlide" Target="../notesSlides/notesSlide261.xml"/><Relationship Id="rId9" Type="http://schemas.openxmlformats.org/officeDocument/2006/relationships/image" Target="../media/image73.jpeg"/></Relationships>
</file>

<file path=ppt/slides/_rels/slide28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2.xml"/><Relationship Id="rId1" Type="http://schemas.openxmlformats.org/officeDocument/2006/relationships/slideLayout" Target="../slideLayouts/slideLayout14.xml"/></Relationships>
</file>

<file path=ppt/slides/_rels/slide288.xml.rels><?xml version="1.0" encoding="UTF-8" standalone="yes"?>
<Relationships xmlns="http://schemas.openxmlformats.org/package/2006/relationships"><Relationship Id="rId3" Type="http://schemas.openxmlformats.org/officeDocument/2006/relationships/slide" Target="slide265.xml"/><Relationship Id="rId7" Type="http://schemas.openxmlformats.org/officeDocument/2006/relationships/slide" Target="slide292.xml"/><Relationship Id="rId2" Type="http://schemas.openxmlformats.org/officeDocument/2006/relationships/notesSlide" Target="../notesSlides/notesSlide263.xml"/><Relationship Id="rId1" Type="http://schemas.openxmlformats.org/officeDocument/2006/relationships/slideLayout" Target="../slideLayouts/slideLayout2.xml"/><Relationship Id="rId6" Type="http://schemas.openxmlformats.org/officeDocument/2006/relationships/slide" Target="slide177.xml"/><Relationship Id="rId5" Type="http://schemas.openxmlformats.org/officeDocument/2006/relationships/slide" Target="slide290.xml"/><Relationship Id="rId4" Type="http://schemas.openxmlformats.org/officeDocument/2006/relationships/slide" Target="slide289.xml"/></Relationships>
</file>

<file path=ppt/slides/_rels/slide28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94.jpe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hyperlink" Target="&#1591;&#1581;&#1575;&#1608;&#1610;/1.jpg" TargetMode="External"/><Relationship Id="rId5" Type="http://schemas.openxmlformats.org/officeDocument/2006/relationships/slide" Target="slide288.xml"/><Relationship Id="rId4" Type="http://schemas.openxmlformats.org/officeDocument/2006/relationships/notesSlide" Target="../notesSlides/notesSlide26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29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95.jpeg"/><Relationship Id="rId5" Type="http://schemas.openxmlformats.org/officeDocument/2006/relationships/hyperlink" Target="&#1576;&#1582;&#1575;&#1585;&#1610;1/1.jpg" TargetMode="External"/><Relationship Id="rId4" Type="http://schemas.openxmlformats.org/officeDocument/2006/relationships/notesSlide" Target="../notesSlides/notesSlide265.xml"/></Relationships>
</file>

<file path=ppt/slides/_rels/slide291.xml.rels><?xml version="1.0" encoding="UTF-8" standalone="yes"?>
<Relationships xmlns="http://schemas.openxmlformats.org/package/2006/relationships"><Relationship Id="rId8" Type="http://schemas.openxmlformats.org/officeDocument/2006/relationships/hyperlink" Target="&#1605;&#1587;&#1604;&#1605;/1.jpg" TargetMode="External"/><Relationship Id="rId3" Type="http://schemas.openxmlformats.org/officeDocument/2006/relationships/slideLayout" Target="../slideLayouts/slideLayout13.xml"/><Relationship Id="rId7" Type="http://schemas.openxmlformats.org/officeDocument/2006/relationships/image" Target="../media/image259.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hyperlink" Target="&#1576;&#1582;&#1575;&#1585;&#1610;/1.jpg" TargetMode="External"/><Relationship Id="rId5" Type="http://schemas.openxmlformats.org/officeDocument/2006/relationships/slide" Target="slide288.xml"/><Relationship Id="rId4" Type="http://schemas.openxmlformats.org/officeDocument/2006/relationships/notesSlide" Target="../notesSlides/notesSlide266.xml"/><Relationship Id="rId9" Type="http://schemas.openxmlformats.org/officeDocument/2006/relationships/image" Target="../media/image296.jpeg"/></Relationships>
</file>

<file path=ppt/slides/_rels/slide29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294.jpeg"/><Relationship Id="rId5" Type="http://schemas.openxmlformats.org/officeDocument/2006/relationships/hyperlink" Target="&#1591;&#1581;&#1575;&#1608;&#1610;/1.jpg" TargetMode="External"/><Relationship Id="rId4" Type="http://schemas.openxmlformats.org/officeDocument/2006/relationships/notesSlide" Target="../notesSlides/notesSlide267.xml"/></Relationships>
</file>

<file path=ppt/slides/_rels/slide29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97.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hyperlink" Target="&#1589;&#1608;&#1575;&#1593;&#1602;%20&#1575;&#1604;&#1605;&#1581;&#1585;&#1602;&#1607;/1.jpg" TargetMode="External"/><Relationship Id="rId5" Type="http://schemas.openxmlformats.org/officeDocument/2006/relationships/slide" Target="slide288.xml"/><Relationship Id="rId4" Type="http://schemas.openxmlformats.org/officeDocument/2006/relationships/notesSlide" Target="../notesSlides/notesSlide268.xml"/></Relationships>
</file>

<file path=ppt/slides/_rels/slide29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9.xml"/><Relationship Id="rId1" Type="http://schemas.openxmlformats.org/officeDocument/2006/relationships/slideLayout" Target="../slideLayouts/slideLayout14.xml"/></Relationships>
</file>

<file path=ppt/slides/_rels/slide295.xml.rels><?xml version="1.0" encoding="UTF-8" standalone="yes"?>
<Relationships xmlns="http://schemas.openxmlformats.org/package/2006/relationships"><Relationship Id="rId8" Type="http://schemas.openxmlformats.org/officeDocument/2006/relationships/slide" Target="slide307.xml"/><Relationship Id="rId3" Type="http://schemas.openxmlformats.org/officeDocument/2006/relationships/slide" Target="slide296.xml"/><Relationship Id="rId7" Type="http://schemas.openxmlformats.org/officeDocument/2006/relationships/slide" Target="slide305.xml"/><Relationship Id="rId12" Type="http://schemas.openxmlformats.org/officeDocument/2006/relationships/slide" Target="slide322.xml"/><Relationship Id="rId2" Type="http://schemas.openxmlformats.org/officeDocument/2006/relationships/notesSlide" Target="../notesSlides/notesSlide270.xml"/><Relationship Id="rId1" Type="http://schemas.openxmlformats.org/officeDocument/2006/relationships/slideLayout" Target="../slideLayouts/slideLayout2.xml"/><Relationship Id="rId6" Type="http://schemas.openxmlformats.org/officeDocument/2006/relationships/slide" Target="slide300.xml"/><Relationship Id="rId11" Type="http://schemas.openxmlformats.org/officeDocument/2006/relationships/slide" Target="slide316.xml"/><Relationship Id="rId5" Type="http://schemas.openxmlformats.org/officeDocument/2006/relationships/slide" Target="slide298.xml"/><Relationship Id="rId10" Type="http://schemas.openxmlformats.org/officeDocument/2006/relationships/slide" Target="slide311.xml"/><Relationship Id="rId4" Type="http://schemas.openxmlformats.org/officeDocument/2006/relationships/slide" Target="slide205.xml"/><Relationship Id="rId9" Type="http://schemas.openxmlformats.org/officeDocument/2006/relationships/slide" Target="slide177.xml"/></Relationships>
</file>

<file path=ppt/slides/_rels/slide29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98.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hyperlink" Target="&#1575;&#1606;&#1603;&#1575;&#1585;%20&#1575;&#1576;&#1606;%20&#1578;&#1610;&#1605;&#1610;&#1607;/1.jpg" TargetMode="External"/><Relationship Id="rId5" Type="http://schemas.openxmlformats.org/officeDocument/2006/relationships/slide" Target="slide295.xml"/><Relationship Id="rId4" Type="http://schemas.openxmlformats.org/officeDocument/2006/relationships/notesSlide" Target="../notesSlides/notesSlide271.xml"/></Relationships>
</file>

<file path=ppt/slides/_rels/slide29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99.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hyperlink" Target="&#1605;&#1580;&#1605;&#1608;&#1593;%20&#1601;&#1578;&#1575;&#1608;&#1610;/1.jpg" TargetMode="External"/><Relationship Id="rId5" Type="http://schemas.openxmlformats.org/officeDocument/2006/relationships/slide" Target="slide295.xml"/><Relationship Id="rId4" Type="http://schemas.openxmlformats.org/officeDocument/2006/relationships/notesSlide" Target="../notesSlides/notesSlide272.xml"/></Relationships>
</file>

<file path=ppt/slides/_rels/slide29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3.xml"/><Relationship Id="rId1" Type="http://schemas.openxmlformats.org/officeDocument/2006/relationships/slideLayout" Target="../slideLayouts/slideLayout14.xml"/></Relationships>
</file>

<file path=ppt/slides/_rels/slide299.xml.rels><?xml version="1.0" encoding="UTF-8" standalone="yes"?>
<Relationships xmlns="http://schemas.openxmlformats.org/package/2006/relationships"><Relationship Id="rId8" Type="http://schemas.openxmlformats.org/officeDocument/2006/relationships/hyperlink" Target="&#1593;&#1580;&#1604;&#1608;&#1606;&#1610;/1.jpg" TargetMode="External"/><Relationship Id="rId3" Type="http://schemas.openxmlformats.org/officeDocument/2006/relationships/slideLayout" Target="../slideLayouts/slideLayout13.xml"/><Relationship Id="rId7" Type="http://schemas.openxmlformats.org/officeDocument/2006/relationships/image" Target="../media/image300.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hyperlink" Target="&#1589;&#1608;&#1575;&#1593;&#1602;%2030%20&#1589;&#1581;&#1575;&#1576;&#1607;/1.jpg" TargetMode="External"/><Relationship Id="rId5" Type="http://schemas.openxmlformats.org/officeDocument/2006/relationships/slide" Target="slide295.xml"/><Relationship Id="rId4" Type="http://schemas.openxmlformats.org/officeDocument/2006/relationships/notesSlide" Target="../notesSlides/notesSlide274.xml"/><Relationship Id="rId9" Type="http://schemas.openxmlformats.org/officeDocument/2006/relationships/image" Target="../media/image46.jpe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50.xml"/><Relationship Id="rId3" Type="http://schemas.openxmlformats.org/officeDocument/2006/relationships/slide" Target="slide90.xml"/><Relationship Id="rId7" Type="http://schemas.openxmlformats.org/officeDocument/2006/relationships/slide" Target="slide14.xml"/><Relationship Id="rId12"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11.xml"/><Relationship Id="rId11" Type="http://schemas.openxmlformats.org/officeDocument/2006/relationships/slide" Target="slide7.xml"/><Relationship Id="rId5" Type="http://schemas.openxmlformats.org/officeDocument/2006/relationships/slide" Target="slide10.xml"/><Relationship Id="rId10" Type="http://schemas.openxmlformats.org/officeDocument/2006/relationships/slide" Target="slide17.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154.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38.xml"/><Relationship Id="rId4" Type="http://schemas.openxmlformats.org/officeDocument/2006/relationships/slide" Target="slide35.xml"/></Relationships>
</file>

<file path=ppt/slides/_rels/slide30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5.xml"/><Relationship Id="rId1" Type="http://schemas.openxmlformats.org/officeDocument/2006/relationships/slideLayout" Target="../slideLayouts/slideLayout14.xml"/></Relationships>
</file>

<file path=ppt/slides/_rels/slide30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276.xml"/></Relationships>
</file>

<file path=ppt/slides/_rels/slide30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277.xml"/></Relationships>
</file>

<file path=ppt/slides/_rels/slide30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278.xml"/></Relationships>
</file>

<file path=ppt/slides/_rels/slide30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 Target="slide295.xml"/><Relationship Id="rId4" Type="http://schemas.openxmlformats.org/officeDocument/2006/relationships/notesSlide" Target="../notesSlides/notesSlide279.xml"/></Relationships>
</file>

<file path=ppt/slides/_rels/slide30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0.xml"/><Relationship Id="rId1" Type="http://schemas.openxmlformats.org/officeDocument/2006/relationships/slideLayout" Target="../slideLayouts/slideLayout14.xml"/></Relationships>
</file>

<file path=ppt/slides/_rels/slide306.xml.rels><?xml version="1.0" encoding="UTF-8" standalone="yes"?>
<Relationships xmlns="http://schemas.openxmlformats.org/package/2006/relationships"><Relationship Id="rId8" Type="http://schemas.openxmlformats.org/officeDocument/2006/relationships/hyperlink" Target="&#1575;&#1576;&#1606;%20&#1581;&#1576;&#1575;&#1606;/1.jpg" TargetMode="External"/><Relationship Id="rId3" Type="http://schemas.openxmlformats.org/officeDocument/2006/relationships/slideLayout" Target="../slideLayouts/slideLayout13.xml"/><Relationship Id="rId7" Type="http://schemas.openxmlformats.org/officeDocument/2006/relationships/image" Target="../media/image301.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hyperlink" Target="&#1575;&#1604;&#1588;&#1585;&#1610;&#1593;&#1607;/1.jpg" TargetMode="External"/><Relationship Id="rId5" Type="http://schemas.openxmlformats.org/officeDocument/2006/relationships/slide" Target="slide295.xml"/><Relationship Id="rId4" Type="http://schemas.openxmlformats.org/officeDocument/2006/relationships/notesSlide" Target="../notesSlides/notesSlide281.xml"/><Relationship Id="rId9" Type="http://schemas.openxmlformats.org/officeDocument/2006/relationships/image" Target="../media/image302.jpeg"/></Relationships>
</file>

<file path=ppt/slides/_rels/slide30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2.xml"/><Relationship Id="rId1" Type="http://schemas.openxmlformats.org/officeDocument/2006/relationships/slideLayout" Target="../slideLayouts/slideLayout14.xml"/></Relationships>
</file>

<file path=ppt/slides/_rels/slide308.xml.rels><?xml version="1.0" encoding="UTF-8" standalone="yes"?>
<Relationships xmlns="http://schemas.openxmlformats.org/package/2006/relationships"><Relationship Id="rId8" Type="http://schemas.openxmlformats.org/officeDocument/2006/relationships/image" Target="../media/image304.jpeg"/><Relationship Id="rId3" Type="http://schemas.openxmlformats.org/officeDocument/2006/relationships/slideLayout" Target="../slideLayouts/slideLayout13.xml"/><Relationship Id="rId7" Type="http://schemas.openxmlformats.org/officeDocument/2006/relationships/hyperlink" Target="&#1578;&#1585;&#1580;&#1605;&#1607;%20&#1591;&#1581;&#1575;&#1608;&#1610;/1.jpg"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303.jpeg"/><Relationship Id="rId5" Type="http://schemas.openxmlformats.org/officeDocument/2006/relationships/hyperlink" Target="&#1591;&#1581;&#1575;&#1608;&#1610;/1.jpg" TargetMode="External"/><Relationship Id="rId4" Type="http://schemas.openxmlformats.org/officeDocument/2006/relationships/notesSlide" Target="../notesSlides/notesSlide283.xml"/></Relationships>
</file>

<file path=ppt/slides/_rels/slide309.xml.rels><?xml version="1.0" encoding="UTF-8" standalone="yes"?>
<Relationships xmlns="http://schemas.openxmlformats.org/package/2006/relationships"><Relationship Id="rId8" Type="http://schemas.openxmlformats.org/officeDocument/2006/relationships/image" Target="../media/image306.jpeg"/><Relationship Id="rId13" Type="http://schemas.openxmlformats.org/officeDocument/2006/relationships/image" Target="../media/image309.jpeg"/><Relationship Id="rId3" Type="http://schemas.openxmlformats.org/officeDocument/2006/relationships/slideLayout" Target="../slideLayouts/slideLayout13.xml"/><Relationship Id="rId7" Type="http://schemas.openxmlformats.org/officeDocument/2006/relationships/hyperlink" Target="&#1588;&#1585;&#1581;%20&#1581;&#1575;&#1604;%20&#1581;&#1575;&#1603;&#1605;/1.jpg" TargetMode="External"/><Relationship Id="rId12" Type="http://schemas.openxmlformats.org/officeDocument/2006/relationships/hyperlink" Target="&#1575;&#1604;&#1575;&#1593;&#1604;&#1575;&#1605;/1.jpg" TargetMode="Externa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305.jpeg"/><Relationship Id="rId11" Type="http://schemas.openxmlformats.org/officeDocument/2006/relationships/image" Target="../media/image308.jpeg"/><Relationship Id="rId5" Type="http://schemas.openxmlformats.org/officeDocument/2006/relationships/hyperlink" Target="&#1581;&#1575;&#1603;&#1605;/1.jpg" TargetMode="External"/><Relationship Id="rId10" Type="http://schemas.openxmlformats.org/officeDocument/2006/relationships/image" Target="../media/image307.jpeg"/><Relationship Id="rId4" Type="http://schemas.openxmlformats.org/officeDocument/2006/relationships/notesSlide" Target="../notesSlides/notesSlide284.xml"/><Relationship Id="rId9" Type="http://schemas.openxmlformats.org/officeDocument/2006/relationships/hyperlink" Target="&#1608;&#1601;&#1610;&#1575;&#1578;%20&#1575;&#1604;&#1575;&#1593;&#1610;&#1575;&#1606;/1.jpg"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1587;&#1576;&#1591;%20&#1575;&#1576;&#1606;%20&#1580;&#1608;&#1586;&#1610;/1.jpg" TargetMode="External"/><Relationship Id="rId5" Type="http://schemas.openxmlformats.org/officeDocument/2006/relationships/slide" Target="slide30.xml"/><Relationship Id="rId4" Type="http://schemas.openxmlformats.org/officeDocument/2006/relationships/notesSlide" Target="../notesSlides/notesSlide31.xml"/></Relationships>
</file>

<file path=ppt/slides/_rels/slide310.xml.rels><?xml version="1.0" encoding="UTF-8" standalone="yes"?>
<Relationships xmlns="http://schemas.openxmlformats.org/package/2006/relationships"><Relationship Id="rId8" Type="http://schemas.openxmlformats.org/officeDocument/2006/relationships/image" Target="../media/image311.jpeg"/><Relationship Id="rId3" Type="http://schemas.openxmlformats.org/officeDocument/2006/relationships/slideLayout" Target="../slideLayouts/slideLayout13.xml"/><Relationship Id="rId7" Type="http://schemas.openxmlformats.org/officeDocument/2006/relationships/image" Target="../media/image310.jpeg"/><Relationship Id="rId12" Type="http://schemas.openxmlformats.org/officeDocument/2006/relationships/image" Target="../media/image313.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hyperlink" Target="&#1605;&#1602;&#1583;&#1587;&#1610;/1.jpg" TargetMode="External"/><Relationship Id="rId11" Type="http://schemas.openxmlformats.org/officeDocument/2006/relationships/hyperlink" Target="&#1589;&#1581;&#1578;%20&#1603;&#1578;&#1575;&#1576;/1.jpg" TargetMode="External"/><Relationship Id="rId5" Type="http://schemas.openxmlformats.org/officeDocument/2006/relationships/slide" Target="slide295.xml"/><Relationship Id="rId10" Type="http://schemas.openxmlformats.org/officeDocument/2006/relationships/image" Target="../media/image312.jpeg"/><Relationship Id="rId4" Type="http://schemas.openxmlformats.org/officeDocument/2006/relationships/notesSlide" Target="../notesSlides/notesSlide285.xml"/><Relationship Id="rId9" Type="http://schemas.openxmlformats.org/officeDocument/2006/relationships/hyperlink" Target="&#1578;&#1585;&#1580;&#1605;&#1607;/1.jpg" TargetMode="External"/></Relationships>
</file>

<file path=ppt/slides/_rels/slide3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6.xml"/><Relationship Id="rId1" Type="http://schemas.openxmlformats.org/officeDocument/2006/relationships/slideLayout" Target="../slideLayouts/slideLayout14.xml"/></Relationships>
</file>

<file path=ppt/slides/_rels/slide3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287.xml"/></Relationships>
</file>

<file path=ppt/slides/_rels/slide3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288.xml"/></Relationships>
</file>

<file path=ppt/slides/_rels/slide3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289.xml"/></Relationships>
</file>

<file path=ppt/slides/_rels/slide3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 Target="slide295.xml"/><Relationship Id="rId4" Type="http://schemas.openxmlformats.org/officeDocument/2006/relationships/notesSlide" Target="../notesSlides/notesSlide290.xml"/></Relationships>
</file>

<file path=ppt/slides/_rels/slide3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1.xml"/><Relationship Id="rId1" Type="http://schemas.openxmlformats.org/officeDocument/2006/relationships/slideLayout" Target="../slideLayouts/slideLayout14.xml"/></Relationships>
</file>

<file path=ppt/slides/_rels/slide3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39.jpeg"/><Relationship Id="rId5" Type="http://schemas.openxmlformats.org/officeDocument/2006/relationships/hyperlink" Target="&#1575;&#1576;&#1606;%20&#1603;&#1579;&#1610;&#1585;/1.jpg" TargetMode="External"/><Relationship Id="rId4" Type="http://schemas.openxmlformats.org/officeDocument/2006/relationships/notesSlide" Target="../notesSlides/notesSlide292.xml"/></Relationships>
</file>

<file path=ppt/slides/_rels/slide3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39.jpeg"/><Relationship Id="rId5" Type="http://schemas.openxmlformats.org/officeDocument/2006/relationships/hyperlink" Target="2&#1575;&#1576;&#1606;%20&#1603;&#1579;&#1610;&#1585;/1.jpg" TargetMode="External"/><Relationship Id="rId4" Type="http://schemas.openxmlformats.org/officeDocument/2006/relationships/notesSlide" Target="../notesSlides/notesSlide293.xml"/></Relationships>
</file>

<file path=ppt/slides/_rels/slide31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slideLayout" Target="../slideLayouts/slideLayout13.xml"/><Relationship Id="rId7" Type="http://schemas.openxmlformats.org/officeDocument/2006/relationships/hyperlink" Target="&#1607;&#1610;&#1579;&#1605;&#1610;%202/1.jpg" TargetMode="Externa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31.jpeg"/><Relationship Id="rId5" Type="http://schemas.openxmlformats.org/officeDocument/2006/relationships/hyperlink" Target="&#1607;&#1610;&#1579;&#1605;&#1610;/1.jpg" TargetMode="External"/><Relationship Id="rId4" Type="http://schemas.openxmlformats.org/officeDocument/2006/relationships/notesSlide" Target="../notesSlides/notesSlide29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0.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1583;&#1607;&#1604;&#1608;&#1610;/1.jpg" TargetMode="External"/><Relationship Id="rId5" Type="http://schemas.openxmlformats.org/officeDocument/2006/relationships/image" Target="../media/image19.jpeg"/><Relationship Id="rId4" Type="http://schemas.openxmlformats.org/officeDocument/2006/relationships/hyperlink" Target="&#1586;&#1585;&#1602;&#1575;&#1606;&#1610;/1.jpg" TargetMode="External"/></Relationships>
</file>

<file path=ppt/slides/_rels/slide3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70.jpeg"/><Relationship Id="rId5" Type="http://schemas.openxmlformats.org/officeDocument/2006/relationships/hyperlink" Target="&#1589;&#1608;&#1575;&#1593;&#1602;%2030%20&#1589;&#1581;&#1575;&#1576;&#1607;/1.jpg" TargetMode="External"/><Relationship Id="rId4" Type="http://schemas.openxmlformats.org/officeDocument/2006/relationships/notesSlide" Target="../notesSlides/notesSlide295.xml"/></Relationships>
</file>

<file path=ppt/slides/_rels/slide321.xml.rels><?xml version="1.0" encoding="UTF-8" standalone="yes"?>
<Relationships xmlns="http://schemas.openxmlformats.org/package/2006/relationships"><Relationship Id="rId8" Type="http://schemas.openxmlformats.org/officeDocument/2006/relationships/hyperlink" Target="&#1575;&#1604;&#1576;&#1575;&#1606;&#1610;/1.jpg" TargetMode="External"/><Relationship Id="rId3" Type="http://schemas.openxmlformats.org/officeDocument/2006/relationships/slideLayout" Target="../slideLayouts/slideLayout13.xml"/><Relationship Id="rId7" Type="http://schemas.openxmlformats.org/officeDocument/2006/relationships/image" Target="../media/image314.jpe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hyperlink" Target="&#1593;&#1580;&#1604;&#1608;&#1606;&#1610;/1.jpg" TargetMode="External"/><Relationship Id="rId5" Type="http://schemas.openxmlformats.org/officeDocument/2006/relationships/slide" Target="slide295.xml"/><Relationship Id="rId4" Type="http://schemas.openxmlformats.org/officeDocument/2006/relationships/notesSlide" Target="../notesSlides/notesSlide296.xml"/><Relationship Id="rId9" Type="http://schemas.openxmlformats.org/officeDocument/2006/relationships/image" Target="../media/image315.jpeg"/></Relationships>
</file>

<file path=ppt/slides/_rels/slide3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7.xml"/><Relationship Id="rId1" Type="http://schemas.openxmlformats.org/officeDocument/2006/relationships/slideLayout" Target="../slideLayouts/slideLayout14.xml"/></Relationships>
</file>

<file path=ppt/slides/_rels/slide323.xml.rels><?xml version="1.0" encoding="UTF-8" standalone="yes"?>
<Relationships xmlns="http://schemas.openxmlformats.org/package/2006/relationships"><Relationship Id="rId8" Type="http://schemas.openxmlformats.org/officeDocument/2006/relationships/image" Target="../media/image317.jpeg"/><Relationship Id="rId3" Type="http://schemas.openxmlformats.org/officeDocument/2006/relationships/slideLayout" Target="../slideLayouts/slideLayout13.xml"/><Relationship Id="rId7" Type="http://schemas.openxmlformats.org/officeDocument/2006/relationships/hyperlink" Target="&#1605;&#1604;&#1575;%20&#1593;&#1604;&#1610;%20&#1602;&#1575;&#1585;&#1610;/1.jpg" TargetMode="Externa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316.jpeg"/><Relationship Id="rId5" Type="http://schemas.openxmlformats.org/officeDocument/2006/relationships/hyperlink" Target="&#1575;&#1576;&#1606;%20&#1581;&#1580;&#1585;%20&#1589;&#1608;&#1575;&#1593;&#1602;/1.jpg" TargetMode="External"/><Relationship Id="rId4" Type="http://schemas.openxmlformats.org/officeDocument/2006/relationships/notesSlide" Target="../notesSlides/notesSlide298.xml"/></Relationships>
</file>

<file path=ppt/slides/_rels/slide324.xml.rels><?xml version="1.0" encoding="UTF-8" standalone="yes"?>
<Relationships xmlns="http://schemas.openxmlformats.org/package/2006/relationships"><Relationship Id="rId8" Type="http://schemas.openxmlformats.org/officeDocument/2006/relationships/hyperlink" Target="&#1587;&#1610;&#1585;&#1607;%20&#1581;&#1604;&#1576;&#1610;&#1607;/1.jpg" TargetMode="External"/><Relationship Id="rId3" Type="http://schemas.openxmlformats.org/officeDocument/2006/relationships/slideLayout" Target="../slideLayouts/slideLayout13.xml"/><Relationship Id="rId7" Type="http://schemas.openxmlformats.org/officeDocument/2006/relationships/image" Target="../media/image71.jpe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hyperlink" Target="&#1585;&#1583;%20&#1578;&#1590;&#1593;&#1610;&#1601;&#1575;&#1578;%20&#1575;&#1576;&#1606;%20&#1578;&#1610;&#1605;&#1610;&#1607;/1.jpg" TargetMode="External"/><Relationship Id="rId5" Type="http://schemas.openxmlformats.org/officeDocument/2006/relationships/slide" Target="slide295.xml"/><Relationship Id="rId4" Type="http://schemas.openxmlformats.org/officeDocument/2006/relationships/notesSlide" Target="../notesSlides/notesSlide299.xml"/><Relationship Id="rId9" Type="http://schemas.openxmlformats.org/officeDocument/2006/relationships/image" Target="../media/image318.jpeg"/></Relationships>
</file>

<file path=ppt/slides/_rels/slide3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0.xml"/><Relationship Id="rId1" Type="http://schemas.openxmlformats.org/officeDocument/2006/relationships/slideLayout" Target="../slideLayouts/slideLayout14.xml"/></Relationships>
</file>

<file path=ppt/slides/_rels/slide32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19.jpe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hyperlink" Target="&#1587;&#1610;&#1608;&#1591;&#1610;/1.jpg" TargetMode="External"/><Relationship Id="rId5" Type="http://schemas.openxmlformats.org/officeDocument/2006/relationships/slide" Target="slide264.xml"/><Relationship Id="rId4" Type="http://schemas.openxmlformats.org/officeDocument/2006/relationships/notesSlide" Target="../notesSlides/notesSlide301.xml"/></Relationships>
</file>

<file path=ppt/slides/_rels/slide327.xml.rels><?xml version="1.0" encoding="UTF-8" standalone="yes"?>
<Relationships xmlns="http://schemas.openxmlformats.org/package/2006/relationships"><Relationship Id="rId8" Type="http://schemas.openxmlformats.org/officeDocument/2006/relationships/hyperlink" Target="&#1605;&#1587;&#1578;&#1583;&#1585;&#1603;%20&#1581;&#1575;&#1603;&#1605;/1.jpg" TargetMode="External"/><Relationship Id="rId3" Type="http://schemas.openxmlformats.org/officeDocument/2006/relationships/slideLayout" Target="../slideLayouts/slideLayout13.xml"/><Relationship Id="rId7" Type="http://schemas.openxmlformats.org/officeDocument/2006/relationships/image" Target="../media/image320.jpe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hyperlink" Target="&#1605;&#1587;&#1606;&#1583;%20&#1575;&#1581;&#1605;&#1583;/1.jpg" TargetMode="External"/><Relationship Id="rId5" Type="http://schemas.openxmlformats.org/officeDocument/2006/relationships/slide" Target="slide264.xml"/><Relationship Id="rId4" Type="http://schemas.openxmlformats.org/officeDocument/2006/relationships/notesSlide" Target="../notesSlides/notesSlide302.xml"/><Relationship Id="rId9" Type="http://schemas.openxmlformats.org/officeDocument/2006/relationships/image" Target="../media/image321.jpeg"/></Relationships>
</file>

<file path=ppt/slides/_rels/slide3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slide" Target="slide264.xml"/><Relationship Id="rId4" Type="http://schemas.openxmlformats.org/officeDocument/2006/relationships/notesSlide" Target="../notesSlides/notesSlide303.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2.xml"/></Relationships>
</file>

<file path=ppt/slides/_rels/slide330.xml.rels><?xml version="1.0" encoding="UTF-8" standalone="yes"?>
<Relationships xmlns="http://schemas.openxmlformats.org/package/2006/relationships"><Relationship Id="rId8" Type="http://schemas.openxmlformats.org/officeDocument/2006/relationships/hyperlink" Target="&#1578;&#1601;&#1587;&#1610;&#1585;%20&#1570;&#1604;&#1608;&#1587;&#1610;%20&#1585;&#1608;&#1581;%20&#1575;&#1604;&#1605;&#1593;&#1575;&#1606;&#1610;%20&#1593;&#1604;&#1610;&#1575;%20&#1608;&#1604;&#1610;%20&#1575;&#1604;&#1605;&#1608;&#1605;&#1606;&#1606;/&#1570;&#1604;&#1608;&#1587;&#1610;%20&#1570;&#1610;&#1607;%20&#1608;&#1604;&#1575;&#1610;&#1578;1.jpg" TargetMode="External"/><Relationship Id="rId3" Type="http://schemas.openxmlformats.org/officeDocument/2006/relationships/slideLayout" Target="../slideLayouts/slideLayout13.xml"/><Relationship Id="rId7" Type="http://schemas.openxmlformats.org/officeDocument/2006/relationships/hyperlink" Target="3&#1575;&#1593;&#1578;&#1576;&#1575;&#1585;%20&#1578;&#1601;&#1587;&#1610;&#1585;%20&#1575;&#1604;&#1591;&#1576;&#1585;&#1610;%20&#1581;&#1575;&#1578;&#1605;%20&#1578;&#1610;&#1605;&#1610;&#1577;%20&#1610;&#1593;&#1578;&#1605;&#1583;/1.jpg" TargetMode="External"/><Relationship Id="rId12" Type="http://schemas.openxmlformats.org/officeDocument/2006/relationships/slide" Target="slide164.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hyperlink" Target="&#1575;&#1593;&#1578;&#1576;&#1575;&#1585;%20&#1578;&#1601;&#1587;&#1610;&#1585;%20&#1575;&#1576;&#1606;%20&#1575;&#1576;&#1610;%20&#1581;&#1575;&#1578;&#1605;/1.jpg" TargetMode="External"/><Relationship Id="rId11" Type="http://schemas.openxmlformats.org/officeDocument/2006/relationships/slide" Target="slide170.xml"/><Relationship Id="rId5" Type="http://schemas.openxmlformats.org/officeDocument/2006/relationships/hyperlink" Target="&#1578;&#1601;&#1587;&#1610;&#1585;%20&#1575;&#1576;&#1606;%20&#1575;&#1576;&#1610;%20&#1581;&#1575;&#1578;&#1605;/&#1578;&#1601;&#1587;&#1610;&#1585;%20&#1581;&#1575;&#1578;&#1605;%20&#1570;&#1610;&#1607;%20%20&#1576;&#1604;&#1575;&#1594;%201.jpg" TargetMode="External"/><Relationship Id="rId10" Type="http://schemas.openxmlformats.org/officeDocument/2006/relationships/hyperlink" Target="&#1588;&#1608;&#1603;&#1575;&#1606;&#1610;%20&#1601;&#1578;&#1581;%20&#1575;&#1604;&#1602;&#1583;&#1610;&#1585;%20&#1593;&#1604;&#1610;&#1575;%20&#1605;&#1608;&#1604;&#1610;%20&#1575;&#1604;&#1605;&#1572;&#1605;&#1606;&#1610;&#1606;/&#1588;&#1608;&#1603;&#1575;&#1606;&#1610;%20&#1601;&#1578;&#1581;%20&#1575;&#1604;&#1602;&#1583;&#1610;&#1585;%20&#1570;&#1610;&#1607;%20&#1576;&#1604;&#1575;&#1594;1.jpg" TargetMode="External"/><Relationship Id="rId4" Type="http://schemas.openxmlformats.org/officeDocument/2006/relationships/notesSlide" Target="../notesSlides/notesSlide304.xml"/><Relationship Id="rId9" Type="http://schemas.openxmlformats.org/officeDocument/2006/relationships/hyperlink" Target="&#1587;&#1610;&#1608;&#1591;&#1610;%20&#1583;&#1585;%20&#1575;&#1604;&#1605;&#1606;&#1579;&#1608;&#1585;%20&#1593;&#1604;&#1610;&#1575;%20&#1605;&#1608;&#1604;&#1610;%20&#1575;&#1604;&#1605;&#1572;&#1605;&#1606;&#1610;&#1606;/&#1587;&#1610;&#1608;&#1591;&#1610;%20&#1570;&#1610;&#1607;%20&#1608;&#1604;&#1575;&#1610;&#1578;%201.jpg" TargetMode="External"/></Relationships>
</file>

<file path=ppt/slides/_rels/slide331.xml.rels><?xml version="1.0" encoding="UTF-8" standalone="yes"?>
<Relationships xmlns="http://schemas.openxmlformats.org/package/2006/relationships"><Relationship Id="rId8" Type="http://schemas.openxmlformats.org/officeDocument/2006/relationships/hyperlink" Target="&#1575;&#1604;&#1576;&#1583;&#1575;&#1610;&#1577;%20&#1608;&#1575;&#1604;&#1606;&#1607;&#1575;&#1610;&#1577;/&#1575;&#1589;&#1576;&#1581;&#1578;%20&#1575;&#1604;&#1610;&#1608;&#1605;%20&#1608;&#1604;&#1610;%20&#1603;&#1604;%20&#1605;&#1572;&#1605;&#1606;%20%20&#1575;&#1604;&#1576;&#1583;&#1575;&#1610;&#1577;%201.jpg" TargetMode="External"/><Relationship Id="rId3" Type="http://schemas.openxmlformats.org/officeDocument/2006/relationships/slideLayout" Target="../slideLayouts/slideLayout13.xml"/><Relationship Id="rId7" Type="http://schemas.openxmlformats.org/officeDocument/2006/relationships/hyperlink" Target="&#1578;&#1575;&#1585;&#1610;&#1582;%20&#1583;&#1605;&#1588;&#1602;%20&#1570;&#1610;&#1607;%20&#1575;&#1603;&#1605;&#1575;&#1604;/&#1578;&#1575;&#1585;&#1610;&#1582;%20&#1583;&#1605;&#1588;&#1602;%20&#1570;&#1610;&#1607;%20&#1575;&#1603;&#1605;&#1575;&#1604;%201.jpg" TargetMode="Externa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hyperlink" Target="&#1578;&#1575;&#1585;&#1610;&#1582;%20&#1576;&#1594;&#1583;&#1575;&#1583;%20&#1570;&#1610;&#1607;%20&#1575;&#1603;&#1605;&#1575;&#1604;/&#1578;&#1575;&#1585;&#1610;&#1582;%20&#1576;&#1594;&#1583;&#1575;&#1583;%20&#1570;&#1610;&#1607;%20&#1575;&#1603;&#1605;&#1575;&#1604;0.jpg" TargetMode="External"/><Relationship Id="rId5" Type="http://schemas.openxmlformats.org/officeDocument/2006/relationships/hyperlink" Target="&#1570;&#1610;&#1607;%20&#1575;&#1603;&#1605;&#1575;&#1604;/" TargetMode="External"/><Relationship Id="rId10" Type="http://schemas.openxmlformats.org/officeDocument/2006/relationships/hyperlink" Target="&#1578;&#1575;&#1585;&#1610;&#1582;%20&#1583;&#1605;&#1588;&#1602;/&#1575;&#1589;&#1576;&#1581;&#1578;%20&#1575;&#1604;&#1610;&#1608;&#1605;%20&#1608;&#1604;&#1610;%20&#1603;&#1604;%20&#1605;&#1572;&#1605;&#1606;%20&#1578;&#1575;&#1585;&#1610;&#1582;%20&#1583;&#1605;&#1588;&#1602;%201.jpg" TargetMode="External"/><Relationship Id="rId4" Type="http://schemas.openxmlformats.org/officeDocument/2006/relationships/notesSlide" Target="../notesSlides/notesSlide305.xml"/><Relationship Id="rId9" Type="http://schemas.openxmlformats.org/officeDocument/2006/relationships/hyperlink" Target="&#1575;&#1587;&#1583;%20&#1575;&#1604;&#1594;&#1575;&#1576;&#1577;/&#1575;&#1587;&#1583;%20&#1575;&#1604;&#1594;&#1575;&#1576;&#1577;%200.jpg" TargetMode="External"/></Relationships>
</file>

<file path=ppt/slides/_rels/slide3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notesSlide" Target="../notesSlides/notesSlide306.xml"/></Relationships>
</file>

<file path=ppt/slides/_rels/slide333.xml.rels><?xml version="1.0" encoding="UTF-8" standalone="yes"?>
<Relationships xmlns="http://schemas.openxmlformats.org/package/2006/relationships"><Relationship Id="rId8" Type="http://schemas.openxmlformats.org/officeDocument/2006/relationships/slide" Target="slide132.xml"/><Relationship Id="rId13" Type="http://schemas.openxmlformats.org/officeDocument/2006/relationships/slide" Target="slide233.xml"/><Relationship Id="rId3" Type="http://schemas.openxmlformats.org/officeDocument/2006/relationships/slide" Target="slide4.xml"/><Relationship Id="rId7" Type="http://schemas.openxmlformats.org/officeDocument/2006/relationships/slide" Target="slide102.xml"/><Relationship Id="rId12" Type="http://schemas.openxmlformats.org/officeDocument/2006/relationships/slide" Target="slide221.xml"/><Relationship Id="rId2" Type="http://schemas.openxmlformats.org/officeDocument/2006/relationships/notesSlide" Target="../notesSlides/notesSlide307.xml"/><Relationship Id="rId1" Type="http://schemas.openxmlformats.org/officeDocument/2006/relationships/slideLayout" Target="../slideLayouts/slideLayout2.xml"/><Relationship Id="rId6" Type="http://schemas.openxmlformats.org/officeDocument/2006/relationships/slide" Target="slide73.xml"/><Relationship Id="rId11" Type="http://schemas.openxmlformats.org/officeDocument/2006/relationships/slide" Target="slide212.xml"/><Relationship Id="rId5" Type="http://schemas.openxmlformats.org/officeDocument/2006/relationships/slide" Target="slide55.xml"/><Relationship Id="rId15" Type="http://schemas.openxmlformats.org/officeDocument/2006/relationships/slide" Target="slide294.xml"/><Relationship Id="rId10" Type="http://schemas.openxmlformats.org/officeDocument/2006/relationships/slide" Target="slide183.xml"/><Relationship Id="rId4" Type="http://schemas.openxmlformats.org/officeDocument/2006/relationships/slide" Target="slide6.xml"/><Relationship Id="rId9" Type="http://schemas.openxmlformats.org/officeDocument/2006/relationships/slide" Target="slide177.xml"/><Relationship Id="rId14" Type="http://schemas.openxmlformats.org/officeDocument/2006/relationships/slide" Target="slide249.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2.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hyperlink" Target="&#1580;&#1608;&#1575;&#1576;%20&#1575;&#1588;&#1603;&#1575;&#1604;%20&#1605;&#1602;&#1583;&#1587;&#1610;/1.jpg" TargetMode="External"/><Relationship Id="rId5" Type="http://schemas.openxmlformats.org/officeDocument/2006/relationships/image" Target="../media/image21.jpeg"/><Relationship Id="rId4" Type="http://schemas.openxmlformats.org/officeDocument/2006/relationships/hyperlink" Target="&#1605;&#1602;&#1583;&#1587;&#1610;/1.jpg"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13.xml"/><Relationship Id="rId7" Type="http://schemas.openxmlformats.org/officeDocument/2006/relationships/hyperlink" Target="&#1575;&#1576;&#1606;%20&#1581;&#1580;&#1585;/1.jpg"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3.jpeg"/><Relationship Id="rId5" Type="http://schemas.openxmlformats.org/officeDocument/2006/relationships/hyperlink" Target="&#1588;&#1605;&#1587;%20&#1575;&#1604;&#1583;&#1610;&#1606;%20&#1584;&#1607;&#1576;&#1610;/1.jpg" TargetMode="External"/><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8" Type="http://schemas.openxmlformats.org/officeDocument/2006/relationships/hyperlink" Target="&#1575;&#1576;&#1606;%20&#1603;&#1579;&#1610;&#1585;/1.jpg" TargetMode="External"/><Relationship Id="rId3" Type="http://schemas.openxmlformats.org/officeDocument/2006/relationships/slideLayout" Target="../slideLayouts/slideLayout13.xml"/><Relationship Id="rId7" Type="http://schemas.openxmlformats.org/officeDocument/2006/relationships/image" Target="../media/image25.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hyperlink" Target="&#1587;&#1610;&#1585;%20&#1575;&#1593;&#1604;&#1575;&#1605;%20&#1575;&#1604;&#1606;&#1576;&#1604;&#1575;&#1569;/1.jpg" TargetMode="External"/><Relationship Id="rId5" Type="http://schemas.openxmlformats.org/officeDocument/2006/relationships/slide" Target="slide30.xml"/><Relationship Id="rId4" Type="http://schemas.openxmlformats.org/officeDocument/2006/relationships/notesSlide" Target="../notesSlides/notesSlide34.xml"/><Relationship Id="rId9"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8.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1605;&#1587;&#1606;&#1583;%20&#1576;&#1586;&#1575;&#1585;/1.jpg" TargetMode="External"/><Relationship Id="rId5" Type="http://schemas.openxmlformats.org/officeDocument/2006/relationships/image" Target="../media/image27.jpeg"/><Relationship Id="rId4" Type="http://schemas.openxmlformats.org/officeDocument/2006/relationships/hyperlink" Target="&#1607;&#1610;&#1579;&#1605;&#1610;/1.jp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13.xml"/><Relationship Id="rId7" Type="http://schemas.openxmlformats.org/officeDocument/2006/relationships/hyperlink" Target="&#1605;&#1587;&#1606;&#1583;%20&#1575;&#1581;&#1605;&#1583;/1.jpg"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9.jpeg"/><Relationship Id="rId5" Type="http://schemas.openxmlformats.org/officeDocument/2006/relationships/hyperlink" Target="&#1607;&#1601;&#1583;&#1607;%20&#1589;&#1581;&#1575;&#1576;&#1607;/1.jpg" TargetMode="External"/><Relationship Id="rId10" Type="http://schemas.openxmlformats.org/officeDocument/2006/relationships/image" Target="../media/image31.jpeg"/><Relationship Id="rId4" Type="http://schemas.openxmlformats.org/officeDocument/2006/relationships/notesSlide" Target="../notesSlides/notesSlide35.xml"/><Relationship Id="rId9" Type="http://schemas.openxmlformats.org/officeDocument/2006/relationships/hyperlink" Target="&#1607;&#1610;&#1579;&#1605;&#1610;/1.jp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1575;&#1604;&#1575;&#1581;&#1575;&#1583;&#1610;&#1579;%20&#1575;&#1604;&#1605;&#1582;&#1578;&#1575;&#1585;&#1577;/1.jpg" TargetMode="External"/><Relationship Id="rId3" Type="http://schemas.openxmlformats.org/officeDocument/2006/relationships/slideLayout" Target="../slideLayouts/slideLayout13.xml"/><Relationship Id="rId7" Type="http://schemas.openxmlformats.org/officeDocument/2006/relationships/image" Target="../media/image33.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1605;&#1587;&#1606;&#1583;%20&#1575;&#1576;&#1608;%20&#1610;&#1593;&#1604;&#1610;/1.jpg" TargetMode="External"/><Relationship Id="rId5" Type="http://schemas.openxmlformats.org/officeDocument/2006/relationships/image" Target="../media/image32.jpeg"/><Relationship Id="rId4" Type="http://schemas.openxmlformats.org/officeDocument/2006/relationships/hyperlink" Target="&#1575;&#1604;&#1576;&#1575;&#1606;&#1610;/1.jpg" TargetMode="External"/><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7.xml"/><Relationship Id="rId7"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48.xml"/><Relationship Id="rId11" Type="http://schemas.openxmlformats.org/officeDocument/2006/relationships/slide" Target="slide3.xml"/><Relationship Id="rId5" Type="http://schemas.openxmlformats.org/officeDocument/2006/relationships/slide" Target="slide154.xml"/><Relationship Id="rId10" Type="http://schemas.openxmlformats.org/officeDocument/2006/relationships/slide" Target="slide177.xml"/><Relationship Id="rId4" Type="http://schemas.openxmlformats.org/officeDocument/2006/relationships/slide" Target="slide102.xml"/><Relationship Id="rId9" Type="http://schemas.openxmlformats.org/officeDocument/2006/relationships/slide" Target="slide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hyperlink" Target="&#1607;&#1610;&#1579;&#1605;&#1610;/1.jpg" TargetMode="External"/><Relationship Id="rId5" Type="http://schemas.openxmlformats.org/officeDocument/2006/relationships/image" Target="../media/image35.jpeg"/><Relationship Id="rId4" Type="http://schemas.openxmlformats.org/officeDocument/2006/relationships/hyperlink" Target="&#1605;&#1587;&#1606;&#1583;%20&#1575;&#1581;&#1605;&#1583;/1.jpg"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tags" Target="../tags/tag2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 Target="slide30.xml"/><Relationship Id="rId4"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1589;&#1581;&#1610;&#1581;%20&#1587;&#1606;&#1606;%20&#1578;&#1585;&#1605;&#1584;&#1610;/1.jpg" TargetMode="External"/><Relationship Id="rId7" Type="http://schemas.openxmlformats.org/officeDocument/2006/relationships/hyperlink" Target="&#1575;&#1604;&#1575;&#1587;&#1578;&#1610;&#1593;&#1575;&#1576;/1.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1591;&#1581;&#1575;&#1608;&#1610;/1.jpg" TargetMode="Externa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1601;&#1578;&#1581;%20&#1575;&#1604;&#1576;&#1575;&#1585;&#1610;/1.jpg"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1&#1575;&#1576;&#1606;%20&#1603;&#1579;&#1610;&#1585;/1.jpg"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1585;&#1608;&#1581;%20&#1575;&#1604;&#1605;&#1593;&#1575;&#1606;&#1610;/1.jpg" TargetMode="External"/><Relationship Id="rId3" Type="http://schemas.openxmlformats.org/officeDocument/2006/relationships/slide" Target="slide4.xml"/><Relationship Id="rId7"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1576;&#1583;&#1582;&#1588;&#1575;&#1606;&#1610;/1.jpg" TargetMode="External"/><Relationship Id="rId5" Type="http://schemas.openxmlformats.org/officeDocument/2006/relationships/image" Target="../media/image40.jpeg"/><Relationship Id="rId4" Type="http://schemas.openxmlformats.org/officeDocument/2006/relationships/hyperlink" Target="&#1605;&#1602;&#1576;&#1604;&#1610;/1.jpg" TargetMode="External"/><Relationship Id="rId9"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1594;&#1586;&#1575;&#1604;&#1610;%20&#1576;&#1575;&#1578;&#1601;&#1575;&#1602;%20&#1580;&#1605;&#1610;&#1593;/1.jp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1575;&#1576;&#1606;%20&#1603;&#1579;&#1610;&#1585;%20&#1578;&#1608;&#1575;&#1578;&#1585;/1.jpg" TargetMode="Externa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hyperlink" Target="&#1605;&#1606;&#1575;&#1608;&#1610;/1.jpg"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1.xm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38.xml"/><Relationship Id="rId4" Type="http://schemas.openxmlformats.org/officeDocument/2006/relationships/slide" Target="slide35.xml"/></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1605;&#1604;&#1575;%20&#1593;&#1604;&#1610;%20&#1602;&#1575;&#1585;&#1610;/1.jpg" TargetMode="External"/><Relationship Id="rId5" Type="http://schemas.openxmlformats.org/officeDocument/2006/relationships/image" Target="../media/image46.jpeg"/><Relationship Id="rId4" Type="http://schemas.openxmlformats.org/officeDocument/2006/relationships/hyperlink" Target="&#1593;&#1580;&#1604;&#1608;&#1606;&#1610;/1.jp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1575;&#1604;&#1576;&#1575;&#1606;&#1610;%20&#1578;&#1608;&#1575;&#1578;&#1585;%20&#1575;&#1604;&#1594;&#1583;&#1610;&#1585;/1.jpg" TargetMode="Externa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1575;&#1604;&#1575;&#1585;&#1606;&#1608;&#1608;&#1591;/1.jpg" TargetMode="Externa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1605;&#1581;&#1605;&#1583;%20&#1576;&#1606;%20&#1593;&#1576;&#1583;&#1575;&#1604;&#1608;&#1607;&#1575;&#1576;/1.jpg" TargetMode="External"/><Relationship Id="rId5" Type="http://schemas.openxmlformats.org/officeDocument/2006/relationships/image" Target="../media/image51.jpeg"/><Relationship Id="rId4" Type="http://schemas.openxmlformats.org/officeDocument/2006/relationships/hyperlink" Target="&#1575;&#1576;&#1606;%20&#1578;&#1610;&#1605;&#1610;&#1607;/1.jp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1601;&#1578;&#1575;&#1608;&#1610;%20&#1575;&#1604;&#1607;&#1606;&#1583;&#1610;/1.jpg" TargetMode="Externa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hyperlink" Target="&#1605;&#1608;&#1604;&#1608;&#1610;%20&#1581;&#1587;&#1610;&#1606;%20&#1662;&#1608;&#1585;/1.jpg" TargetMode="Externa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76.xml"/><Relationship Id="rId7" Type="http://schemas.openxmlformats.org/officeDocument/2006/relationships/slide" Target="slide56.xml"/><Relationship Id="rId12" Type="http://schemas.openxmlformats.org/officeDocument/2006/relationships/slide" Target="slide73.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slide" Target="slide67.xml"/><Relationship Id="rId11" Type="http://schemas.openxmlformats.org/officeDocument/2006/relationships/slide" Target="slide132.xml"/><Relationship Id="rId5" Type="http://schemas.openxmlformats.org/officeDocument/2006/relationships/slide" Target="slide95.xml"/><Relationship Id="rId10" Type="http://schemas.openxmlformats.org/officeDocument/2006/relationships/slide" Target="slide102.xml"/><Relationship Id="rId4" Type="http://schemas.openxmlformats.org/officeDocument/2006/relationships/slide" Target="slide79.xml"/><Relationship Id="rId9" Type="http://schemas.openxmlformats.org/officeDocument/2006/relationships/slide" Target="slide4.xml"/></Relationships>
</file>

<file path=ppt/slides/_rels/slide56.xml.rels><?xml version="1.0" encoding="UTF-8" standalone="yes"?>
<Relationships xmlns="http://schemas.openxmlformats.org/package/2006/relationships"><Relationship Id="rId3" Type="http://schemas.openxmlformats.org/officeDocument/2006/relationships/hyperlink" Target="&#1605;&#1587;&#1606;&#1583;%20&#1575;&#1581;&#1605;&#1583;/1.jp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1575;&#1604;&#1576;&#1575;&#1606;&#1610;/1.jpg" TargetMode="External"/><Relationship Id="rId4" Type="http://schemas.openxmlformats.org/officeDocument/2006/relationships/image" Target="../media/image56.jpeg"/></Relationships>
</file>

<file path=ppt/slides/_rels/slide57.xml.rels><?xml version="1.0" encoding="UTF-8" standalone="yes"?>
<Relationships xmlns="http://schemas.openxmlformats.org/package/2006/relationships"><Relationship Id="rId3" Type="http://schemas.openxmlformats.org/officeDocument/2006/relationships/hyperlink" Target="&#1607;&#1610;&#1579;&#1605;&#1610;/1.jpg" TargetMode="Externa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1575;&#1576;&#1606;%20&#1603;&#1579;&#1610;&#1585;/1.jpg" TargetMode="External"/><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1575;&#1576;&#1606;%20&#1603;&#1579;&#1610;&#1585;/1.jpg" TargetMode="External"/><Relationship Id="rId5" Type="http://schemas.openxmlformats.org/officeDocument/2006/relationships/image" Target="../media/image58.jpeg"/><Relationship Id="rId4" Type="http://schemas.openxmlformats.org/officeDocument/2006/relationships/hyperlink" Target="&#1578;&#1601;&#1587;&#1610;&#1585;&#1575;&#1604;&#1606;&#1576;&#1610;%20&#1575;&#1608;&#1604;&#1610;/1.jp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1587;&#1576;&#1591;%20&#1576;&#1606;%20&#1575;&#1604;&#1580;&#1608;&#1586;&#1610;/1.jpg" TargetMode="External"/><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1588;&#1585;&#1581;%20&#1581;&#1575;&#1604;%20&#1575;&#1576;&#1606;%20&#1580;&#1608;&#1586;&#1610;/1.jpg" TargetMode="External"/><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05.xml"/><Relationship Id="rId7" Type="http://schemas.openxmlformats.org/officeDocument/2006/relationships/slide" Target="slide23.xml"/><Relationship Id="rId12"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21.xml"/><Relationship Id="rId11" Type="http://schemas.openxmlformats.org/officeDocument/2006/relationships/slide" Target="slide30.xml"/><Relationship Id="rId5" Type="http://schemas.openxmlformats.org/officeDocument/2006/relationships/slide" Target="slide25.xml"/><Relationship Id="rId10" Type="http://schemas.openxmlformats.org/officeDocument/2006/relationships/slide" Target="slide28.xml"/><Relationship Id="rId4" Type="http://schemas.openxmlformats.org/officeDocument/2006/relationships/slide" Target="slide208.xml"/><Relationship Id="rId9" Type="http://schemas.openxmlformats.org/officeDocument/2006/relationships/slide" Target="slide2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1607;&#1610;&#1579;&#1605;&#1610;/1.jp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hyperlink" Target="&#1603;&#1610;&#1606;&#1607;%20&#1575;&#1586;%20&#1581;&#1590;&#1585;&#1578;%20&#1593;&#1604;&#1610;/1.jpg" TargetMode="External"/><Relationship Id="rId4" Type="http://schemas.openxmlformats.org/officeDocument/2006/relationships/image" Target="../media/image31.jpeg"/></Relationships>
</file>

<file path=ppt/slides/_rels/slide63.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1575;&#1604;&#1575;&#1589;&#1575;&#1576;&#1607;/1.jpg" TargetMode="External"/><Relationship Id="rId7" Type="http://schemas.openxmlformats.org/officeDocument/2006/relationships/hyperlink" Target="&#1605;&#1587;&#1606;&#1583;%20&#1575;&#1581;&#1605;&#1583;/1.jpg" TargetMode="External"/><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hyperlink" Target="&#1575;&#1581;&#1575;&#1583;&#1610;&#1579;%20&#1575;&#1604;&#1605;&#1582;&#1578;&#1575;&#1585;&#1607;/1.jpg" TargetMode="External"/><Relationship Id="rId4" Type="http://schemas.openxmlformats.org/officeDocument/2006/relationships/image" Target="../media/image65.jpeg"/></Relationships>
</file>

<file path=ppt/slides/_rels/slide6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hyperlink" Target="&#1605;&#1587;&#1578;&#1583;&#1585;&#1603;/1.jpg"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1585;&#1583;%20&#1578;&#1590;&#1593;&#1610;&#1601;&#1575;&#1578;%20&#1575;&#1576;&#1606;%20&#1578;&#1610;&#1605;&#1610;&#1607;/1.jpg" TargetMode="External"/><Relationship Id="rId3" Type="http://schemas.openxmlformats.org/officeDocument/2006/relationships/slide" Target="slide55.xml"/><Relationship Id="rId7" Type="http://schemas.openxmlformats.org/officeDocument/2006/relationships/image" Target="../media/image70.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1589;&#1608;&#1575;&#1593;&#1602;%2030%20&#1589;&#1581;&#1575;&#1576;&#1607;/1.jpg" TargetMode="External"/><Relationship Id="rId5" Type="http://schemas.openxmlformats.org/officeDocument/2006/relationships/image" Target="../media/image69.jpeg"/><Relationship Id="rId4" Type="http://schemas.openxmlformats.org/officeDocument/2006/relationships/hyperlink" Target="&#1575;&#1606;&#1603;&#1575;&#1585;%20&#1575;&#1576;&#1606;%20&#1578;&#1610;&#1605;&#1610;&#1607;/1.jpg" TargetMode="External"/><Relationship Id="rId9" Type="http://schemas.openxmlformats.org/officeDocument/2006/relationships/image" Target="../media/image71.jpeg"/></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hyperlink" Target="&#1605;&#1587;&#1606;&#1583;%20&#1576;&#1586;&#1575;&#1585;/1.jpg" TargetMode="External"/><Relationship Id="rId7" Type="http://schemas.openxmlformats.org/officeDocument/2006/relationships/hyperlink" Target="&#1575;&#1576;&#1606;%20&#1603;&#1579;&#1610;&#1585;/1.jp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hyperlink" Target="&#1578;&#1589;&#1581;&#1610;&#1581;%20&#1607;&#1610;&#1579;&#1605;&#1610;/1.jpg" TargetMode="External"/><Relationship Id="rId4" Type="http://schemas.openxmlformats.org/officeDocument/2006/relationships/image" Target="../media/image72.jpeg"/></Relationships>
</file>

<file path=ppt/slides/_rels/slide68.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image" Target="../media/image76.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1575;&#1576;&#1606;%20&#1581;&#1580;&#1585;/1.jpg" TargetMode="External"/><Relationship Id="rId5" Type="http://schemas.openxmlformats.org/officeDocument/2006/relationships/image" Target="../media/image75.jpeg"/><Relationship Id="rId4" Type="http://schemas.openxmlformats.org/officeDocument/2006/relationships/hyperlink" Target="&#1591;&#1576;&#1585;&#1575;&#1606;&#1610;/1.jpg"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1575;&#1576;&#1606;%20&#1603;&#1579;&#1610;&#1585;/1.jpg" TargetMode="External"/><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hyperlink" Target="&#1581;&#1575;&#1603;&#1605;/1.jpg" TargetMode="Externa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slide" Target="slide132.xml"/><Relationship Id="rId3" Type="http://schemas.openxmlformats.org/officeDocument/2006/relationships/slide" Target="slide76.xml"/><Relationship Id="rId7" Type="http://schemas.openxmlformats.org/officeDocument/2006/relationships/slide" Target="slide62.xml"/><Relationship Id="rId12" Type="http://schemas.openxmlformats.org/officeDocument/2006/relationships/slide" Target="slide10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slide" Target="slide56.xml"/><Relationship Id="rId11" Type="http://schemas.openxmlformats.org/officeDocument/2006/relationships/slide" Target="slide96.xml"/><Relationship Id="rId5" Type="http://schemas.openxmlformats.org/officeDocument/2006/relationships/slide" Target="slide67.xml"/><Relationship Id="rId10" Type="http://schemas.openxmlformats.org/officeDocument/2006/relationships/slide" Target="slide90.xml"/><Relationship Id="rId4" Type="http://schemas.openxmlformats.org/officeDocument/2006/relationships/slide" Target="slide79.xml"/><Relationship Id="rId9" Type="http://schemas.openxmlformats.org/officeDocument/2006/relationships/slide" Target="slide3.xml"/></Relationships>
</file>

<file path=ppt/slides/_rels/slide70.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image" Target="../media/image80.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1575;&#1579;&#1605;&#1575;%20&#1603;&#1575;&#1584;&#1576;&#1575;/1.jpg" TargetMode="External"/><Relationship Id="rId5" Type="http://schemas.openxmlformats.org/officeDocument/2006/relationships/image" Target="../media/image79.jpeg"/><Relationship Id="rId4" Type="http://schemas.openxmlformats.org/officeDocument/2006/relationships/hyperlink" Target="&#1575;&#1576;&#1606;%20&#1603;&#1579;&#1610;&#1585;/1.jp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1575;&#1576;&#1606;%20&#1581;&#1586;&#1605;/1.jpg" TargetMode="External"/><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hyperlink" Target="&#1578;&#1575;&#1585;&#1610;&#1582;%20&#1591;&#1576;&#1585;&#1610;/1.jpg" TargetMode="External"/><Relationship Id="rId4" Type="http://schemas.openxmlformats.org/officeDocument/2006/relationships/image" Target="../media/image82.jpeg"/></Relationships>
</file>

<file path=ppt/slides/_rels/slide72.xml.rels><?xml version="1.0" encoding="UTF-8" standalone="yes"?>
<Relationships xmlns="http://schemas.openxmlformats.org/package/2006/relationships"><Relationship Id="rId3" Type="http://schemas.openxmlformats.org/officeDocument/2006/relationships/hyperlink" Target="&#1579;&#1602;&#1575;&#1578;%20&#1575;&#1576;&#1606;%20&#1581;&#1576;&#1575;&#1606;/1.jpg" TargetMode="External"/><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73.xml.rels><?xml version="1.0" encoding="UTF-8" standalone="yes"?>
<Relationships xmlns="http://schemas.openxmlformats.org/package/2006/relationships"><Relationship Id="rId8" Type="http://schemas.openxmlformats.org/officeDocument/2006/relationships/hyperlink" Target="&#1583;&#1604;&#1575;&#1574;&#1604;%20&#1575;&#1604;&#1606;&#1576;&#1608;&#1607;/1.jpg" TargetMode="External"/><Relationship Id="rId3" Type="http://schemas.openxmlformats.org/officeDocument/2006/relationships/slide" Target="slide55.xml"/><Relationship Id="rId7" Type="http://schemas.openxmlformats.org/officeDocument/2006/relationships/image" Target="../media/image87.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1575;&#1585;&#1608;&#1575;&#1569;%20&#1575;&#1604;&#1594;&#1604;&#1610;&#1604;/1.jpg" TargetMode="External"/><Relationship Id="rId5" Type="http://schemas.openxmlformats.org/officeDocument/2006/relationships/image" Target="../media/image86.jpeg"/><Relationship Id="rId4" Type="http://schemas.openxmlformats.org/officeDocument/2006/relationships/hyperlink" Target="1.JPG/" TargetMode="External"/><Relationship Id="rId9" Type="http://schemas.openxmlformats.org/officeDocument/2006/relationships/image" Target="../media/image88.jpeg"/></Relationships>
</file>

<file path=ppt/slides/_rels/slide74.xml.rels><?xml version="1.0" encoding="UTF-8" standalone="yes"?>
<Relationships xmlns="http://schemas.openxmlformats.org/package/2006/relationships"><Relationship Id="rId3" Type="http://schemas.openxmlformats.org/officeDocument/2006/relationships/hyperlink" Target="&#1575;&#1576;&#1606;%20&#1578;&#1610;&#1605;&#1610;&#1607;/1.jpg" TargetMode="External"/><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hyperlink" Target="&#1575;&#1576;&#1606;%20&#1593;&#1585;&#1576;&#1610;/1.jpg" TargetMode="External"/><Relationship Id="rId4" Type="http://schemas.openxmlformats.org/officeDocument/2006/relationships/image" Target="../media/image90.jpeg"/></Relationships>
</file>

<file path=ppt/slides/_rels/slide7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image" Target="../media/image93.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1605;&#1604;&#1575;&#1593;&#1604;&#1610;%20&#1602;&#1575;&#1585;&#1610;%20&#1608;&#1578;&#1576;&#1585;&#1610;&#1603;%20&#1593;&#1605;&#1585;/1.jpg" TargetMode="External"/><Relationship Id="rId5" Type="http://schemas.openxmlformats.org/officeDocument/2006/relationships/image" Target="../media/image92.jpeg"/><Relationship Id="rId4" Type="http://schemas.openxmlformats.org/officeDocument/2006/relationships/hyperlink" Target="&#1605;&#1587;&#1606;&#1583;%20&#1575;&#1581;&#1605;&#1583;%20&#1578;&#1576;&#1585;&#1610;&#1603;%20&#1593;&#1605;&#1585;/1.jpg" TargetMode="External"/></Relationships>
</file>

<file path=ppt/slides/_rels/slide77.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image" Target="../media/image95.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1575;&#1604;&#1576;&#1583;&#1575;&#1610;&#1577;%20&#1608;&#1575;&#1604;&#1606;&#1607;&#1575;&#1610;&#1577;/1.jpg" TargetMode="External"/><Relationship Id="rId5" Type="http://schemas.openxmlformats.org/officeDocument/2006/relationships/image" Target="../media/image94.jpeg"/><Relationship Id="rId4" Type="http://schemas.openxmlformats.org/officeDocument/2006/relationships/hyperlink" Target="&#1575;&#1587;&#1583;%20&#1575;&#1604;&#1594;&#1575;&#1576;&#1577;/1.jp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55.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slide" Target="slide155.xml"/><Relationship Id="rId3" Type="http://schemas.openxmlformats.org/officeDocument/2006/relationships/slide" Target="slide4.xml"/><Relationship Id="rId7" Type="http://schemas.openxmlformats.org/officeDocument/2006/relationships/slide" Target="slide170.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slide" Target="slide166.xml"/><Relationship Id="rId5" Type="http://schemas.openxmlformats.org/officeDocument/2006/relationships/slide" Target="slide164.xml"/><Relationship Id="rId10" Type="http://schemas.openxmlformats.org/officeDocument/2006/relationships/slide" Target="slide3.xml"/><Relationship Id="rId4" Type="http://schemas.openxmlformats.org/officeDocument/2006/relationships/image" Target="../media/image3.png"/><Relationship Id="rId9" Type="http://schemas.openxmlformats.org/officeDocument/2006/relationships/slide" Target="slide158.xml"/></Relationships>
</file>

<file path=ppt/slides/_rels/slide80.xml.rels><?xml version="1.0" encoding="UTF-8" standalone="yes"?>
<Relationships xmlns="http://schemas.openxmlformats.org/package/2006/relationships"><Relationship Id="rId8" Type="http://schemas.openxmlformats.org/officeDocument/2006/relationships/hyperlink" Target="&#1575;&#1576;&#1606;%20&#1603;&#1579;&#1610;&#1585;/1.jpg" TargetMode="External"/><Relationship Id="rId3" Type="http://schemas.openxmlformats.org/officeDocument/2006/relationships/slide" Target="slide79.xml"/><Relationship Id="rId7" Type="http://schemas.openxmlformats.org/officeDocument/2006/relationships/image" Target="../media/image97.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1605;&#1593;&#1580;&#1605;%20&#1575;&#1604;&#1603;&#1576;&#1610;&#1585;/1.jpg" TargetMode="External"/><Relationship Id="rId5" Type="http://schemas.openxmlformats.org/officeDocument/2006/relationships/image" Target="../media/image96.jpeg"/><Relationship Id="rId4" Type="http://schemas.openxmlformats.org/officeDocument/2006/relationships/hyperlink" Target="&#1605;&#1580;&#1605;&#1593;%20&#1575;&#1604;&#1586;&#1608;&#1575;&#1574;&#1583;/1.jpg" TargetMode="External"/><Relationship Id="rId9" Type="http://schemas.openxmlformats.org/officeDocument/2006/relationships/image" Target="../media/image98.jpeg"/></Relationships>
</file>

<file path=ppt/slides/_rels/slide81.xml.rels><?xml version="1.0" encoding="UTF-8" standalone="yes"?>
<Relationships xmlns="http://schemas.openxmlformats.org/package/2006/relationships"><Relationship Id="rId3" Type="http://schemas.openxmlformats.org/officeDocument/2006/relationships/hyperlink" Target="&#1603;&#1575;&#1601;&#1610;/1.jp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99.jpeg"/></Relationships>
</file>

<file path=ppt/slides/_rels/slide82.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hyperlink" Target="1-%20&#1593;&#1604;&#1610;%20%20&#1575;&#1576;&#1585;&#1575;&#1607;&#1610;&#1605;/1.jpg" TargetMode="External"/><Relationship Id="rId7" Type="http://schemas.openxmlformats.org/officeDocument/2006/relationships/hyperlink" Target="3-%20&#1581;&#1605;&#1575;&#1583;%20&#1576;&#1606;%20&#1593;&#1610;&#1587;&#1610;/1.jp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hyperlink" Target="2-%20&#1575;&#1576;&#1585;&#1575;&#1607;&#1610;&#1605;%20%20&#1607;&#1575;&#1588;&#1605;/1.jpg" TargetMode="External"/><Relationship Id="rId4" Type="http://schemas.openxmlformats.org/officeDocument/2006/relationships/image" Target="../media/image100.jpeg"/></Relationships>
</file>

<file path=ppt/slides/_rels/slide83.xml.rels><?xml version="1.0" encoding="UTF-8" standalone="yes"?>
<Relationships xmlns="http://schemas.openxmlformats.org/package/2006/relationships"><Relationship Id="rId3" Type="http://schemas.openxmlformats.org/officeDocument/2006/relationships/slide" Target="slide79.xml"/><Relationship Id="rId7" Type="http://schemas.openxmlformats.org/officeDocument/2006/relationships/image" Target="../media/image103.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5-%20&#1587;&#1604;&#1610;&#1605;%20&#1576;&#1606;%20&#1602;&#1610;&#1587;/1.jpg" TargetMode="External"/><Relationship Id="rId5" Type="http://schemas.openxmlformats.org/officeDocument/2006/relationships/image" Target="../media/image101.jpeg"/><Relationship Id="rId4" Type="http://schemas.openxmlformats.org/officeDocument/2006/relationships/hyperlink" Target="4-%20&#1575;&#1576;&#1585;&#1575;&#1607;&#1610;&#1605;%20&#1576;&#1606;%20&#1593;&#1605;&#1585;/1.jpg"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3&#1606;&#1575;&#1587;%20&#1603;&#1579;&#1610;&#1585;%20&#1575;&#1604;&#1576;&#1575;&#1606;&#1610;/1.jpg" TargetMode="External"/><Relationship Id="rId3" Type="http://schemas.openxmlformats.org/officeDocument/2006/relationships/slide" Target="slide79.xml"/><Relationship Id="rId7" Type="http://schemas.openxmlformats.org/officeDocument/2006/relationships/image" Target="../media/image105.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2&#1606;&#1575;&#1587;%20&#1603;&#1579;&#1610;&#1585;%20&#1607;&#1610;&#1579;&#1605;&#1610;/1.jpg" TargetMode="External"/><Relationship Id="rId5" Type="http://schemas.openxmlformats.org/officeDocument/2006/relationships/image" Target="../media/image104.jpeg"/><Relationship Id="rId4" Type="http://schemas.openxmlformats.org/officeDocument/2006/relationships/hyperlink" Target="1&#1606;&#1575;&#1587;%20&#1603;&#1579;&#1610;&#1585;%20&#1605;&#1587;&#1606;&#1583;%20&#1575;&#1581;&#1605;&#1583;/1.jpg" TargetMode="External"/><Relationship Id="rId9" Type="http://schemas.openxmlformats.org/officeDocument/2006/relationships/image" Target="../media/image106.jpeg"/></Relationships>
</file>

<file path=ppt/slides/_rels/slide85.xml.rels><?xml version="1.0" encoding="UTF-8" standalone="yes"?>
<Relationships xmlns="http://schemas.openxmlformats.org/package/2006/relationships"><Relationship Id="rId3" Type="http://schemas.openxmlformats.org/officeDocument/2006/relationships/hyperlink" Target="&#1575;&#1576;&#1606;%20&#1581;&#1580;&#1585;%20&#1589;&#1608;&#1575;&#1593;&#1602;%20&#1575;&#1604;&#1605;&#1581;&#1585;&#1602;&#1607;/1.jpg"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08.jpeg"/><Relationship Id="rId5" Type="http://schemas.openxmlformats.org/officeDocument/2006/relationships/hyperlink" Target="&#1605;&#1585;&#1602;&#1575;&#1577;%20&#1575;&#1604;&#1605;&#1601;&#1575;&#1578;&#1610;&#1581;/1.jpg" TargetMode="External"/><Relationship Id="rId4" Type="http://schemas.openxmlformats.org/officeDocument/2006/relationships/image" Target="../media/image107.jpeg"/></Relationships>
</file>

<file path=ppt/slides/_rels/slide86.xml.rels><?xml version="1.0" encoding="UTF-8" standalone="yes"?>
<Relationships xmlns="http://schemas.openxmlformats.org/package/2006/relationships"><Relationship Id="rId3" Type="http://schemas.openxmlformats.org/officeDocument/2006/relationships/hyperlink" Target="&#1588;&#1585;&#1581;%20&#1575;&#1604;&#1605;&#1608;&#1575;&#1607;&#1576;/1.jpg" TargetMode="External"/><Relationship Id="rId2" Type="http://schemas.openxmlformats.org/officeDocument/2006/relationships/image" Target="../media/image109.jpeg"/><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hyperlink" Target="&#1605;&#1591;&#1575;&#1604;&#1576;%20&#1575;&#1604;&#1587;&#1574;&#1608;&#1604;/5.jpg" TargetMode="External"/><Relationship Id="rId4" Type="http://schemas.openxmlformats.org/officeDocument/2006/relationships/image" Target="../media/image110.jpeg"/></Relationships>
</file>

<file path=ppt/slides/_rels/slide87.xml.rels><?xml version="1.0" encoding="UTF-8" standalone="yes"?>
<Relationships xmlns="http://schemas.openxmlformats.org/package/2006/relationships"><Relationship Id="rId3" Type="http://schemas.openxmlformats.org/officeDocument/2006/relationships/hyperlink" Target="&#1591;&#1576;&#1602;&#1575;&#1578;%20&#1575;&#1604;&#1588;&#1575;&#1601;&#1593;&#1610;&#1577;%20&#1575;&#1587;&#1606;&#1608;&#1610;/01.jp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hyperlink" Target="&#1584;&#1607;&#1576;&#1610;/1.jpg" TargetMode="External"/><Relationship Id="rId4" Type="http://schemas.openxmlformats.org/officeDocument/2006/relationships/slide" Target="slide102.xml"/></Relationships>
</file>

<file path=ppt/slides/_rels/slide8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hyperlink" Target="&#1605;&#1606;&#1575;&#1588;&#1583;&#1577;&#8204;%20&#1591;&#1604;&#1581;&#1577;%20&#1575;&#1604;&#1580;&#1605;&#1604;/1.jpg"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1602;&#1578;&#1604;%20&#1591;&#1604;&#1581;&#1607;%20&#1578;&#1608;&#1587;&#1591;%20&#1605;&#1585;&#1608;&#1575;&#1606;/1.jpg" TargetMode="External"/><Relationship Id="rId7" Type="http://schemas.openxmlformats.org/officeDocument/2006/relationships/slide" Target="slide79.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15.jpeg"/><Relationship Id="rId5" Type="http://schemas.openxmlformats.org/officeDocument/2006/relationships/hyperlink" Target="2&#1575;&#1604;&#1575;&#1587;&#1578;&#1610;&#1593;&#1575;&#1576;/1.jpg" TargetMode="External"/><Relationship Id="rId4" Type="http://schemas.openxmlformats.org/officeDocument/2006/relationships/image" Target="../media/image114.jpeg"/></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78.xml"/><Relationship Id="rId7" Type="http://schemas.openxmlformats.org/officeDocument/2006/relationships/slide" Target="slide29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88.xml"/><Relationship Id="rId5" Type="http://schemas.openxmlformats.org/officeDocument/2006/relationships/slide" Target="slide263.xml"/><Relationship Id="rId4" Type="http://schemas.openxmlformats.org/officeDocument/2006/relationships/slide" Target="slide233.xml"/></Relationships>
</file>

<file path=ppt/slides/_rels/slide9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50.xml"/><Relationship Id="rId12" Type="http://schemas.openxmlformats.org/officeDocument/2006/relationships/slide" Target="slide91.xml"/><Relationship Id="rId2" Type="http://schemas.openxmlformats.org/officeDocument/2006/relationships/notesSlide" Target="../notesSlides/notesSlide71.xml"/><Relationship Id="rId1" Type="http://schemas.openxmlformats.org/officeDocument/2006/relationships/slideLayout" Target="../slideLayouts/slideLayout12.xml"/><Relationship Id="rId6" Type="http://schemas.openxmlformats.org/officeDocument/2006/relationships/slide" Target="slide7.xml"/><Relationship Id="rId11" Type="http://schemas.openxmlformats.org/officeDocument/2006/relationships/hyperlink" Target="&#1575;&#1605;&#1575;&#1605;&#1578;%20&#1608;%20&#1608;&#1604;&#1575;&#1610;&#1578;%20&#1593;&#1604;&#1610;%20&#1575;&#1586;%20&#1586;&#1576;&#1575;&#1606;%20&#1582;&#1608;&#1583;&#1588;%2095%20&#1582;&#1608;&#1610;&#1588;%20&#1662;&#1575;&#1608;&#1585;.pptx/" TargetMode="External"/><Relationship Id="rId5" Type="http://schemas.openxmlformats.org/officeDocument/2006/relationships/slide" Target="slide325.xml"/><Relationship Id="rId10" Type="http://schemas.openxmlformats.org/officeDocument/2006/relationships/slide" Target="slide94.xml"/><Relationship Id="rId4" Type="http://schemas.openxmlformats.org/officeDocument/2006/relationships/slide" Target="slide79.xml"/><Relationship Id="rId9" Type="http://schemas.openxmlformats.org/officeDocument/2006/relationships/slide" Target="slide93.xml"/></Relationships>
</file>

<file path=ppt/slides/_rels/slide91.xml.rels><?xml version="1.0" encoding="UTF-8" standalone="yes"?>
<Relationships xmlns="http://schemas.openxmlformats.org/package/2006/relationships"><Relationship Id="rId3" Type="http://schemas.openxmlformats.org/officeDocument/2006/relationships/hyperlink" Target="&#1605;&#1606;&#1575;&#1602;&#1576;/1.jpg"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hyperlink" Target="&#1606;&#1586;&#1607;&#1577;%20&#1575;&#1604;&#1581;&#1601;&#1575;&#1592;/1.jpg" TargetMode="External"/><Relationship Id="rId4" Type="http://schemas.openxmlformats.org/officeDocument/2006/relationships/image" Target="../media/image116.jpeg"/></Relationships>
</file>

<file path=ppt/slides/_rels/slide92.xml.rels><?xml version="1.0" encoding="UTF-8" standalone="yes"?>
<Relationships xmlns="http://schemas.openxmlformats.org/package/2006/relationships"><Relationship Id="rId3" Type="http://schemas.openxmlformats.org/officeDocument/2006/relationships/hyperlink" Target="&#1575;&#1587;&#1605;&#1610;%20&#1575;&#1604;&#1605;&#1606;&#1575;&#1602;&#1576;/2.jp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slide" Target="slide90.xml"/><Relationship Id="rId5" Type="http://schemas.openxmlformats.org/officeDocument/2006/relationships/hyperlink" Target="&#1583;&#1604;&#1575;&#1574;&#1604;%20&#1575;&#1604;&#1575;&#1605;&#1575;&#1605;&#1577;/1.jpg" TargetMode="External"/><Relationship Id="rId4" Type="http://schemas.openxmlformats.org/officeDocument/2006/relationships/hyperlink" Target="&#1582;&#1589;&#1575;&#1604;/1.jpg"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1575;&#1605;&#1575;&#1604;&#1610;%20&#1575;&#1604;&#1591;&#1608;&#1587;&#1610;/1.jp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1576;&#1588;&#1575;&#1585;&#1577;%20&#1575;&#1604;&#1605;&#1589;&#1591;&#1601;&#1610;/5.jpg"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1575;&#1587;&#1578;&#1583;&#1604;&#1575;&#1604;%20&#1575;&#1605;&#1575;&#1605;%20&#1581;&#1587;&#1610;&#1606;%20&#1593;&#1604;&#1610;&#1607;%20&#1575;&#1604;&#1587;&#1604;&#1575;&#1605;%20&#1576;&#1607;%20&#1581;&#1583;&#1610;&#1579;%20&#1594;&#1583;&#1610;&#1585;/1.jp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1579;&#1604;&#1575;&#1579;&#1577;%20&#1575;&#1589;&#1575;&#1576;&#1578;&#1607;&#1605;%20&#1583;&#1593;&#1608;&#1607;%20&#1575;&#1605;&#1587;&#1606;&#1583;%20&#1575;&#1581;&#1605;&#1583;/1.jpg"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19.jpeg"/></Relationships>
</file>

<file path=ppt/slides/_rels/slide97.xml.rels><?xml version="1.0" encoding="UTF-8" standalone="yes"?>
<Relationships xmlns="http://schemas.openxmlformats.org/package/2006/relationships"><Relationship Id="rId3" Type="http://schemas.openxmlformats.org/officeDocument/2006/relationships/hyperlink" Target="&#1603;&#1578;&#1605;&#1575;&#1606;%20&#1575;&#1606;&#1587;%20&#1576;&#1585;&#1575;&#1569;%20&#1580;&#1585;&#1610;&#1585;%20&#1575;&#1606;&#1587;&#1575;&#1576;/1.jpg"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20.jpeg"/></Relationships>
</file>

<file path=ppt/slides/_rels/slide98.xml.rels><?xml version="1.0" encoding="UTF-8" standalone="yes"?>
<Relationships xmlns="http://schemas.openxmlformats.org/package/2006/relationships"><Relationship Id="rId3" Type="http://schemas.openxmlformats.org/officeDocument/2006/relationships/hyperlink" Target="&#1603;&#1578;&#1605;&#1575;&#1606;%20&#1575;&#1606;&#1587;%20&#1575;&#1576;&#1606;%20&#1602;&#1578;&#1610;&#1576;&#1577;/1.jpg"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99.xml.rels><?xml version="1.0" encoding="UTF-8" standalone="yes"?>
<Relationships xmlns="http://schemas.openxmlformats.org/package/2006/relationships"><Relationship Id="rId3" Type="http://schemas.openxmlformats.org/officeDocument/2006/relationships/hyperlink" Target="&#1603;&#1578;&#1605;&#1575;&#1606;%20&#1586;&#1610;&#1583;%20&#1576;&#1606;%20&#1575;&#1585;&#1602;&#1605;%20&#1605;&#1593;&#1580;&#1605;%20&#1603;&#1576;&#1610;&#1585;/1.jpg"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23.jpeg"/><Relationship Id="rId5" Type="http://schemas.openxmlformats.org/officeDocument/2006/relationships/hyperlink" Target="&#1603;&#1578;&#1605;&#1575;&#1606;%20&#1586;&#1610;&#1583;%20&#1576;&#1606;%20&#1575;&#1585;&#1602;&#1605;%20&#1607;&#1610;&#1579;&#1605;&#1610;/1.jpg" TargetMode="External"/><Relationship Id="rId4" Type="http://schemas.openxmlformats.org/officeDocument/2006/relationships/image" Target="../media/image1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732" y="14191"/>
            <a:ext cx="11105481" cy="556392"/>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3200" b="1" dirty="0">
                <a:solidFill>
                  <a:schemeClr val="tx1"/>
                </a:solidFill>
                <a:latin typeface="Arial" pitchFamily="34" charset="0"/>
                <a:cs typeface="Arial" pitchFamily="34" charset="0"/>
              </a:rPr>
              <a:t>سؤال از شيعيان واهل سنت  در دلالت حديث غدير بر امامت</a:t>
            </a:r>
            <a:endParaRPr lang="en-US" sz="3200" b="1" dirty="0">
              <a:solidFill>
                <a:schemeClr val="tx1"/>
              </a:solidFill>
              <a:latin typeface="Arial" pitchFamily="34" charset="0"/>
              <a:cs typeface="Arial" pitchFamily="34" charset="0"/>
            </a:endParaRPr>
          </a:p>
        </p:txBody>
      </p:sp>
      <p:sp>
        <p:nvSpPr>
          <p:cNvPr id="8" name="Rectangle 7"/>
          <p:cNvSpPr/>
          <p:nvPr/>
        </p:nvSpPr>
        <p:spPr>
          <a:xfrm>
            <a:off x="6496947" y="5072076"/>
            <a:ext cx="18473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a:hlinkClick r:id="" action="ppaction://noaction"/>
          </p:cNvPr>
          <p:cNvSpPr/>
          <p:nvPr/>
        </p:nvSpPr>
        <p:spPr>
          <a:xfrm>
            <a:off x="263352" y="260648"/>
            <a:ext cx="12135432" cy="683264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rtl="1"/>
            <a:r>
              <a:rPr lang="fa-IR" sz="3200" b="1" dirty="0">
                <a:ln>
                  <a:solidFill>
                    <a:srgbClr val="0000FF"/>
                  </a:solidFill>
                </a:ln>
                <a:solidFill>
                  <a:srgbClr val="0000FF"/>
                </a:solidFill>
                <a:effectLst>
                  <a:glow rad="139700">
                    <a:schemeClr val="accent6">
                      <a:satMod val="175000"/>
                      <a:alpha val="40000"/>
                    </a:schemeClr>
                  </a:glow>
                </a:effectLst>
                <a:hlinkClick r:id="rId3" action="ppaction://hlinksldjump"/>
              </a:rPr>
              <a:t>1 -   حديث غدير، چگونه بر امامت وخلافت حضرت علي (ع) دلالت می كند؟ </a:t>
            </a:r>
            <a:endParaRPr lang="fa-IR" sz="3200" b="1" dirty="0">
              <a:ln>
                <a:solidFill>
                  <a:srgbClr val="0000FF"/>
                </a:solidFill>
              </a:ln>
              <a:solidFill>
                <a:srgbClr val="0000FF"/>
              </a:solidFill>
              <a:effectLst>
                <a:glow rad="139700">
                  <a:schemeClr val="accent6">
                    <a:satMod val="175000"/>
                    <a:alpha val="40000"/>
                  </a:schemeClr>
                </a:glow>
              </a:effectLst>
            </a:endParaRPr>
          </a:p>
          <a:p>
            <a:pPr algn="just" rtl="1"/>
            <a:r>
              <a:rPr lang="fa-IR" sz="3200" b="1" dirty="0">
                <a:ln>
                  <a:solidFill>
                    <a:srgbClr val="006600"/>
                  </a:solidFill>
                </a:ln>
                <a:effectLst>
                  <a:glow rad="139700">
                    <a:schemeClr val="accent3">
                      <a:satMod val="175000"/>
                      <a:alpha val="40000"/>
                    </a:schemeClr>
                  </a:glow>
                </a:effectLst>
                <a:hlinkClick r:id="rId4" action="ppaction://hlinksldjump"/>
              </a:rPr>
              <a:t>2 - آيا علماي اهل سنت ،‌به حديث غدير بر خلافت علي (ع) اعتراف كرده اند</a:t>
            </a:r>
            <a:r>
              <a:rPr lang="fa-IR" sz="3200" b="1" dirty="0">
                <a:ln>
                  <a:solidFill>
                    <a:srgbClr val="7030A0"/>
                  </a:solidFill>
                </a:ln>
                <a:solidFill>
                  <a:srgbClr val="FF0000"/>
                </a:solidFill>
                <a:hlinkClick r:id="rId4" action="ppaction://hlinksldjump"/>
              </a:rPr>
              <a:t>؟</a:t>
            </a:r>
            <a:endParaRPr lang="fa-IR" sz="3200" b="1" dirty="0">
              <a:ln>
                <a:solidFill>
                  <a:srgbClr val="7030A0"/>
                </a:solidFill>
              </a:ln>
              <a:solidFill>
                <a:srgbClr val="FF0000"/>
              </a:solidFill>
            </a:endParaRPr>
          </a:p>
          <a:p>
            <a:pPr algn="just" rtl="1">
              <a:lnSpc>
                <a:spcPct val="150000"/>
              </a:lnSpc>
            </a:pPr>
            <a:r>
              <a:rPr lang="fa-IR" sz="3200" b="1" dirty="0">
                <a:ln>
                  <a:solidFill>
                    <a:srgbClr val="006600"/>
                  </a:solidFill>
                </a:ln>
                <a:effectLst>
                  <a:glow rad="139700">
                    <a:schemeClr val="accent3">
                      <a:satMod val="175000"/>
                      <a:alpha val="40000"/>
                    </a:schemeClr>
                  </a:glow>
                </a:effectLst>
                <a:hlinkClick r:id="rId5" action="ppaction://hlinksldjump"/>
              </a:rPr>
              <a:t>3 -  آيا خود حضرت علي  (ع) بر اثبات امامت خويش به  حديث غدير استناد كرده اند؟</a:t>
            </a:r>
            <a:endParaRPr lang="fa-IR" sz="3200" b="1" dirty="0">
              <a:ln>
                <a:solidFill>
                  <a:srgbClr val="006600"/>
                </a:solidFill>
              </a:ln>
              <a:effectLst>
                <a:glow rad="139700">
                  <a:schemeClr val="accent3">
                    <a:satMod val="175000"/>
                    <a:alpha val="40000"/>
                  </a:schemeClr>
                </a:glow>
              </a:effectLst>
            </a:endParaRPr>
          </a:p>
          <a:p>
            <a:pPr algn="just" rtl="1">
              <a:lnSpc>
                <a:spcPct val="150000"/>
              </a:lnSpc>
            </a:pPr>
            <a:r>
              <a:rPr lang="fa-IR" sz="3200" b="1" dirty="0">
                <a:ln>
                  <a:solidFill>
                    <a:srgbClr val="0000FF"/>
                  </a:solidFill>
                </a:ln>
                <a:solidFill>
                  <a:srgbClr val="0000FF"/>
                </a:solidFill>
                <a:effectLst>
                  <a:glow rad="139700">
                    <a:schemeClr val="accent6">
                      <a:satMod val="175000"/>
                      <a:alpha val="40000"/>
                    </a:schemeClr>
                  </a:glow>
                </a:effectLst>
                <a:hlinkClick r:id="rId6" action="ppaction://hlinksldjump"/>
              </a:rPr>
              <a:t>4 – آيا تبريك خليفه دوم به علي (ع)  در غدير خم ، وجمله (اَصْبَحْتَ مَولايَ وَمَولىَ كُلِّ </a:t>
            </a:r>
          </a:p>
          <a:p>
            <a:pPr algn="just" rtl="1">
              <a:lnSpc>
                <a:spcPct val="150000"/>
              </a:lnSpc>
            </a:pPr>
            <a:r>
              <a:rPr lang="fa-IR" sz="3200" b="1" dirty="0">
                <a:ln>
                  <a:solidFill>
                    <a:srgbClr val="0000FF"/>
                  </a:solidFill>
                </a:ln>
                <a:solidFill>
                  <a:srgbClr val="0000FF"/>
                </a:solidFill>
                <a:effectLst>
                  <a:glow rad="139700">
                    <a:schemeClr val="accent6">
                      <a:satMod val="175000"/>
                      <a:alpha val="40000"/>
                    </a:schemeClr>
                  </a:glow>
                </a:effectLst>
                <a:hlinkClick r:id="rId6" action="ppaction://hlinksldjump"/>
              </a:rPr>
              <a:t> مُسْلِمٍ) و يا   (اَصْبَحْتَ الْيَوْمَ وَلِيَّ كُلِّ مُؤْمِن) دلالت  بر خلافت حضرت علي  (ع) نمی‌كند؟</a:t>
            </a:r>
            <a:endParaRPr lang="fa-IR" sz="3200" b="1" dirty="0">
              <a:ln>
                <a:solidFill>
                  <a:srgbClr val="0000FF"/>
                </a:solidFill>
              </a:ln>
              <a:solidFill>
                <a:srgbClr val="0000FF"/>
              </a:solidFill>
              <a:effectLst>
                <a:glow rad="139700">
                  <a:schemeClr val="accent6">
                    <a:satMod val="175000"/>
                    <a:alpha val="40000"/>
                  </a:schemeClr>
                </a:glow>
              </a:effectLst>
            </a:endParaRPr>
          </a:p>
          <a:p>
            <a:pPr algn="just" rtl="1">
              <a:lnSpc>
                <a:spcPct val="150000"/>
              </a:lnSpc>
            </a:pPr>
            <a:r>
              <a:rPr lang="fa-IR" sz="3200" b="1" dirty="0">
                <a:ln>
                  <a:solidFill>
                    <a:srgbClr val="0000FF"/>
                  </a:solidFill>
                </a:ln>
                <a:solidFill>
                  <a:srgbClr val="0000FF"/>
                </a:solidFill>
                <a:effectLst>
                  <a:glow rad="139700">
                    <a:schemeClr val="accent6">
                      <a:satMod val="175000"/>
                      <a:alpha val="40000"/>
                    </a:schemeClr>
                  </a:glow>
                </a:effectLst>
                <a:hlinkClick r:id="rId7" action="ppaction://hlinksldjump"/>
              </a:rPr>
              <a:t>علت جاودانگي حديث غدير چيست؟</a:t>
            </a:r>
            <a:endParaRPr lang="fa-IR" sz="3200" b="1" dirty="0">
              <a:ln>
                <a:solidFill>
                  <a:srgbClr val="0000FF"/>
                </a:solidFill>
              </a:ln>
              <a:solidFill>
                <a:srgbClr val="0000FF"/>
              </a:solidFill>
              <a:effectLst>
                <a:glow rad="139700">
                  <a:schemeClr val="accent6">
                    <a:satMod val="175000"/>
                    <a:alpha val="40000"/>
                  </a:schemeClr>
                </a:glow>
              </a:effectLst>
            </a:endParaRPr>
          </a:p>
          <a:p>
            <a:pPr algn="just" rtl="1">
              <a:lnSpc>
                <a:spcPct val="150000"/>
              </a:lnSpc>
            </a:pPr>
            <a:r>
              <a:rPr lang="fa-IR" sz="3200" b="1" dirty="0">
                <a:ln>
                  <a:solidFill>
                    <a:srgbClr val="0000FF"/>
                  </a:solidFill>
                </a:ln>
                <a:solidFill>
                  <a:srgbClr val="0000FF"/>
                </a:solidFill>
                <a:effectLst>
                  <a:glow rad="139700">
                    <a:schemeClr val="accent6">
                      <a:satMod val="175000"/>
                      <a:alpha val="40000"/>
                    </a:schemeClr>
                  </a:glow>
                </a:effectLst>
                <a:hlinkClick r:id="rId8" action="ppaction://hlinksldjump"/>
              </a:rPr>
              <a:t>اساسي ترين شبهات وهابيت در رابطه با غدير چيست؟</a:t>
            </a:r>
            <a:endParaRPr lang="fa-IR" sz="3200" b="1" dirty="0">
              <a:ln>
                <a:solidFill>
                  <a:srgbClr val="0000FF"/>
                </a:solidFill>
              </a:ln>
              <a:solidFill>
                <a:srgbClr val="0000FF"/>
              </a:solidFill>
              <a:effectLst>
                <a:glow rad="139700">
                  <a:schemeClr val="accent6">
                    <a:satMod val="175000"/>
                    <a:alpha val="40000"/>
                  </a:schemeClr>
                </a:glow>
              </a:effectLst>
            </a:endParaRPr>
          </a:p>
          <a:p>
            <a:pPr algn="just" rtl="1">
              <a:lnSpc>
                <a:spcPct val="150000"/>
              </a:lnSpc>
            </a:pPr>
            <a:r>
              <a:rPr lang="fa-IR" sz="3200" b="1" dirty="0">
                <a:latin typeface="Arial" pitchFamily="34" charset="0"/>
                <a:cs typeface="Arial" pitchFamily="34" charset="0"/>
                <a:hlinkClick r:id="rId9" action="ppaction://hlinksldjump"/>
              </a:rPr>
              <a:t>نكته ها و پيام</a:t>
            </a:r>
            <a:r>
              <a:rPr lang="en-US" sz="3200" b="1" dirty="0">
                <a:latin typeface="Arial" pitchFamily="34" charset="0"/>
                <a:cs typeface="Arial" pitchFamily="34" charset="0"/>
                <a:hlinkClick r:id="rId9" action="ppaction://hlinksldjump"/>
              </a:rPr>
              <a:t> </a:t>
            </a:r>
            <a:r>
              <a:rPr lang="fa-IR" sz="3200" b="1" dirty="0">
                <a:latin typeface="Arial" pitchFamily="34" charset="0"/>
                <a:cs typeface="Arial" pitchFamily="34" charset="0"/>
                <a:hlinkClick r:id="rId9" action="ppaction://hlinksldjump"/>
              </a:rPr>
              <a:t>‌هاي خطبه غدير</a:t>
            </a:r>
            <a:endParaRPr lang="en-US" sz="3200" b="1" dirty="0">
              <a:ln>
                <a:solidFill>
                  <a:srgbClr val="0000FF"/>
                </a:solidFill>
              </a:ln>
              <a:solidFill>
                <a:srgbClr val="0000FF"/>
              </a:solidFill>
              <a:effectLst>
                <a:glow rad="139700">
                  <a:schemeClr val="accent6">
                    <a:satMod val="175000"/>
                    <a:alpha val="40000"/>
                  </a:schemeClr>
                </a:glow>
              </a:effectLst>
            </a:endParaRPr>
          </a:p>
          <a:p>
            <a:pPr algn="just" rtl="1">
              <a:lnSpc>
                <a:spcPct val="150000"/>
              </a:lnSpc>
            </a:pPr>
            <a:endParaRPr lang="fa-IR" sz="3200" b="1" dirty="0">
              <a:ln>
                <a:solidFill>
                  <a:srgbClr val="006600"/>
                </a:solidFill>
              </a:ln>
              <a:effectLst>
                <a:glow rad="139700">
                  <a:schemeClr val="accent3">
                    <a:satMod val="175000"/>
                    <a:alpha val="40000"/>
                  </a:schemeClr>
                </a:glow>
              </a:effectLst>
            </a:endParaRPr>
          </a:p>
          <a:p>
            <a:pPr algn="just" rtl="1"/>
            <a:endParaRPr lang="en-US" sz="3200" b="1" dirty="0">
              <a:ln>
                <a:solidFill>
                  <a:srgbClr val="7030A0"/>
                </a:solidFill>
              </a:ln>
            </a:endParaRPr>
          </a:p>
        </p:txBody>
      </p:sp>
    </p:spTree>
    <p:extLst>
      <p:ext uri="{BB962C8B-B14F-4D97-AF65-F5344CB8AC3E}">
        <p14:creationId xmlns:p14="http://schemas.microsoft.com/office/powerpoint/2010/main" val="19189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250" fill="hold"/>
                                        <p:tgtEl>
                                          <p:spTgt spid="9"/>
                                        </p:tgtEl>
                                        <p:attrNameLst>
                                          <p:attrName>ppt_x</p:attrName>
                                        </p:attrNameLst>
                                      </p:cBhvr>
                                      <p:tavLst>
                                        <p:tav tm="0">
                                          <p:val>
                                            <p:strVal val="#ppt_x-.2"/>
                                          </p:val>
                                        </p:tav>
                                        <p:tav tm="100000">
                                          <p:val>
                                            <p:strVal val="#ppt_x"/>
                                          </p:val>
                                        </p:tav>
                                      </p:tavLst>
                                    </p:anim>
                                    <p:anim calcmode="lin" valueType="num">
                                      <p:cBhvr>
                                        <p:cTn id="8" dur="125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35250" y="-26783"/>
            <a:ext cx="9129969" cy="6877778"/>
          </a:xfrm>
        </p:spPr>
        <p:style>
          <a:lnRef idx="1">
            <a:schemeClr val="accent4"/>
          </a:lnRef>
          <a:fillRef idx="2">
            <a:schemeClr val="accent4"/>
          </a:fillRef>
          <a:effectRef idx="1">
            <a:schemeClr val="accent4"/>
          </a:effectRef>
          <a:fontRef idx="minor">
            <a:schemeClr val="dk1"/>
          </a:fontRef>
        </p:style>
        <p:txBody>
          <a:bodyPr/>
          <a:lstStyle/>
          <a:p>
            <a:endParaRPr lang="en-US">
              <a:latin typeface="Arial" panose="020B0604020202020204" pitchFamily="34" charset="0"/>
              <a:cs typeface="Arial" panose="020B0604020202020204" pitchFamily="34" charset="0"/>
            </a:endParaRPr>
          </a:p>
        </p:txBody>
      </p:sp>
      <p:sp>
        <p:nvSpPr>
          <p:cNvPr id="136194" name="Rectangle 2"/>
          <p:cNvSpPr>
            <a:spLocks noGrp="1" noChangeArrowheads="1"/>
          </p:cNvSpPr>
          <p:nvPr>
            <p:ph type="title"/>
          </p:nvPr>
        </p:nvSpPr>
        <p:spPr>
          <a:xfrm>
            <a:off x="1746335" y="537246"/>
            <a:ext cx="8699333" cy="1035313"/>
          </a:xfrm>
        </p:spPr>
        <p:style>
          <a:lnRef idx="0">
            <a:schemeClr val="accent5"/>
          </a:lnRef>
          <a:fillRef idx="3">
            <a:schemeClr val="accent5"/>
          </a:fillRef>
          <a:effectRef idx="3">
            <a:schemeClr val="accent5"/>
          </a:effectRef>
          <a:fontRef idx="minor">
            <a:schemeClr val="lt1"/>
          </a:fontRef>
        </p:style>
        <p:txBody>
          <a:bodyPr>
            <a:normAutofit/>
          </a:bodyPr>
          <a:lstStyle/>
          <a:p>
            <a:pPr rtl="1"/>
            <a:r>
              <a:rPr lang="fa-IR" b="1" dirty="0">
                <a:latin typeface="Arial" panose="020B0604020202020204" pitchFamily="34" charset="0"/>
                <a:cs typeface="Arial" panose="020B0604020202020204" pitchFamily="34" charset="0"/>
              </a:rPr>
              <a:t>حديث غدير و شكايت جيش يمن</a:t>
            </a:r>
            <a:endParaRPr lang="en-US" b="1" dirty="0">
              <a:latin typeface="Arial" panose="020B0604020202020204" pitchFamily="34" charset="0"/>
              <a:cs typeface="Arial" panose="020B0604020202020204" pitchFamily="34" charset="0"/>
            </a:endParaRPr>
          </a:p>
        </p:txBody>
      </p:sp>
      <p:grpSp>
        <p:nvGrpSpPr>
          <p:cNvPr id="136222" name="Group 30"/>
          <p:cNvGrpSpPr>
            <a:grpSpLocks/>
          </p:cNvGrpSpPr>
          <p:nvPr/>
        </p:nvGrpSpPr>
        <p:grpSpPr bwMode="auto">
          <a:xfrm>
            <a:off x="2772714" y="1883789"/>
            <a:ext cx="7259547" cy="897173"/>
            <a:chOff x="1511" y="1390"/>
            <a:chExt cx="2757" cy="432"/>
          </a:xfrm>
        </p:grpSpPr>
        <p:sp>
          <p:nvSpPr>
            <p:cNvPr id="136197" name="AutoShape 5"/>
            <p:cNvSpPr>
              <a:spLocks noChangeArrowheads="1"/>
            </p:cNvSpPr>
            <p:nvPr/>
          </p:nvSpPr>
          <p:spPr bwMode="gray">
            <a:xfrm>
              <a:off x="1511" y="1433"/>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6" name="AutoShape 4"/>
            <p:cNvSpPr>
              <a:spLocks noChangeArrowheads="1"/>
            </p:cNvSpPr>
            <p:nvPr/>
          </p:nvSpPr>
          <p:spPr bwMode="gray">
            <a:xfrm>
              <a:off x="3940" y="1390"/>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8" name="Text Box 6">
              <a:hlinkClick r:id="rId3" action="ppaction://hlinksldjump"/>
            </p:cNvPr>
            <p:cNvSpPr txBox="1">
              <a:spLocks noChangeArrowheads="1"/>
            </p:cNvSpPr>
            <p:nvPr/>
          </p:nvSpPr>
          <p:spPr bwMode="gray">
            <a:xfrm>
              <a:off x="1569" y="1437"/>
              <a:ext cx="237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شبهه وهابيون در سفر علي  (ع) به يمن</a:t>
              </a:r>
              <a:endParaRPr lang="en-US" sz="2800" b="1" dirty="0">
                <a:solidFill>
                  <a:srgbClr val="000000"/>
                </a:solidFill>
                <a:latin typeface="Arial" panose="020B0604020202020204" pitchFamily="34" charset="0"/>
                <a:cs typeface="Arial" panose="020B0604020202020204" pitchFamily="34" charset="0"/>
              </a:endParaRPr>
            </a:p>
          </p:txBody>
        </p:sp>
        <p:sp>
          <p:nvSpPr>
            <p:cNvPr id="136199" name="Text Box 7"/>
            <p:cNvSpPr txBox="1">
              <a:spLocks noChangeArrowheads="1"/>
            </p:cNvSpPr>
            <p:nvPr/>
          </p:nvSpPr>
          <p:spPr bwMode="gray">
            <a:xfrm>
              <a:off x="4016" y="1431"/>
              <a:ext cx="132"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grpSp>
      <p:grpSp>
        <p:nvGrpSpPr>
          <p:cNvPr id="136223" name="Group 31"/>
          <p:cNvGrpSpPr>
            <a:grpSpLocks/>
          </p:cNvGrpSpPr>
          <p:nvPr/>
        </p:nvGrpSpPr>
        <p:grpSpPr bwMode="auto">
          <a:xfrm>
            <a:off x="2828230" y="2853656"/>
            <a:ext cx="7259441" cy="961891"/>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136203" name="AutoShape 11"/>
            <p:cNvSpPr>
              <a:spLocks noChangeArrowheads="1"/>
            </p:cNvSpPr>
            <p:nvPr/>
          </p:nvSpPr>
          <p:spPr bwMode="gray">
            <a:xfrm>
              <a:off x="3944" y="1833"/>
              <a:ext cx="371" cy="432"/>
            </a:xfrm>
            <a:prstGeom prst="diamond">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136204" name="Text Box 12">
              <a:hlinkClick r:id="rId4" action="ppaction://hlinksldjump"/>
            </p:cNvPr>
            <p:cNvSpPr txBox="1">
              <a:spLocks noChangeArrowheads="1"/>
            </p:cNvSpPr>
            <p:nvPr/>
          </p:nvSpPr>
          <p:spPr bwMode="gray">
            <a:xfrm>
              <a:off x="1546" y="1935"/>
              <a:ext cx="2376"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پاسخ شبهه وهابيت درسفر  دعوت به اسلام </a:t>
              </a:r>
              <a:endParaRPr lang="en-US" sz="2800" b="1" dirty="0">
                <a:solidFill>
                  <a:srgbClr val="000000"/>
                </a:solidFill>
                <a:latin typeface="Arial" panose="020B0604020202020204" pitchFamily="34" charset="0"/>
                <a:cs typeface="Arial" panose="020B0604020202020204" pitchFamily="34" charset="0"/>
              </a:endParaRPr>
            </a:p>
          </p:txBody>
        </p:sp>
        <p:sp>
          <p:nvSpPr>
            <p:cNvPr id="136205" name="Text Box 13"/>
            <p:cNvSpPr txBox="1">
              <a:spLocks noChangeArrowheads="1"/>
            </p:cNvSpPr>
            <p:nvPr/>
          </p:nvSpPr>
          <p:spPr bwMode="gray">
            <a:xfrm>
              <a:off x="3970" y="1911"/>
              <a:ext cx="27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grpSp>
        <p:nvGrpSpPr>
          <p:cNvPr id="136224" name="Group 32"/>
          <p:cNvGrpSpPr>
            <a:grpSpLocks/>
          </p:cNvGrpSpPr>
          <p:nvPr/>
        </p:nvGrpSpPr>
        <p:grpSpPr bwMode="auto">
          <a:xfrm>
            <a:off x="2841290" y="3869288"/>
            <a:ext cx="7287159" cy="938511"/>
            <a:chOff x="1536" y="2366"/>
            <a:chExt cx="2770" cy="443"/>
          </a:xfrm>
        </p:grpSpPr>
        <p:sp>
          <p:nvSpPr>
            <p:cNvPr id="136207"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8" name="AutoShape 16"/>
            <p:cNvSpPr>
              <a:spLocks noChangeArrowheads="1"/>
            </p:cNvSpPr>
            <p:nvPr/>
          </p:nvSpPr>
          <p:spPr bwMode="gray">
            <a:xfrm>
              <a:off x="3923" y="2377"/>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9" name="Text Box 17">
              <a:hlinkClick r:id="rId5" action="ppaction://hlinksldjump"/>
            </p:cNvPr>
            <p:cNvSpPr txBox="1">
              <a:spLocks noChangeArrowheads="1"/>
            </p:cNvSpPr>
            <p:nvPr/>
          </p:nvSpPr>
          <p:spPr bwMode="gray">
            <a:xfrm>
              <a:off x="1680" y="2455"/>
              <a:ext cx="216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مسافرت علي(ع)  به يمن براي قضاوت</a:t>
              </a:r>
              <a:endParaRPr lang="en-US" sz="2800" b="1" dirty="0">
                <a:solidFill>
                  <a:srgbClr val="000000"/>
                </a:solidFill>
                <a:latin typeface="Arial" panose="020B0604020202020204" pitchFamily="34" charset="0"/>
                <a:cs typeface="Arial" panose="020B0604020202020204" pitchFamily="34" charset="0"/>
              </a:endParaRPr>
            </a:p>
          </p:txBody>
        </p:sp>
        <p:sp>
          <p:nvSpPr>
            <p:cNvPr id="136210" name="Text Box 18"/>
            <p:cNvSpPr txBox="1">
              <a:spLocks noChangeArrowheads="1"/>
            </p:cNvSpPr>
            <p:nvPr/>
          </p:nvSpPr>
          <p:spPr bwMode="gray">
            <a:xfrm>
              <a:off x="4041" y="2366"/>
              <a:ext cx="13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grpSp>
      <p:grpSp>
        <p:nvGrpSpPr>
          <p:cNvPr id="19" name="Group 33"/>
          <p:cNvGrpSpPr>
            <a:grpSpLocks/>
          </p:cNvGrpSpPr>
          <p:nvPr/>
        </p:nvGrpSpPr>
        <p:grpSpPr bwMode="auto">
          <a:xfrm>
            <a:off x="2828230" y="4869876"/>
            <a:ext cx="7286571" cy="1193509"/>
            <a:chOff x="1536" y="2891"/>
            <a:chExt cx="2779" cy="569"/>
          </a:xfrm>
        </p:grpSpPr>
        <p:sp>
          <p:nvSpPr>
            <p:cNvPr id="20" name="AutoShape 20"/>
            <p:cNvSpPr>
              <a:spLocks noChangeArrowheads="1"/>
            </p:cNvSpPr>
            <p:nvPr/>
          </p:nvSpPr>
          <p:spPr bwMode="gray">
            <a:xfrm>
              <a:off x="1536" y="2976"/>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1" name="AutoShape 21"/>
            <p:cNvSpPr>
              <a:spLocks noChangeArrowheads="1"/>
            </p:cNvSpPr>
            <p:nvPr/>
          </p:nvSpPr>
          <p:spPr bwMode="gray">
            <a:xfrm>
              <a:off x="3932" y="2891"/>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2" name="Text Box 22">
              <a:hlinkClick r:id="rId6" action="ppaction://hlinksldjump"/>
            </p:cNvPr>
            <p:cNvSpPr txBox="1">
              <a:spLocks noChangeArrowheads="1"/>
            </p:cNvSpPr>
            <p:nvPr/>
          </p:nvSpPr>
          <p:spPr bwMode="gray">
            <a:xfrm>
              <a:off x="1573" y="3005"/>
              <a:ext cx="2359"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rtl="1"/>
              <a:r>
                <a:rPr lang="fa-IR" sz="2800" b="1" dirty="0">
                  <a:solidFill>
                    <a:srgbClr val="000000"/>
                  </a:solidFill>
                  <a:latin typeface="Arial" panose="020B0604020202020204" pitchFamily="34" charset="0"/>
                  <a:cs typeface="Arial" panose="020B0604020202020204" pitchFamily="34" charset="0"/>
                </a:rPr>
                <a:t>مسافرت علي(ع)  به يمن براي اخذ زكات</a:t>
              </a:r>
              <a:endParaRPr lang="en-US" sz="2800" b="1" dirty="0">
                <a:solidFill>
                  <a:srgbClr val="000000"/>
                </a:solidFill>
                <a:latin typeface="Arial" panose="020B0604020202020204" pitchFamily="34" charset="0"/>
                <a:cs typeface="Arial" panose="020B0604020202020204" pitchFamily="34" charset="0"/>
              </a:endParaRPr>
            </a:p>
            <a:p>
              <a:pPr algn="justLow" rtl="1"/>
              <a:endParaRPr lang="en-US" sz="2800" b="1" dirty="0">
                <a:solidFill>
                  <a:srgbClr val="000000"/>
                </a:solidFill>
                <a:latin typeface="Arial" panose="020B0604020202020204" pitchFamily="34" charset="0"/>
                <a:cs typeface="Arial" panose="020B0604020202020204" pitchFamily="34" charset="0"/>
              </a:endParaRPr>
            </a:p>
          </p:txBody>
        </p:sp>
        <p:sp>
          <p:nvSpPr>
            <p:cNvPr id="23" name="Text Box 23"/>
            <p:cNvSpPr txBox="1">
              <a:spLocks noChangeArrowheads="1"/>
            </p:cNvSpPr>
            <p:nvPr/>
          </p:nvSpPr>
          <p:spPr bwMode="gray">
            <a:xfrm>
              <a:off x="4050" y="2894"/>
              <a:ext cx="13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p:txBody>
        </p:sp>
      </p:grpSp>
      <p:grpSp>
        <p:nvGrpSpPr>
          <p:cNvPr id="24" name="Group 33"/>
          <p:cNvGrpSpPr>
            <a:grpSpLocks/>
          </p:cNvGrpSpPr>
          <p:nvPr/>
        </p:nvGrpSpPr>
        <p:grpSpPr bwMode="auto">
          <a:xfrm>
            <a:off x="2853480" y="5796566"/>
            <a:ext cx="7283731" cy="872795"/>
            <a:chOff x="1536" y="2822"/>
            <a:chExt cx="2779" cy="432"/>
          </a:xfrm>
        </p:grpSpPr>
        <p:sp>
          <p:nvSpPr>
            <p:cNvPr id="25"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6"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7" name="Text Box 22">
              <a:hlinkClick r:id="rId7" action="ppaction://hlinksldjump"/>
            </p:cNvPr>
            <p:cNvSpPr txBox="1">
              <a:spLocks noChangeArrowheads="1"/>
            </p:cNvSpPr>
            <p:nvPr/>
          </p:nvSpPr>
          <p:spPr bwMode="gray">
            <a:xfrm>
              <a:off x="1680" y="2869"/>
              <a:ext cx="216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پاسخ به شبهه وهابيت در اين شبهه</a:t>
              </a:r>
              <a:endParaRPr lang="en-US" sz="2800" b="1" dirty="0">
                <a:solidFill>
                  <a:srgbClr val="000000"/>
                </a:solidFill>
                <a:latin typeface="Arial" panose="020B0604020202020204" pitchFamily="34" charset="0"/>
                <a:cs typeface="Arial" panose="020B0604020202020204" pitchFamily="34" charset="0"/>
              </a:endParaRPr>
            </a:p>
          </p:txBody>
        </p:sp>
        <p:sp>
          <p:nvSpPr>
            <p:cNvPr id="28" name="Text Box 23"/>
            <p:cNvSpPr txBox="1">
              <a:spLocks noChangeArrowheads="1"/>
            </p:cNvSpPr>
            <p:nvPr/>
          </p:nvSpPr>
          <p:spPr bwMode="gray">
            <a:xfrm>
              <a:off x="4050" y="2894"/>
              <a:ext cx="13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p:txBody>
        </p:sp>
      </p:grpSp>
      <p:sp>
        <p:nvSpPr>
          <p:cNvPr id="30" name="Right Arrow 17">
            <a:hlinkClick r:id="rId8"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65737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224"/>
                                        </p:tgtEl>
                                        <p:attrNameLst>
                                          <p:attrName>style.visibility</p:attrName>
                                        </p:attrNameLst>
                                      </p:cBhvr>
                                      <p:to>
                                        <p:strVal val="visible"/>
                                      </p:to>
                                    </p:set>
                                    <p:anim calcmode="lin" valueType="num">
                                      <p:cBhvr additive="base">
                                        <p:cTn id="17" dur="1000" fill="hold"/>
                                        <p:tgtEl>
                                          <p:spTgt spid="136224"/>
                                        </p:tgtEl>
                                        <p:attrNameLst>
                                          <p:attrName>ppt_x</p:attrName>
                                        </p:attrNameLst>
                                      </p:cBhvr>
                                      <p:tavLst>
                                        <p:tav tm="0">
                                          <p:val>
                                            <p:strVal val="1+#ppt_w/2"/>
                                          </p:val>
                                        </p:tav>
                                        <p:tav tm="100000">
                                          <p:val>
                                            <p:strVal val="#ppt_x"/>
                                          </p:val>
                                        </p:tav>
                                      </p:tavLst>
                                    </p:anim>
                                    <p:anim calcmode="lin" valueType="num">
                                      <p:cBhvr additive="base">
                                        <p:cTn id="18" dur="1000" fill="hold"/>
                                        <p:tgtEl>
                                          <p:spTgt spid="13622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1+#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000" b="1" dirty="0">
                <a:solidFill>
                  <a:srgbClr val="FF0000"/>
                </a:solidFill>
                <a:latin typeface="Arial" pitchFamily="34" charset="0"/>
                <a:cs typeface="Arial" pitchFamily="34" charset="0"/>
              </a:rPr>
              <a:t>يزيد بن وديعة ، وعبد الرحمن بن مُدْلِج:</a:t>
            </a:r>
          </a:p>
          <a:p>
            <a:pPr rtl="1"/>
            <a:r>
              <a:rPr lang="fa-IR" sz="3000" b="1" dirty="0"/>
              <a:t>روي ابن الأثير المتوفی 630: عن أبي إسحاق : حدّثني من لا أُحصي - منهم عمرو ذي مرّ ويزيد بن يثيع وسعيد بن وهب وهانئ بن هانئ - : أنّ عليّاً نشد الناس في الرحبة : من سمع قول رسول الله ( صلى الله عليه وآله ) : من كنت مولاه فعليّ مولاه ، اللهمّ والِ من والاه ، وعادِ من عاداه ؟ فقام نفر شهدوا أنّهم سمعوا ذلك من رسول الله ( صلى الله عليه وآله ) ، وكتم قوم ؛ فما خرجوا من الدنيا حتى عمُوا ، وأصابتهم آفة ، منهم : يزيد بن وديعة ، وعبد الرحمن بن مُدْلِج.</a:t>
            </a:r>
            <a:endParaRPr lang="en-US" sz="3000" dirty="0"/>
          </a:p>
          <a:p>
            <a:pPr rtl="1"/>
            <a:endParaRPr lang="en-US" sz="3000" b="1" dirty="0">
              <a:solidFill>
                <a:srgbClr val="FF0000"/>
              </a:solidFill>
              <a:latin typeface="Arial" pitchFamily="34" charset="0"/>
              <a:cs typeface="Arial" pitchFamily="34" charset="0"/>
            </a:endParaRPr>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نفرين علي  (ع) بر كتمان كنندگان حديث غدير</a:t>
            </a:r>
            <a:endParaRPr lang="en-US" sz="3600" b="1" dirty="0">
              <a:latin typeface="Arial" pitchFamily="34" charset="0"/>
              <a:cs typeface="Arial" pitchFamily="34" charset="0"/>
            </a:endParaRPr>
          </a:p>
        </p:txBody>
      </p:sp>
      <p:sp>
        <p:nvSpPr>
          <p:cNvPr id="9" name="Rectangle 8"/>
          <p:cNvSpPr/>
          <p:nvPr/>
        </p:nvSpPr>
        <p:spPr>
          <a:xfrm>
            <a:off x="4007768" y="4005064"/>
            <a:ext cx="7205819"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اسد الغابة  ج 3   ص 508،‌  نشر : دار إحياء التراث العربي –  بيروت </a:t>
            </a:r>
          </a:p>
          <a:p>
            <a:pPr algn="r" rtl="1"/>
            <a:r>
              <a:rPr lang="fa-IR" sz="2800" dirty="0"/>
              <a:t>1417 هـ - 1996 م ، الطبعة : الأولى ، تحقيق : عادل أحمد الرفاعي</a:t>
            </a:r>
            <a:endParaRPr lang="en-US" sz="2800" dirty="0"/>
          </a:p>
        </p:txBody>
      </p:sp>
      <p:sp>
        <p:nvSpPr>
          <p:cNvPr id="5" name="Right Arrow 4">
            <a:hlinkClick r:id="rId3" action="ppaction://hlinksldjump"/>
          </p:cNvPr>
          <p:cNvSpPr/>
          <p:nvPr/>
        </p:nvSpPr>
        <p:spPr>
          <a:xfrm>
            <a:off x="1762705"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70394" y="4005064"/>
            <a:ext cx="1423394" cy="2160000"/>
          </a:xfrm>
          <a:prstGeom prst="rect">
            <a:avLst/>
          </a:prstGeom>
        </p:spPr>
      </p:pic>
    </p:spTree>
    <p:extLst>
      <p:ext uri="{BB962C8B-B14F-4D97-AF65-F5344CB8AC3E}">
        <p14:creationId xmlns:p14="http://schemas.microsoft.com/office/powerpoint/2010/main" val="339697137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242005180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3" name="Oval 23"/>
          <p:cNvSpPr>
            <a:spLocks noChangeArrowheads="1"/>
          </p:cNvSpPr>
          <p:nvPr/>
        </p:nvSpPr>
        <p:spPr bwMode="gray">
          <a:xfrm>
            <a:off x="7392144" y="2704423"/>
            <a:ext cx="2592288" cy="3028834"/>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fa-IR" sz="3200" b="1" dirty="0">
                <a:solidFill>
                  <a:schemeClr val="tx1"/>
                </a:solidFill>
              </a:rPr>
              <a:t>علماي اهل سنت</a:t>
            </a:r>
          </a:p>
          <a:p>
            <a:pPr algn="ctr"/>
            <a:r>
              <a:rPr lang="fa-IR" sz="3200" b="1" dirty="0">
                <a:solidFill>
                  <a:schemeClr val="tx1"/>
                </a:solidFill>
              </a:rPr>
              <a:t> ودلالت حديث</a:t>
            </a:r>
          </a:p>
          <a:p>
            <a:pPr algn="ctr"/>
            <a:r>
              <a:rPr lang="fa-IR" sz="3200" b="1" dirty="0">
                <a:solidFill>
                  <a:schemeClr val="tx1"/>
                </a:solidFill>
              </a:rPr>
              <a:t>غدير</a:t>
            </a:r>
            <a:endParaRPr lang="fa-IR" sz="2400" b="1" dirty="0">
              <a:solidFill>
                <a:schemeClr val="tx1"/>
              </a:solidFill>
            </a:endParaRPr>
          </a:p>
        </p:txBody>
      </p:sp>
      <p:sp>
        <p:nvSpPr>
          <p:cNvPr id="168964" name="AutoShape 4"/>
          <p:cNvSpPr>
            <a:spLocks noChangeArrowheads="1"/>
          </p:cNvSpPr>
          <p:nvPr/>
        </p:nvSpPr>
        <p:spPr bwMode="gray">
          <a:xfrm>
            <a:off x="7137426" y="2384763"/>
            <a:ext cx="3135038" cy="3655204"/>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3CCCC">
                  <a:gamma/>
                  <a:shade val="46275"/>
                  <a:invGamma/>
                  <a:alpha val="0"/>
                </a:srgbClr>
              </a:gs>
              <a:gs pos="100000">
                <a:srgbClr val="33CCCC"/>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effectLst>
                <a:glow rad="101600">
                  <a:srgbClr val="FFFF00">
                    <a:alpha val="60000"/>
                  </a:srgbClr>
                </a:glow>
              </a:effectLst>
            </a:endParaRPr>
          </a:p>
        </p:txBody>
      </p:sp>
      <p:sp>
        <p:nvSpPr>
          <p:cNvPr id="168968" name="AutoShape 8">
            <a:hlinkClick r:id="rId3" action="ppaction://hlinksldjump"/>
          </p:cNvPr>
          <p:cNvSpPr>
            <a:spLocks noChangeArrowheads="1"/>
          </p:cNvSpPr>
          <p:nvPr/>
        </p:nvSpPr>
        <p:spPr bwMode="gray">
          <a:xfrm rot="371504">
            <a:off x="2783632" y="3875002"/>
            <a:ext cx="4300270"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3"/>
          </a:lnRef>
          <a:fillRef idx="2">
            <a:schemeClr val="accent3"/>
          </a:fillRef>
          <a:effectRef idx="1">
            <a:schemeClr val="accent3"/>
          </a:effectRef>
          <a:fontRef idx="minor">
            <a:schemeClr val="dk1"/>
          </a:fontRef>
        </p:style>
        <p:txBody>
          <a:bodyPr wrap="none" anchor="ctr"/>
          <a:lstStyle/>
          <a:p>
            <a:pPr algn="r" rtl="1"/>
            <a:r>
              <a:rPr lang="fa-IR" sz="2800" b="1" dirty="0">
                <a:solidFill>
                  <a:srgbClr val="0000FF"/>
                </a:solidFill>
                <a:latin typeface="Arial" pitchFamily="34" charset="0"/>
                <a:cs typeface="Arial" pitchFamily="34" charset="0"/>
              </a:rPr>
              <a:t>    </a:t>
            </a:r>
            <a:r>
              <a:rPr lang="fa-IR" sz="3600" b="1" dirty="0">
                <a:solidFill>
                  <a:srgbClr val="0000FF"/>
                </a:solidFill>
                <a:latin typeface="Arial" pitchFamily="34" charset="0"/>
                <a:cs typeface="Arial" pitchFamily="34" charset="0"/>
              </a:rPr>
              <a:t>كنجي شافعي</a:t>
            </a:r>
            <a:endParaRPr lang="en-US" sz="3600" b="1" dirty="0">
              <a:solidFill>
                <a:schemeClr val="tx1"/>
              </a:solidFill>
              <a:effectLst>
                <a:outerShdw blurRad="38100" dist="38100" dir="2700000" algn="tl">
                  <a:srgbClr val="000000">
                    <a:alpha val="43137"/>
                  </a:srgbClr>
                </a:outerShdw>
              </a:effectLst>
              <a:cs typeface="Taher" pitchFamily="2" charset="-78"/>
            </a:endParaRPr>
          </a:p>
        </p:txBody>
      </p:sp>
      <p:sp>
        <p:nvSpPr>
          <p:cNvPr id="6" name="Sun 5">
            <a:hlinkClick r:id="" action="ppaction://noaction"/>
          </p:cNvPr>
          <p:cNvSpPr/>
          <p:nvPr/>
        </p:nvSpPr>
        <p:spPr>
          <a:xfrm>
            <a:off x="1385304" y="3861049"/>
            <a:ext cx="663903" cy="427551"/>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100"/>
          </a:p>
        </p:txBody>
      </p:sp>
      <p:sp>
        <p:nvSpPr>
          <p:cNvPr id="16" name="Sun 15">
            <a:hlinkClick r:id="" action="ppaction://noaction"/>
          </p:cNvPr>
          <p:cNvSpPr/>
          <p:nvPr/>
        </p:nvSpPr>
        <p:spPr>
          <a:xfrm>
            <a:off x="1429828" y="5104030"/>
            <a:ext cx="663903" cy="427551"/>
          </a:xfrm>
          <a:prstGeom prst="su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a:p>
        </p:txBody>
      </p:sp>
      <p:sp>
        <p:nvSpPr>
          <p:cNvPr id="17" name="Sun 16">
            <a:hlinkClick r:id="rId4" action="ppaction://hlinksldjump"/>
          </p:cNvPr>
          <p:cNvSpPr/>
          <p:nvPr/>
        </p:nvSpPr>
        <p:spPr>
          <a:xfrm flipV="1">
            <a:off x="1442914" y="908721"/>
            <a:ext cx="548680" cy="557843"/>
          </a:xfrm>
          <a:prstGeom prst="su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a:p>
        </p:txBody>
      </p:sp>
      <p:sp>
        <p:nvSpPr>
          <p:cNvPr id="18" name="Sun 17">
            <a:hlinkClick r:id="" action="ppaction://noaction"/>
          </p:cNvPr>
          <p:cNvSpPr/>
          <p:nvPr/>
        </p:nvSpPr>
        <p:spPr>
          <a:xfrm>
            <a:off x="1343473" y="2276873"/>
            <a:ext cx="730293" cy="427551"/>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a:p>
        </p:txBody>
      </p:sp>
      <p:sp>
        <p:nvSpPr>
          <p:cNvPr id="19" name="Sun 18">
            <a:hlinkClick r:id="rId5" action="ppaction://hlinksldjump"/>
          </p:cNvPr>
          <p:cNvSpPr/>
          <p:nvPr/>
        </p:nvSpPr>
        <p:spPr>
          <a:xfrm>
            <a:off x="1385304" y="244586"/>
            <a:ext cx="663903" cy="353348"/>
          </a:xfrm>
          <a:prstGeom prst="su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a:p>
        </p:txBody>
      </p:sp>
      <p:sp>
        <p:nvSpPr>
          <p:cNvPr id="15" name="Sun 14">
            <a:hlinkClick r:id="" action="ppaction://noaction"/>
          </p:cNvPr>
          <p:cNvSpPr/>
          <p:nvPr/>
        </p:nvSpPr>
        <p:spPr>
          <a:xfrm>
            <a:off x="1471658" y="6309321"/>
            <a:ext cx="663903" cy="427551"/>
          </a:xfrm>
          <a:prstGeom prst="su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a:p>
        </p:txBody>
      </p:sp>
      <p:sp>
        <p:nvSpPr>
          <p:cNvPr id="24" name="AutoShape 8">
            <a:hlinkClick r:id="rId6" action="ppaction://hlinksldjump"/>
          </p:cNvPr>
          <p:cNvSpPr>
            <a:spLocks noChangeArrowheads="1"/>
          </p:cNvSpPr>
          <p:nvPr/>
        </p:nvSpPr>
        <p:spPr bwMode="gray">
          <a:xfrm rot="939155">
            <a:off x="2992742" y="2604358"/>
            <a:ext cx="4318340"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dk1"/>
          </a:lnRef>
          <a:fillRef idx="2">
            <a:schemeClr val="dk1"/>
          </a:fillRef>
          <a:effectRef idx="1">
            <a:schemeClr val="dk1"/>
          </a:effectRef>
          <a:fontRef idx="minor">
            <a:schemeClr val="dk1"/>
          </a:fontRef>
        </p:style>
        <p:txBody>
          <a:bodyPr wrap="none" anchor="ctr"/>
          <a:lstStyle/>
          <a:p>
            <a:pPr lvl="0" algn="ctr" rtl="1"/>
            <a:r>
              <a:rPr lang="en-US" sz="3200" b="1" dirty="0">
                <a:solidFill>
                  <a:srgbClr val="0000FF"/>
                </a:solidFill>
                <a:latin typeface="Arial" pitchFamily="34" charset="0"/>
                <a:cs typeface="Arial" pitchFamily="34" charset="0"/>
              </a:rPr>
              <a:t> </a:t>
            </a:r>
            <a:r>
              <a:rPr lang="fa-IR" sz="3200" b="1" dirty="0">
                <a:solidFill>
                  <a:srgbClr val="0000FF"/>
                </a:solidFill>
                <a:latin typeface="Arial" pitchFamily="34" charset="0"/>
                <a:cs typeface="Arial" pitchFamily="34" charset="0"/>
              </a:rPr>
              <a:t>سبط ابن الجوزي </a:t>
            </a:r>
            <a:endParaRPr lang="en-US" sz="3200" b="1" dirty="0">
              <a:solidFill>
                <a:schemeClr val="tx1"/>
              </a:solidFill>
              <a:effectLst>
                <a:outerShdw blurRad="38100" dist="38100" dir="2700000" algn="tl">
                  <a:srgbClr val="000000">
                    <a:alpha val="43137"/>
                  </a:srgbClr>
                </a:outerShdw>
              </a:effectLst>
              <a:cs typeface="Taher" pitchFamily="2" charset="-78"/>
            </a:endParaRPr>
          </a:p>
        </p:txBody>
      </p:sp>
      <p:sp>
        <p:nvSpPr>
          <p:cNvPr id="25" name="AutoShape 8">
            <a:hlinkClick r:id="rId7" action="ppaction://hlinksldjump"/>
          </p:cNvPr>
          <p:cNvSpPr>
            <a:spLocks noChangeArrowheads="1"/>
          </p:cNvSpPr>
          <p:nvPr/>
        </p:nvSpPr>
        <p:spPr bwMode="gray">
          <a:xfrm rot="1482654">
            <a:off x="4477712" y="839775"/>
            <a:ext cx="4318340" cy="660667"/>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4"/>
          </a:lnRef>
          <a:fillRef idx="2">
            <a:schemeClr val="accent4"/>
          </a:fillRef>
          <a:effectRef idx="1">
            <a:schemeClr val="accent4"/>
          </a:effectRef>
          <a:fontRef idx="minor">
            <a:schemeClr val="dk1"/>
          </a:fontRef>
        </p:style>
        <p:txBody>
          <a:bodyPr wrap="none" anchor="ctr"/>
          <a:lstStyle/>
          <a:p>
            <a:pPr lvl="0" algn="ctr" rtl="1"/>
            <a:r>
              <a:rPr lang="fa-IR" sz="3200" b="1" dirty="0">
                <a:solidFill>
                  <a:srgbClr val="0000FF"/>
                </a:solidFill>
                <a:latin typeface="Arial" pitchFamily="34" charset="0"/>
                <a:cs typeface="Arial" pitchFamily="34" charset="0"/>
              </a:rPr>
              <a:t>امام ابو حامد غزالي</a:t>
            </a:r>
            <a:endParaRPr lang="en-US" sz="3200" b="1" dirty="0">
              <a:solidFill>
                <a:schemeClr val="tx1"/>
              </a:solidFill>
              <a:effectLst>
                <a:outerShdw blurRad="38100" dist="38100" dir="2700000" algn="tl">
                  <a:srgbClr val="000000">
                    <a:alpha val="43137"/>
                  </a:srgbClr>
                </a:outerShdw>
              </a:effectLst>
              <a:cs typeface="Taher" pitchFamily="2" charset="-78"/>
            </a:endParaRPr>
          </a:p>
        </p:txBody>
      </p:sp>
      <p:sp>
        <p:nvSpPr>
          <p:cNvPr id="27" name="AutoShape 8">
            <a:hlinkClick r:id="rId8" action="ppaction://hlinksldjump"/>
          </p:cNvPr>
          <p:cNvSpPr>
            <a:spLocks noChangeArrowheads="1"/>
          </p:cNvSpPr>
          <p:nvPr/>
        </p:nvSpPr>
        <p:spPr bwMode="gray">
          <a:xfrm rot="1216019">
            <a:off x="3551152" y="1636194"/>
            <a:ext cx="4318340"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wrap="none" anchor="ctr"/>
          <a:lstStyle/>
          <a:p>
            <a:pPr algn="ctr" rtl="1"/>
            <a:r>
              <a:rPr lang="fa-IR" sz="3200" b="1" dirty="0">
                <a:solidFill>
                  <a:srgbClr val="0000FF"/>
                </a:solidFill>
                <a:latin typeface="Arial" pitchFamily="34" charset="0"/>
                <a:cs typeface="Arial" pitchFamily="34" charset="0"/>
              </a:rPr>
              <a:t>محمد بن طلحة شافعي</a:t>
            </a:r>
            <a:endParaRPr lang="en-US" sz="3200" b="1" dirty="0">
              <a:solidFill>
                <a:srgbClr val="0000FF"/>
              </a:solidFill>
              <a:latin typeface="Arial" pitchFamily="34" charset="0"/>
              <a:cs typeface="Arial" pitchFamily="34" charset="0"/>
            </a:endParaRPr>
          </a:p>
        </p:txBody>
      </p:sp>
      <p:sp>
        <p:nvSpPr>
          <p:cNvPr id="22" name="Right Arrow 21">
            <a:hlinkClick r:id="rId9" action="ppaction://hlinksldjump"/>
          </p:cNvPr>
          <p:cNvSpPr/>
          <p:nvPr/>
        </p:nvSpPr>
        <p:spPr>
          <a:xfrm>
            <a:off x="2110194" y="-27384"/>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1" name="AutoShape 8">
            <a:hlinkClick r:id="rId10" action="ppaction://hlinksldjump"/>
          </p:cNvPr>
          <p:cNvSpPr>
            <a:spLocks noChangeArrowheads="1"/>
          </p:cNvSpPr>
          <p:nvPr/>
        </p:nvSpPr>
        <p:spPr bwMode="gray">
          <a:xfrm>
            <a:off x="2936032" y="5000582"/>
            <a:ext cx="4300270"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3"/>
          </a:lnRef>
          <a:fillRef idx="2">
            <a:schemeClr val="accent3"/>
          </a:fillRef>
          <a:effectRef idx="1">
            <a:schemeClr val="accent3"/>
          </a:effectRef>
          <a:fontRef idx="minor">
            <a:schemeClr val="dk1"/>
          </a:fontRef>
        </p:style>
        <p:txBody>
          <a:bodyPr wrap="none" anchor="ctr"/>
          <a:lstStyle/>
          <a:p>
            <a:pPr algn="r" rtl="1"/>
            <a:endParaRPr lang="fa-IR" sz="2800" b="1" dirty="0">
              <a:solidFill>
                <a:srgbClr val="0000FF"/>
              </a:solidFill>
              <a:latin typeface="Arial" pitchFamily="34" charset="0"/>
              <a:cs typeface="Arial" pitchFamily="34" charset="0"/>
            </a:endParaRPr>
          </a:p>
          <a:p>
            <a:pPr algn="r" rtl="1"/>
            <a:r>
              <a:rPr lang="fa-IR" sz="2800" b="1" dirty="0">
                <a:solidFill>
                  <a:srgbClr val="0000FF"/>
                </a:solidFill>
                <a:latin typeface="Arial" pitchFamily="34" charset="0"/>
                <a:cs typeface="Arial" pitchFamily="34" charset="0"/>
              </a:rPr>
              <a:t>       </a:t>
            </a:r>
            <a:r>
              <a:rPr lang="fa-IR" sz="3200" b="1" dirty="0">
                <a:solidFill>
                  <a:srgbClr val="0000FF"/>
                </a:solidFill>
                <a:latin typeface="Arial" pitchFamily="34" charset="0"/>
                <a:cs typeface="Arial" pitchFamily="34" charset="0"/>
              </a:rPr>
              <a:t>تقي الدين مقريزي</a:t>
            </a:r>
            <a:endParaRPr lang="en-US" sz="3200" b="1" dirty="0">
              <a:solidFill>
                <a:schemeClr val="tx1"/>
              </a:solidFill>
              <a:effectLst>
                <a:outerShdw blurRad="38100" dist="38100" dir="2700000" algn="tl">
                  <a:srgbClr val="000000">
                    <a:alpha val="43137"/>
                  </a:srgbClr>
                </a:outerShdw>
              </a:effectLst>
              <a:cs typeface="Taher" pitchFamily="2" charset="-78"/>
            </a:endParaRPr>
          </a:p>
          <a:p>
            <a:pPr lvl="0" algn="r" rtl="1"/>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23" name="AutoShape 8">
            <a:hlinkClick r:id="rId11" action="ppaction://hlinksldjump"/>
          </p:cNvPr>
          <p:cNvSpPr>
            <a:spLocks noChangeArrowheads="1"/>
          </p:cNvSpPr>
          <p:nvPr/>
        </p:nvSpPr>
        <p:spPr bwMode="gray">
          <a:xfrm rot="21313584">
            <a:off x="3270790" y="6073778"/>
            <a:ext cx="4750174"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2"/>
          </a:lnRef>
          <a:fillRef idx="2">
            <a:schemeClr val="accent2"/>
          </a:fillRef>
          <a:effectRef idx="1">
            <a:schemeClr val="accent2"/>
          </a:effectRef>
          <a:fontRef idx="minor">
            <a:schemeClr val="dk1"/>
          </a:fontRef>
        </p:style>
        <p:txBody>
          <a:bodyPr wrap="none" anchor="ctr"/>
          <a:lstStyle/>
          <a:p>
            <a:pPr lvl="0" algn="ctr" rtl="1"/>
            <a:r>
              <a:rPr lang="fa-IR" sz="2800" b="1" dirty="0">
                <a:solidFill>
                  <a:srgbClr val="0000FF"/>
                </a:solidFill>
                <a:latin typeface="Arial" pitchFamily="34" charset="0"/>
                <a:cs typeface="Arial" pitchFamily="34" charset="0"/>
              </a:rPr>
              <a:t>مولوي محمد إسماعيل دهلوي</a:t>
            </a:r>
            <a:endParaRPr lang="en-US" sz="2800" dirty="0">
              <a:solidFill>
                <a:schemeClr val="tx1"/>
              </a:solidFill>
              <a:effectLst>
                <a:outerShdw blurRad="38100" dist="38100" dir="2700000" algn="tl">
                  <a:srgbClr val="000000">
                    <a:alpha val="43137"/>
                  </a:srgbClr>
                </a:outerShdw>
              </a:effectLst>
              <a:cs typeface="Taher" pitchFamily="2" charset="-78"/>
            </a:endParaRPr>
          </a:p>
        </p:txBody>
      </p:sp>
    </p:spTree>
    <p:extLst>
      <p:ext uri="{BB962C8B-B14F-4D97-AF65-F5344CB8AC3E}">
        <p14:creationId xmlns:p14="http://schemas.microsoft.com/office/powerpoint/2010/main" val="119563047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750"/>
                                        <p:tgtEl>
                                          <p:spTgt spid="25"/>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750"/>
                                        <p:tgtEl>
                                          <p:spTgt spid="27"/>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750"/>
                                        <p:tgtEl>
                                          <p:spTgt spid="24"/>
                                        </p:tgtEl>
                                      </p:cBhvr>
                                    </p:animEffect>
                                  </p:childTnLst>
                                </p:cTn>
                              </p:par>
                            </p:childTnLst>
                          </p:cTn>
                        </p:par>
                        <p:par>
                          <p:cTn id="16" fill="hold">
                            <p:stCondLst>
                              <p:cond delay="2250"/>
                            </p:stCondLst>
                            <p:childTnLst>
                              <p:par>
                                <p:cTn id="17" presetID="14" presetClass="entr" presetSubtype="10" fill="hold" grpId="0" nodeType="afterEffect">
                                  <p:stCondLst>
                                    <p:cond delay="0"/>
                                  </p:stCondLst>
                                  <p:childTnLst>
                                    <p:set>
                                      <p:cBhvr>
                                        <p:cTn id="18" dur="1" fill="hold">
                                          <p:stCondLst>
                                            <p:cond delay="0"/>
                                          </p:stCondLst>
                                        </p:cTn>
                                        <p:tgtEl>
                                          <p:spTgt spid="168968"/>
                                        </p:tgtEl>
                                        <p:attrNameLst>
                                          <p:attrName>style.visibility</p:attrName>
                                        </p:attrNameLst>
                                      </p:cBhvr>
                                      <p:to>
                                        <p:strVal val="visible"/>
                                      </p:to>
                                    </p:set>
                                    <p:animEffect transition="in" filter="randombar(horizontal)">
                                      <p:cBhvr>
                                        <p:cTn id="19" dur="750"/>
                                        <p:tgtEl>
                                          <p:spTgt spid="168968"/>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750"/>
                                        <p:tgtEl>
                                          <p:spTgt spid="21"/>
                                        </p:tgtEl>
                                      </p:cBhvr>
                                    </p:animEffect>
                                  </p:childTnLst>
                                </p:cTn>
                              </p:par>
                            </p:childTnLst>
                          </p:cTn>
                        </p:par>
                        <p:par>
                          <p:cTn id="24" fill="hold">
                            <p:stCondLst>
                              <p:cond delay="3750"/>
                            </p:stCondLst>
                            <p:childTnLst>
                              <p:par>
                                <p:cTn id="25" presetID="14" presetClass="entr" presetSubtype="1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p:bldP spid="24" grpId="0" animBg="1"/>
      <p:bldP spid="25" grpId="0" animBg="1"/>
      <p:bldP spid="27" grpId="0" animBg="1"/>
      <p:bldP spid="21" grpId="0" animBg="1"/>
      <p:bldP spid="2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6587" y="962556"/>
            <a:ext cx="12006658"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1 ـ امام ابو حامد غزالي (505 هـ)   </a:t>
            </a:r>
            <a:endParaRPr lang="en-US" sz="2800" b="1" dirty="0">
              <a:solidFill>
                <a:srgbClr val="0000FF"/>
              </a:solidFill>
              <a:latin typeface="Arial" pitchFamily="34" charset="0"/>
              <a:cs typeface="Arial" pitchFamily="34" charset="0"/>
            </a:endParaRPr>
          </a:p>
          <a:p>
            <a:pPr rtl="1"/>
            <a:r>
              <a:rPr lang="fa-IR" sz="2800" b="1" dirty="0"/>
              <a:t>من خطبته في يوم غدير خم باتفاق الجميع وهو يقول: من كنت مولاه فعلي مولاه. فقال عمر: </a:t>
            </a:r>
            <a:r>
              <a:rPr lang="fa-IR" sz="2800" b="1" dirty="0">
                <a:ln>
                  <a:solidFill>
                    <a:srgbClr val="FF0000"/>
                  </a:solidFill>
                </a:ln>
              </a:rPr>
              <a:t>بخ بخ يا أبا الحسن لقد أصبحت مولاي ومولى كل مؤمن ومؤمنة. فهذا تسليم ورضى وتحكيم</a:t>
            </a:r>
            <a:r>
              <a:rPr lang="fa-IR" sz="2800" b="1" dirty="0"/>
              <a:t>. ثم بعد هذا غلب الهوى لحب الرياسة وحمل عمود الخلافة وعقود البنود وخفقان الهوى في قعقعة الرايات واشتباك ازدحام الخيول وفتح الأمصار سقاهم كأس الهوى، فعادوا إلى الخلاف الأول فنبذوه وراء ظهورهم، واشتروا به ثمنا قليلا.</a:t>
            </a:r>
            <a:endParaRPr lang="en-US" sz="2800" dirty="0"/>
          </a:p>
          <a:p>
            <a:pPr rtl="1"/>
            <a:r>
              <a:rPr lang="fa-IR" sz="2400" dirty="0">
                <a:solidFill>
                  <a:srgbClr val="0000FF"/>
                </a:solidFill>
              </a:rPr>
              <a:t>غزالي بعد از نقل تبريك عمر مي‌گويد: اين سخن عمر در حقيقت تسليم در برابر امر و رضايت و قبول آن بود. امّا پس از آن، هوي وهوس بر وي غلبه كرد و به خاطرحبّ رياست وگرفتن عمود خلافت وعمل به پيمان‌ها واضطراب دروني  در راستاي لشكركشي براي فتح كشور‌ها، شراب هوس سر كشيدند </a:t>
            </a:r>
            <a:r>
              <a:rPr lang="ar-SA" sz="2400" dirty="0">
                <a:solidFill>
                  <a:srgbClr val="0000FF"/>
                </a:solidFill>
              </a:rPr>
              <a:t>و به همان اختلافات</a:t>
            </a:r>
            <a:r>
              <a:rPr lang="fa-IR" sz="2400" dirty="0">
                <a:solidFill>
                  <a:srgbClr val="0000FF"/>
                </a:solidFill>
              </a:rPr>
              <a:t>‌ </a:t>
            </a:r>
            <a:r>
              <a:rPr lang="ar-SA" sz="2400" dirty="0">
                <a:solidFill>
                  <a:srgbClr val="0000FF"/>
                </a:solidFill>
              </a:rPr>
              <a:t>اوّل بازگشتند و عهد و پيمان </a:t>
            </a:r>
            <a:r>
              <a:rPr lang="fa-IR" sz="2400" dirty="0">
                <a:solidFill>
                  <a:srgbClr val="0000FF"/>
                </a:solidFill>
              </a:rPr>
              <a:t>خود را </a:t>
            </a:r>
            <a:r>
              <a:rPr lang="ar-SA" sz="2400" dirty="0">
                <a:solidFill>
                  <a:srgbClr val="0000FF"/>
                </a:solidFill>
              </a:rPr>
              <a:t>پشت سر افكنده و آن را به قيمتي اندك فروختند. </a:t>
            </a:r>
            <a:endParaRPr lang="en-US" sz="2400" dirty="0">
              <a:solidFill>
                <a:srgbClr val="0000FF"/>
              </a:solidFill>
            </a:endParaRPr>
          </a:p>
          <a:p>
            <a:pPr rtl="1"/>
            <a:endParaRPr lang="en-US" sz="2800" dirty="0"/>
          </a:p>
          <a:p>
            <a:pPr rtl="1"/>
            <a:endParaRPr lang="en-US" sz="2800" b="1" dirty="0"/>
          </a:p>
        </p:txBody>
      </p:sp>
      <p:sp>
        <p:nvSpPr>
          <p:cNvPr id="2" name="Title 1"/>
          <p:cNvSpPr>
            <a:spLocks noGrp="1"/>
          </p:cNvSpPr>
          <p:nvPr>
            <p:ph type="title"/>
          </p:nvPr>
        </p:nvSpPr>
        <p:spPr>
          <a:xfrm>
            <a:off x="60954" y="88040"/>
            <a:ext cx="12099588"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ectangle 4"/>
          <p:cNvSpPr/>
          <p:nvPr/>
        </p:nvSpPr>
        <p:spPr>
          <a:xfrm>
            <a:off x="3279419" y="4983559"/>
            <a:ext cx="7281160"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400" dirty="0"/>
              <a:t>سرّ العالمين ، ص 21 ، </a:t>
            </a:r>
            <a:r>
              <a:rPr lang="ar-SA" sz="2400" dirty="0">
                <a:solidFill>
                  <a:schemeClr val="tx1"/>
                </a:solidFill>
              </a:rPr>
              <a:t>مجموعة رسائل الإمام الغزالي، كتاب سر العالمين ص483</a:t>
            </a:r>
            <a:endParaRPr lang="en-US" sz="2400" dirty="0">
              <a:solidFill>
                <a:schemeClr val="tx1"/>
              </a:solidFill>
            </a:endParaRPr>
          </a:p>
        </p:txBody>
      </p:sp>
      <p:pic>
        <p:nvPicPr>
          <p:cNvPr id="6" name="Picture 5">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4230" y="4365224"/>
            <a:ext cx="1377547" cy="2160000"/>
          </a:xfrm>
          <a:prstGeom prst="rect">
            <a:avLst/>
          </a:prstGeom>
        </p:spPr>
      </p:pic>
    </p:spTree>
    <p:extLst>
      <p:ext uri="{BB962C8B-B14F-4D97-AF65-F5344CB8AC3E}">
        <p14:creationId xmlns:p14="http://schemas.microsoft.com/office/powerpoint/2010/main" val="192727857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6587" y="913788"/>
            <a:ext cx="12006658"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dirty="0"/>
              <a:t>سبط بن جوزي ضمن تأييد انتساب كتاب سرالعالمين به غزالي عين كلام او را آورده و سخن او را بدون هيچ‌گونه ردّي نقل كرده است:</a:t>
            </a:r>
            <a:endParaRPr lang="en-US" sz="2800" dirty="0"/>
          </a:p>
          <a:p>
            <a:pPr rtl="1"/>
            <a:endParaRPr lang="fa-IR" sz="2800" dirty="0"/>
          </a:p>
          <a:p>
            <a:pPr rtl="1"/>
            <a:endParaRPr lang="fa-IR" sz="2800" dirty="0"/>
          </a:p>
          <a:p>
            <a:pPr rtl="1"/>
            <a:r>
              <a:rPr lang="fa-IR" sz="2800" dirty="0"/>
              <a:t>ذهبي در تاريخ الاسلام تبريك عمر را نقل كرده </a:t>
            </a:r>
          </a:p>
          <a:p>
            <a:pPr rtl="1"/>
            <a:endParaRPr lang="fa-IR" sz="2800" dirty="0"/>
          </a:p>
          <a:p>
            <a:pPr rtl="1"/>
            <a:endParaRPr lang="fa-IR" sz="2800" dirty="0"/>
          </a:p>
          <a:p>
            <a:pPr rtl="1"/>
            <a:r>
              <a:rPr lang="fa-IR" sz="2800" dirty="0"/>
              <a:t>ودر سير أعلام النبلاء  ضمن نقل كلام غزالي مي گويد: </a:t>
            </a:r>
            <a:r>
              <a:rPr lang="fa-IR" sz="2800" b="1" dirty="0"/>
              <a:t>«وما أدري ما عذره في هذا؟ والظاهر أنه رجع عنه، وتبع الحق، </a:t>
            </a:r>
            <a:r>
              <a:rPr lang="fa-IR" sz="2800" b="1" dirty="0">
                <a:solidFill>
                  <a:srgbClr val="FF0000"/>
                </a:solidFill>
              </a:rPr>
              <a:t>فإن الرجل من بحور العلم</a:t>
            </a:r>
            <a:r>
              <a:rPr lang="fa-IR" sz="2800" b="1" dirty="0"/>
              <a:t>، والله أعلم».</a:t>
            </a:r>
          </a:p>
          <a:p>
            <a:pPr rtl="1">
              <a:lnSpc>
                <a:spcPct val="120000"/>
              </a:lnSpc>
            </a:pPr>
            <a:r>
              <a:rPr lang="fa-IR" sz="2800" dirty="0"/>
              <a:t>نمي‌دانم غزالي براي اين سخن خود چه عذري خواهد داشت؟ ولي ظاهراً غزالي از اين نظر خود</a:t>
            </a:r>
          </a:p>
          <a:p>
            <a:pPr rtl="1">
              <a:lnSpc>
                <a:spcPct val="120000"/>
              </a:lnSpc>
            </a:pPr>
            <a:r>
              <a:rPr lang="fa-IR" sz="2800" dirty="0"/>
              <a:t> بازگشته و دوباره از حق پيروي كرده است. و به راستي كه او از دريا‌هاي علم است. والله اعلم.</a:t>
            </a:r>
            <a:endParaRPr lang="en-US" sz="2800" dirty="0"/>
          </a:p>
          <a:p>
            <a:pPr algn="r" rtl="1"/>
            <a:endParaRPr lang="en-US" b="1" dirty="0"/>
          </a:p>
        </p:txBody>
      </p:sp>
      <p:sp>
        <p:nvSpPr>
          <p:cNvPr id="2" name="Title 1"/>
          <p:cNvSpPr>
            <a:spLocks noGrp="1"/>
          </p:cNvSpPr>
          <p:nvPr>
            <p:ph type="title"/>
          </p:nvPr>
        </p:nvSpPr>
        <p:spPr>
          <a:xfrm>
            <a:off x="60954" y="63656"/>
            <a:ext cx="12099588"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ectangle 4"/>
          <p:cNvSpPr/>
          <p:nvPr/>
        </p:nvSpPr>
        <p:spPr>
          <a:xfrm>
            <a:off x="2082522" y="4869160"/>
            <a:ext cx="358143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solidFill>
                  <a:schemeClr val="tx1"/>
                </a:solidFill>
              </a:rPr>
              <a:t>سير أعلام النبلاء، ج19، ص328.</a:t>
            </a:r>
            <a:endParaRPr lang="en-US" sz="2800" dirty="0">
              <a:solidFill>
                <a:schemeClr val="tx1"/>
              </a:solidFill>
            </a:endParaRPr>
          </a:p>
        </p:txBody>
      </p:sp>
      <p:sp>
        <p:nvSpPr>
          <p:cNvPr id="6" name="Rectangle 5"/>
          <p:cNvSpPr/>
          <p:nvPr/>
        </p:nvSpPr>
        <p:spPr>
          <a:xfrm>
            <a:off x="2092870" y="1628800"/>
            <a:ext cx="330571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تذكره خواص الإمامة، ص 62</a:t>
            </a:r>
            <a:endParaRPr lang="en-US" sz="2800" dirty="0">
              <a:solidFill>
                <a:schemeClr val="tx1"/>
              </a:solidFill>
            </a:endParaRPr>
          </a:p>
        </p:txBody>
      </p:sp>
      <p:pic>
        <p:nvPicPr>
          <p:cNvPr id="9" name="Picture 8">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3926" y="1412776"/>
            <a:ext cx="1276313" cy="1800000"/>
          </a:xfrm>
          <a:prstGeom prst="rect">
            <a:avLst/>
          </a:prstGeom>
        </p:spPr>
      </p:pic>
      <p:pic>
        <p:nvPicPr>
          <p:cNvPr id="10" name="Picture 9">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3926" y="4869160"/>
            <a:ext cx="1453811" cy="1800000"/>
          </a:xfrm>
          <a:prstGeom prst="rect">
            <a:avLst/>
          </a:prstGeom>
        </p:spPr>
      </p:pic>
      <p:pic>
        <p:nvPicPr>
          <p:cNvPr id="11" name="Picture 10">
            <a:hlinkClick r:id="rId5"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58742" y="2312776"/>
            <a:ext cx="1502348" cy="1800000"/>
          </a:xfrm>
          <a:prstGeom prst="rect">
            <a:avLst/>
          </a:prstGeom>
        </p:spPr>
      </p:pic>
    </p:spTree>
    <p:extLst>
      <p:ext uri="{BB962C8B-B14F-4D97-AF65-F5344CB8AC3E}">
        <p14:creationId xmlns:p14="http://schemas.microsoft.com/office/powerpoint/2010/main" val="199283505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32176" y="938172"/>
            <a:ext cx="8755480" cy="5890376"/>
          </a:xfrm>
        </p:spPr>
        <p:style>
          <a:lnRef idx="1">
            <a:schemeClr val="accent4"/>
          </a:lnRef>
          <a:fillRef idx="2">
            <a:schemeClr val="accent4"/>
          </a:fillRef>
          <a:effectRef idx="1">
            <a:schemeClr val="accent4"/>
          </a:effectRef>
          <a:fontRef idx="minor">
            <a:schemeClr val="dk1"/>
          </a:fontRef>
        </p:style>
        <p:txBody>
          <a:bodyPr>
            <a:noAutofit/>
          </a:bodyPr>
          <a:lstStyle/>
          <a:p>
            <a:pPr rtl="1">
              <a:lnSpc>
                <a:spcPct val="120000"/>
              </a:lnSpc>
            </a:pPr>
            <a:r>
              <a:rPr lang="fa-IR" sz="2800" dirty="0"/>
              <a:t>در انتساب كتاب سر العالمين به غزالي هم جاي شك و ترديد نيست چرا كه: </a:t>
            </a:r>
          </a:p>
          <a:p>
            <a:pPr rtl="1"/>
            <a:r>
              <a:rPr lang="fa-IR" sz="2800" dirty="0"/>
              <a:t>ذهبي در سير أعلام النبلاء، ج19، ص 328 و ص 403 و لسان الميزان، ج 2، ص 215 و ابن جوزي در تذكره خواص الامّه، ص 62، و إسماعيل باشا بغدادى در ايضاح المكنون،ج 2، ص11 و ص 80  به اين مطلب تصريح كرده‌اند</a:t>
            </a:r>
            <a:endParaRPr lang="fa-IR" sz="2800" b="1" dirty="0">
              <a:solidFill>
                <a:srgbClr val="0000FF"/>
              </a:solidFill>
            </a:endParaRPr>
          </a:p>
          <a:p>
            <a:pPr algn="r" rtl="1"/>
            <a:endParaRPr lang="en-US" b="1" dirty="0"/>
          </a:p>
        </p:txBody>
      </p:sp>
      <p:sp>
        <p:nvSpPr>
          <p:cNvPr id="2" name="Title 1"/>
          <p:cNvSpPr>
            <a:spLocks noGrp="1"/>
          </p:cNvSpPr>
          <p:nvPr>
            <p:ph type="title"/>
          </p:nvPr>
        </p:nvSpPr>
        <p:spPr>
          <a:xfrm>
            <a:off x="1699125" y="88040"/>
            <a:ext cx="8823246"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4" name="Content Placeholder 7"/>
          <p:cNvSpPr txBox="1">
            <a:spLocks/>
          </p:cNvSpPr>
          <p:nvPr/>
        </p:nvSpPr>
        <p:spPr>
          <a:xfrm>
            <a:off x="106587" y="914421"/>
            <a:ext cx="12006658" cy="5890376"/>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lnSpc>
                <a:spcPct val="120000"/>
              </a:lnSpc>
            </a:pPr>
            <a:r>
              <a:rPr lang="fa-IR" sz="2800"/>
              <a:t>در انتساب كتاب سر العالمين به غزالي هم جاي شك و ترديد نيست چرا كه: </a:t>
            </a:r>
          </a:p>
          <a:p>
            <a:pPr rtl="1"/>
            <a:r>
              <a:rPr lang="fa-IR" sz="2800"/>
              <a:t>ذهبي در سير أعلام النبلاء، ج19، ص 328 و ص 403 و لسان الميزان، ج 2، ص 215 و ابن جوزي در تذكره خواص الامّه، ص 62، و إسماعيل باشا بغدادى در ايضاح المكنون،ج 2، ص11 و ص 80  به اين مطلب تصريح كرده‌اند</a:t>
            </a:r>
            <a:endParaRPr lang="fa-IR" sz="2800" b="1">
              <a:solidFill>
                <a:srgbClr val="0000FF"/>
              </a:solidFill>
            </a:endParaRPr>
          </a:p>
          <a:p>
            <a:pPr algn="r" rtl="1"/>
            <a:endParaRPr lang="en-US" b="1" dirty="0"/>
          </a:p>
        </p:txBody>
      </p:sp>
      <p:sp>
        <p:nvSpPr>
          <p:cNvPr id="5" name="Title 1"/>
          <p:cNvSpPr txBox="1">
            <a:spLocks/>
          </p:cNvSpPr>
          <p:nvPr/>
        </p:nvSpPr>
        <p:spPr>
          <a:xfrm>
            <a:off x="60954" y="64289"/>
            <a:ext cx="12099588" cy="820680"/>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rtl="1"/>
            <a:r>
              <a:rPr lang="fa-IR" sz="3600"/>
              <a:t>علمای اهل سنت و دلالت حديث غدير بر ولايت</a:t>
            </a:r>
            <a:endParaRPr lang="en-US" sz="36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99456" y="2996952"/>
            <a:ext cx="1847782" cy="2160000"/>
          </a:xfrm>
          <a:prstGeom prst="rect">
            <a:avLst/>
          </a:prstGeom>
        </p:spPr>
      </p:pic>
    </p:spTree>
    <p:extLst>
      <p:ext uri="{BB962C8B-B14F-4D97-AF65-F5344CB8AC3E}">
        <p14:creationId xmlns:p14="http://schemas.microsoft.com/office/powerpoint/2010/main" val="281845827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ترجمه ابوحامد غزالى از ديدگاه علماي اهل سنّت </a:t>
            </a:r>
            <a:endParaRPr lang="en-US" sz="2800" b="1" dirty="0">
              <a:solidFill>
                <a:srgbClr val="0000FF"/>
              </a:solidFill>
              <a:latin typeface="Arial" pitchFamily="34" charset="0"/>
              <a:cs typeface="Arial" pitchFamily="34" charset="0"/>
            </a:endParaRPr>
          </a:p>
          <a:p>
            <a:pPr rtl="1"/>
            <a:r>
              <a:rPr lang="fa-IR" sz="2800" dirty="0"/>
              <a:t>قال اليافعي المتوفی 768هـ: </a:t>
            </a:r>
            <a:r>
              <a:rPr lang="fa-IR" sz="2800" b="1" dirty="0"/>
              <a:t>«وفضائل الإمام حجة الإسلام أبي حامد الغزالي رضي الله عنه أكثر من أن تحصر، وأشهر من أن تشهر. وقد روينا من الشيخ الفقيه الإمام العارف بالله، رفيع المقام الذي اشتهرت كرامته العظيمة وترادفت </a:t>
            </a:r>
            <a:r>
              <a:rPr lang="fa-IR" sz="2800" b="1" dirty="0">
                <a:solidFill>
                  <a:srgbClr val="FF0000"/>
                </a:solidFill>
              </a:rPr>
              <a:t>وقال للشمس يوما قفي فوقفت حتى بلغ المنزل الذي يريد من مكان بعيد</a:t>
            </a:r>
            <a:r>
              <a:rPr lang="fa-IR" sz="2800" dirty="0"/>
              <a:t>»</a:t>
            </a:r>
            <a:r>
              <a:rPr lang="fa-IR" sz="2800" b="1" dirty="0"/>
              <a:t>. </a:t>
            </a:r>
            <a:endParaRPr lang="en-US" sz="2800" dirty="0"/>
          </a:p>
          <a:p>
            <a:pPr rtl="1"/>
            <a:endParaRPr lang="fa-IR" sz="2800" dirty="0"/>
          </a:p>
          <a:p>
            <a:pPr rtl="1"/>
            <a:endParaRPr lang="fa-IR" sz="2800" dirty="0"/>
          </a:p>
          <a:p>
            <a:pPr rtl="1"/>
            <a:r>
              <a:rPr lang="fa-IR" sz="2800" dirty="0"/>
              <a:t>قال السيوطي المتوفی 911:  </a:t>
            </a:r>
            <a:r>
              <a:rPr lang="fa-IR" sz="2800" b="1" dirty="0"/>
              <a:t>وعلى رأس الخامسة الإمام أبو حامد الغزالي، وذلك لتميزه بكثرة المصنفات البديعات، وغوصه في بحور العلم... حتى قال بعض العلماء الأكابر الجامعين بين العلم الظاهر والباطن: </a:t>
            </a:r>
            <a:r>
              <a:rPr lang="fa-IR" sz="2800" b="1" dirty="0">
                <a:solidFill>
                  <a:srgbClr val="FF0000"/>
                </a:solidFill>
              </a:rPr>
              <a:t>لو كان بعد النبي صلى الله عليه وآله وسلم نبي لكان الغزالي</a:t>
            </a:r>
            <a:r>
              <a:rPr lang="fa-IR" sz="2800" b="1" dirty="0">
                <a:solidFill>
                  <a:srgbClr val="0000FF"/>
                </a:solidFill>
              </a:rPr>
              <a:t>، </a:t>
            </a:r>
            <a:r>
              <a:rPr lang="fa-IR" sz="2800" b="1" dirty="0"/>
              <a:t>وأنه يحصل ثبوت معجزاته ببعض مصنفاته.</a:t>
            </a:r>
            <a:endParaRPr lang="en-US" sz="2800" dirty="0"/>
          </a:p>
          <a:p>
            <a:pPr rtl="1"/>
            <a:r>
              <a:rPr lang="fa-IR" sz="2800" dirty="0"/>
              <a:t> </a:t>
            </a:r>
            <a:endParaRPr lang="en-US" sz="2800" dirty="0"/>
          </a:p>
          <a:p>
            <a:pPr rtl="1"/>
            <a:endParaRPr lang="en-US" sz="28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علمای اهل سنت و دلالت حديث غدير بر ولايت</a:t>
            </a:r>
            <a:endParaRPr lang="en-US" sz="3600" dirty="0">
              <a:latin typeface="Arial" panose="020B0604020202020204" pitchFamily="34" charset="0"/>
              <a:cs typeface="Arial" panose="020B0604020202020204" pitchFamily="34" charset="0"/>
            </a:endParaRPr>
          </a:p>
        </p:txBody>
      </p:sp>
      <p:sp>
        <p:nvSpPr>
          <p:cNvPr id="11" name="Right Arrow 10">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 name="Rectangle 4"/>
          <p:cNvSpPr/>
          <p:nvPr/>
        </p:nvSpPr>
        <p:spPr>
          <a:xfrm>
            <a:off x="3719736" y="2852936"/>
            <a:ext cx="801854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مرآة الجنان  ج 3   ص 190</a:t>
            </a:r>
            <a:r>
              <a:rPr lang="ar-SA" sz="2800" dirty="0"/>
              <a:t>، </a:t>
            </a:r>
            <a:r>
              <a:rPr lang="fa-IR" sz="2800" dirty="0"/>
              <a:t>نشر : دار الكتاب الإسلامي - القاهرة - 1413هـ</a:t>
            </a:r>
          </a:p>
        </p:txBody>
      </p:sp>
      <p:sp>
        <p:nvSpPr>
          <p:cNvPr id="6" name="Rectangle 5"/>
          <p:cNvSpPr/>
          <p:nvPr/>
        </p:nvSpPr>
        <p:spPr>
          <a:xfrm>
            <a:off x="6545831" y="5445224"/>
            <a:ext cx="519244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 التنبئه بمن يبعثه الله على رأس كل مائة،  ص 12 </a:t>
            </a:r>
            <a:endParaRPr lang="en-US" sz="2800" dirty="0">
              <a:solidFill>
                <a:schemeClr val="tx1"/>
              </a:solidFill>
            </a:endParaRPr>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1384" y="2770112"/>
            <a:ext cx="751523" cy="1080000"/>
          </a:xfrm>
          <a:prstGeom prst="rect">
            <a:avLst/>
          </a:prstGeom>
        </p:spPr>
      </p:pic>
    </p:spTree>
    <p:extLst>
      <p:ext uri="{BB962C8B-B14F-4D97-AF65-F5344CB8AC3E}">
        <p14:creationId xmlns:p14="http://schemas.microsoft.com/office/powerpoint/2010/main" val="390187902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6587" y="938172"/>
            <a:ext cx="12006658"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2 - محمد بن طلحة شافعي   (652هـ) </a:t>
            </a:r>
            <a:endParaRPr lang="en-US" sz="2800" b="1" dirty="0">
              <a:solidFill>
                <a:srgbClr val="0000FF"/>
              </a:solidFill>
              <a:latin typeface="Arial" pitchFamily="34" charset="0"/>
              <a:cs typeface="Arial" pitchFamily="34" charset="0"/>
            </a:endParaRPr>
          </a:p>
          <a:p>
            <a:pPr rtl="1"/>
            <a:r>
              <a:rPr lang="fa-IR" sz="3200" dirty="0"/>
              <a:t>قال محمد بن طلحه الشافعي:  </a:t>
            </a:r>
            <a:r>
              <a:rPr lang="fa-IR" sz="3200" b="1" dirty="0"/>
              <a:t>فيكون معنى الحديث: من كنت أولى به أو ناصره أو وارثه أو عصبته أو حميمه أو صديقه فإن عليا منه كذلك، وهذا صريح في تخصيصه لعلي بهذه المنقبة العلية وجعله لغيره كنفسه ... بما لم يجعله لغيره. </a:t>
            </a:r>
            <a:endParaRPr lang="en-US" sz="3200" dirty="0"/>
          </a:p>
          <a:p>
            <a:pPr rtl="1"/>
            <a:r>
              <a:rPr lang="fa-IR" sz="3200" b="1" dirty="0"/>
              <a:t>وليعلم: أن هذا الحديث هو من أسرار قوله تعالى ... فإنه أولى بالمؤمنين وناصر المؤمنين وسيد المؤمنين. وكل معنى أمكن إثباته مما دل عليه لفظ (المولى) لرسول الله فقد جعله لعلي عليه السلام. وهي مرتبة سامية ومنزلة شاهقة ودرجة علية ومكانة رفيعة خصه صلى الله عليه وسلم بها دون غيره، فلهذا صار ذلك اليوم يوم عيد وموسم سرور لأوليائه.</a:t>
            </a:r>
            <a:endParaRPr lang="en-US" sz="3200" dirty="0"/>
          </a:p>
          <a:p>
            <a:pPr rtl="1"/>
            <a:endParaRPr lang="en-US" sz="2800" b="1" dirty="0"/>
          </a:p>
        </p:txBody>
      </p:sp>
      <p:sp>
        <p:nvSpPr>
          <p:cNvPr id="2" name="Title 1"/>
          <p:cNvSpPr>
            <a:spLocks noGrp="1"/>
          </p:cNvSpPr>
          <p:nvPr>
            <p:ph type="title"/>
          </p:nvPr>
        </p:nvSpPr>
        <p:spPr>
          <a:xfrm>
            <a:off x="60954" y="88040"/>
            <a:ext cx="12099588"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علمای اهل سنت و دلالت حديث غدير بر ولايت</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9048328" y="5229200"/>
            <a:ext cx="253306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مطالب السئول، ص 44</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1424" y="4515450"/>
            <a:ext cx="1301496" cy="1950720"/>
          </a:xfrm>
          <a:prstGeom prst="rect">
            <a:avLst/>
          </a:prstGeom>
        </p:spPr>
      </p:pic>
    </p:spTree>
    <p:extLst>
      <p:ext uri="{BB962C8B-B14F-4D97-AF65-F5344CB8AC3E}">
        <p14:creationId xmlns:p14="http://schemas.microsoft.com/office/powerpoint/2010/main" val="338172319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dirty="0"/>
              <a:t>معناى حديث غدير اين است: هر كس كه من بر او أولى و سزاوارترم و يا ناصر و  وارث و يا پشتيبان و دوست صميمي او هستم علي هم براي او اين چنين است. و اين كلام صريح در تخصيص علي به اين منقبت بلند بوده و او را براي ديگران مانند خود قرار داده و اين خصوصيت را براي ديگري قائل نشده است .</a:t>
            </a:r>
            <a:endParaRPr lang="en-US" sz="2800" dirty="0"/>
          </a:p>
          <a:p>
            <a:pPr rtl="1"/>
            <a:r>
              <a:rPr lang="fa-IR" sz="2800" dirty="0"/>
              <a:t>از اين رو معلوم  مي‌شود كه اين حديث از أسرار سخن خداي تعالى است ... كه [مضمون آن] در آيه مباهله نيز آمده. پس به درستي كه علي از همه كس بر مؤمنين اولي و سزاوارتر است و ناصر مؤمنين و سيد آقاي مؤمنين است. و هر معنايى كه امكان داشته باشد از لفظ «مولي» براي رسول خدا صلي الله عليه وآله وسلّم إثبات كنيم همان را براي علي مي‌توان ثابت نمود. و اين مرتبه‌اي بلند و والا و منزلتي دست نيافتني و درجه‌اي عالي و جايگاه رفيع است كه پيامبر آن را به علي و نه به ديگري اختصاص داده است.</a:t>
            </a:r>
            <a:endParaRPr lang="en-US" sz="2800" dirty="0"/>
          </a:p>
          <a:p>
            <a:pPr rtl="1"/>
            <a:r>
              <a:rPr lang="fa-IR" sz="2800" dirty="0"/>
              <a:t> و از اين روست كه روز غدير  روز عيد و موسم سرور براي دوست‌داران علي [عليه السلام‌] گشته است.</a:t>
            </a:r>
            <a:endParaRPr lang="en-US" sz="2800" dirty="0"/>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علمای اهل سنت و دلالت حديث غدير بر ولايت</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11080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ترجمه و شخصيت محمد بن طلحه  از ديدگاه علماي اهل سنّت </a:t>
            </a:r>
          </a:p>
          <a:p>
            <a:pPr rtl="1"/>
            <a:r>
              <a:rPr lang="fa-IR" sz="3200" b="1" dirty="0"/>
              <a:t>قال الذهبي: « </a:t>
            </a:r>
            <a:r>
              <a:rPr lang="fa-IR" sz="3200" b="1" dirty="0">
                <a:ln>
                  <a:solidFill>
                    <a:srgbClr val="FF0000"/>
                  </a:solidFill>
                </a:ln>
              </a:rPr>
              <a:t>العلامة الأوحد </a:t>
            </a:r>
            <a:r>
              <a:rPr lang="fa-IR" sz="3200" b="1" dirty="0"/>
              <a:t>كمال الدين أبو سالم محمد بن طلحة بن محمد القرشي العدوي الشافعي برع في المذهب واصوله وشارك في فنون... توفي سنة اثنتين وخمسين وست مئة 652،». </a:t>
            </a:r>
            <a:endParaRPr lang="en-US" sz="3200" dirty="0"/>
          </a:p>
          <a:p>
            <a:pPr rtl="1"/>
            <a:endParaRPr lang="en-US" sz="3200" dirty="0"/>
          </a:p>
          <a:p>
            <a:pPr rtl="1"/>
            <a:endParaRPr lang="en-US" sz="3200" dirty="0"/>
          </a:p>
          <a:p>
            <a:pPr rtl="1"/>
            <a:r>
              <a:rPr lang="fa-IR" sz="3200" dirty="0"/>
              <a:t>قال الاسنوي :  </a:t>
            </a:r>
            <a:r>
              <a:rPr lang="fa-IR" sz="3200" b="1" dirty="0">
                <a:ln>
                  <a:solidFill>
                    <a:srgbClr val="FF0000"/>
                  </a:solidFill>
                </a:ln>
              </a:rPr>
              <a:t>كان إماماً بارعاً في الفقه</a:t>
            </a:r>
            <a:r>
              <a:rPr lang="fa-IR" sz="3200" b="1" dirty="0"/>
              <a:t>، والخلاف، عالماً بالأصلين رئيساً كبيراً معظّماً ترسل عن الملوك، وأقام بدمشق بالمدرسة الأمينية.  </a:t>
            </a:r>
            <a:endParaRPr lang="en-US" sz="3200" dirty="0"/>
          </a:p>
          <a:p>
            <a:pPr rtl="1"/>
            <a:endParaRPr lang="en-US" sz="2800" b="1" dirty="0">
              <a:solidFill>
                <a:srgbClr val="0000FF"/>
              </a:solidFill>
              <a:latin typeface="Arial" pitchFamily="34" charset="0"/>
              <a:cs typeface="Arial" pitchFamily="34" charset="0"/>
            </a:endParaRPr>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علمای اهل سنت و دلالت حديث غدير بر ولايت</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6816080" y="3140968"/>
            <a:ext cx="439094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الذهبي، سير أعلام النبلاء، ج23، ص293</a:t>
            </a:r>
            <a:endParaRPr lang="en-US" sz="2800" dirty="0"/>
          </a:p>
        </p:txBody>
      </p:sp>
      <p:sp>
        <p:nvSpPr>
          <p:cNvPr id="6" name="Rectangle 5"/>
          <p:cNvSpPr/>
          <p:nvPr/>
        </p:nvSpPr>
        <p:spPr>
          <a:xfrm>
            <a:off x="5245136" y="5343764"/>
            <a:ext cx="596189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hlinkClick r:id="rId3" action="ppaction://hlinkfile"/>
              </a:rPr>
              <a:t>طبقات الشافعية،ص 418، ترجمة 1200، چاپ دار الفكر</a:t>
            </a:r>
            <a:endParaRPr lang="en-US" sz="2800" dirty="0"/>
          </a:p>
        </p:txBody>
      </p:sp>
      <p:sp>
        <p:nvSpPr>
          <p:cNvPr id="7" name="Right Arrow 6">
            <a:hlinkClick r:id="rId4" action="ppaction://hlinksldjump"/>
          </p:cNvPr>
          <p:cNvSpPr/>
          <p:nvPr/>
        </p:nvSpPr>
        <p:spPr>
          <a:xfrm>
            <a:off x="1631504" y="112560"/>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8410" y="2443360"/>
            <a:ext cx="1003094" cy="1440000"/>
          </a:xfrm>
          <a:prstGeom prst="rect">
            <a:avLst/>
          </a:prstGeom>
        </p:spPr>
      </p:pic>
    </p:spTree>
    <p:extLst>
      <p:ext uri="{BB962C8B-B14F-4D97-AF65-F5344CB8AC3E}">
        <p14:creationId xmlns:p14="http://schemas.microsoft.com/office/powerpoint/2010/main" val="334147781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latin typeface="Arial" panose="020B0604020202020204" pitchFamily="34" charset="0"/>
              <a:cs typeface="Arial" panose="020B0604020202020204" pitchFamily="34" charset="0"/>
            </a:endParaRPr>
          </a:p>
        </p:txBody>
      </p:sp>
      <p:sp>
        <p:nvSpPr>
          <p:cNvPr id="136194" name="Rectangle 2"/>
          <p:cNvSpPr>
            <a:spLocks noGrp="1" noChangeArrowheads="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rtl="1"/>
            <a:r>
              <a:rPr lang="fa-IR" b="1" dirty="0">
                <a:latin typeface="Arial" panose="020B0604020202020204" pitchFamily="34" charset="0"/>
                <a:cs typeface="Arial" panose="020B0604020202020204" pitchFamily="34" charset="0"/>
              </a:rPr>
              <a:t>جواب شبهه وهابيت در شكايت جيش يمن</a:t>
            </a:r>
            <a:endParaRPr lang="en-US" b="1" dirty="0">
              <a:latin typeface="Arial" panose="020B0604020202020204" pitchFamily="34" charset="0"/>
              <a:cs typeface="Arial" panose="020B0604020202020204" pitchFamily="34" charset="0"/>
            </a:endParaRPr>
          </a:p>
        </p:txBody>
      </p:sp>
      <p:grpSp>
        <p:nvGrpSpPr>
          <p:cNvPr id="136222" name="Group 30"/>
          <p:cNvGrpSpPr>
            <a:grpSpLocks/>
          </p:cNvGrpSpPr>
          <p:nvPr/>
        </p:nvGrpSpPr>
        <p:grpSpPr bwMode="auto">
          <a:xfrm>
            <a:off x="2838542" y="1951757"/>
            <a:ext cx="7204251" cy="828524"/>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8" name="Text Box 6">
              <a:hlinkClick r:id="rId3" action="ppaction://hlinksldjump"/>
            </p:cNvPr>
            <p:cNvSpPr txBox="1">
              <a:spLocks noChangeArrowheads="1"/>
            </p:cNvSpPr>
            <p:nvPr/>
          </p:nvSpPr>
          <p:spPr bwMode="gray">
            <a:xfrm>
              <a:off x="1581" y="1401"/>
              <a:ext cx="2375"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مسافرت علي(ع)  سال هشتم هجري بوده</a:t>
              </a:r>
              <a:endParaRPr lang="en-US" sz="2800" b="1" dirty="0">
                <a:solidFill>
                  <a:srgbClr val="000000"/>
                </a:solidFill>
                <a:latin typeface="Arial" panose="020B0604020202020204" pitchFamily="34" charset="0"/>
                <a:cs typeface="Arial" panose="020B0604020202020204" pitchFamily="34" charset="0"/>
              </a:endParaRPr>
            </a:p>
          </p:txBody>
        </p:sp>
        <p:sp>
          <p:nvSpPr>
            <p:cNvPr id="136199" name="Text Box 7"/>
            <p:cNvSpPr txBox="1">
              <a:spLocks noChangeArrowheads="1"/>
            </p:cNvSpPr>
            <p:nvPr/>
          </p:nvSpPr>
          <p:spPr bwMode="gray">
            <a:xfrm>
              <a:off x="4041" y="1417"/>
              <a:ext cx="132"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grpSp>
      <p:grpSp>
        <p:nvGrpSpPr>
          <p:cNvPr id="136223" name="Group 31"/>
          <p:cNvGrpSpPr>
            <a:grpSpLocks/>
          </p:cNvGrpSpPr>
          <p:nvPr/>
        </p:nvGrpSpPr>
        <p:grpSpPr bwMode="auto">
          <a:xfrm>
            <a:off x="2841712" y="3072738"/>
            <a:ext cx="7259441" cy="788311"/>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136203" name="AutoShape 11"/>
            <p:cNvSpPr>
              <a:spLocks noChangeArrowheads="1"/>
            </p:cNvSpPr>
            <p:nvPr/>
          </p:nvSpPr>
          <p:spPr bwMode="gray">
            <a:xfrm>
              <a:off x="3944" y="1833"/>
              <a:ext cx="371" cy="432"/>
            </a:xfrm>
            <a:prstGeom prst="diamond">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136204" name="Text Box 12">
              <a:hlinkClick r:id="rId5" action="ppaction://hlinksldjump"/>
            </p:cNvPr>
            <p:cNvSpPr txBox="1">
              <a:spLocks noChangeArrowheads="1"/>
            </p:cNvSpPr>
            <p:nvPr/>
          </p:nvSpPr>
          <p:spPr bwMode="gray">
            <a:xfrm>
              <a:off x="1689" y="1867"/>
              <a:ext cx="2160"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شكايت از علي  (ع) در مدينه صورت گرفته</a:t>
              </a:r>
              <a:endParaRPr lang="en-US" sz="2800" b="1" dirty="0">
                <a:solidFill>
                  <a:srgbClr val="000000"/>
                </a:solidFill>
                <a:latin typeface="Arial" panose="020B0604020202020204" pitchFamily="34" charset="0"/>
                <a:cs typeface="Arial" panose="020B0604020202020204" pitchFamily="34" charset="0"/>
              </a:endParaRPr>
            </a:p>
          </p:txBody>
        </p:sp>
        <p:sp>
          <p:nvSpPr>
            <p:cNvPr id="136205" name="Text Box 13"/>
            <p:cNvSpPr txBox="1">
              <a:spLocks noChangeArrowheads="1"/>
            </p:cNvSpPr>
            <p:nvPr/>
          </p:nvSpPr>
          <p:spPr bwMode="gray">
            <a:xfrm>
              <a:off x="3970" y="1911"/>
              <a:ext cx="278"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grpSp>
        <p:nvGrpSpPr>
          <p:cNvPr id="136224" name="Group 32"/>
          <p:cNvGrpSpPr>
            <a:grpSpLocks/>
          </p:cNvGrpSpPr>
          <p:nvPr/>
        </p:nvGrpSpPr>
        <p:grpSpPr bwMode="auto">
          <a:xfrm>
            <a:off x="2841290" y="3944638"/>
            <a:ext cx="7287159" cy="780507"/>
            <a:chOff x="1536" y="2304"/>
            <a:chExt cx="2770" cy="432"/>
          </a:xfrm>
        </p:grpSpPr>
        <p:sp>
          <p:nvSpPr>
            <p:cNvPr id="136207"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9" name="Text Box 17">
              <a:hlinkClick r:id="rId6" action="ppaction://hlinksldjump"/>
            </p:cNvPr>
            <p:cNvSpPr txBox="1">
              <a:spLocks noChangeArrowheads="1"/>
            </p:cNvSpPr>
            <p:nvPr/>
          </p:nvSpPr>
          <p:spPr bwMode="gray">
            <a:xfrm>
              <a:off x="1680" y="2382"/>
              <a:ext cx="2160"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توطئه صحابه بر ضد علي (ع)</a:t>
              </a:r>
              <a:endParaRPr lang="en-US" sz="2800" b="1" dirty="0">
                <a:solidFill>
                  <a:srgbClr val="000000"/>
                </a:solidFill>
                <a:latin typeface="Arial" panose="020B0604020202020204" pitchFamily="34" charset="0"/>
                <a:cs typeface="Arial" panose="020B0604020202020204" pitchFamily="34" charset="0"/>
              </a:endParaRPr>
            </a:p>
          </p:txBody>
        </p:sp>
        <p:sp>
          <p:nvSpPr>
            <p:cNvPr id="136210" name="Text Box 18"/>
            <p:cNvSpPr txBox="1">
              <a:spLocks noChangeArrowheads="1"/>
            </p:cNvSpPr>
            <p:nvPr/>
          </p:nvSpPr>
          <p:spPr bwMode="gray">
            <a:xfrm>
              <a:off x="4041" y="2366"/>
              <a:ext cx="13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grpSp>
      <p:grpSp>
        <p:nvGrpSpPr>
          <p:cNvPr id="136225" name="Group 33"/>
          <p:cNvGrpSpPr>
            <a:grpSpLocks/>
          </p:cNvGrpSpPr>
          <p:nvPr/>
        </p:nvGrpSpPr>
        <p:grpSpPr bwMode="auto">
          <a:xfrm>
            <a:off x="2828230" y="4816462"/>
            <a:ext cx="7286571" cy="772778"/>
            <a:chOff x="1536" y="2822"/>
            <a:chExt cx="2779" cy="432"/>
          </a:xfrm>
        </p:grpSpPr>
        <p:sp>
          <p:nvSpPr>
            <p:cNvPr id="136212"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13"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14" name="Text Box 22">
              <a:hlinkClick r:id="rId7" action="ppaction://hlinksldjump"/>
            </p:cNvPr>
            <p:cNvSpPr txBox="1">
              <a:spLocks noChangeArrowheads="1"/>
            </p:cNvSpPr>
            <p:nvPr/>
          </p:nvSpPr>
          <p:spPr bwMode="gray">
            <a:xfrm>
              <a:off x="1546" y="2900"/>
              <a:ext cx="2294"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rtl="1"/>
              <a:r>
                <a:rPr lang="fa-IR" sz="2800" b="1" dirty="0">
                  <a:solidFill>
                    <a:srgbClr val="000000"/>
                  </a:solidFill>
                  <a:latin typeface="Arial" panose="020B0604020202020204" pitchFamily="34" charset="0"/>
                  <a:cs typeface="Arial" panose="020B0604020202020204" pitchFamily="34" charset="0"/>
                </a:rPr>
                <a:t>خشم پيامبر (ص) بر سعايت كنندگان ضد علي</a:t>
              </a:r>
              <a:endParaRPr lang="en-US" sz="2800" b="1" dirty="0">
                <a:solidFill>
                  <a:srgbClr val="000000"/>
                </a:solidFill>
                <a:latin typeface="Arial" panose="020B0604020202020204" pitchFamily="34" charset="0"/>
                <a:cs typeface="Arial" panose="020B0604020202020204" pitchFamily="34" charset="0"/>
              </a:endParaRPr>
            </a:p>
          </p:txBody>
        </p:sp>
        <p:sp>
          <p:nvSpPr>
            <p:cNvPr id="136215" name="Text Box 23"/>
            <p:cNvSpPr txBox="1">
              <a:spLocks noChangeArrowheads="1"/>
            </p:cNvSpPr>
            <p:nvPr/>
          </p:nvSpPr>
          <p:spPr bwMode="gray">
            <a:xfrm>
              <a:off x="4050" y="2894"/>
              <a:ext cx="13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p:txBody>
        </p:sp>
      </p:grpSp>
      <p:grpSp>
        <p:nvGrpSpPr>
          <p:cNvPr id="27" name="Group 33"/>
          <p:cNvGrpSpPr>
            <a:grpSpLocks/>
          </p:cNvGrpSpPr>
          <p:nvPr/>
        </p:nvGrpSpPr>
        <p:grpSpPr bwMode="auto">
          <a:xfrm>
            <a:off x="2853480" y="5670052"/>
            <a:ext cx="7283731" cy="753762"/>
            <a:chOff x="1536" y="2822"/>
            <a:chExt cx="2779" cy="432"/>
          </a:xfrm>
        </p:grpSpPr>
        <p:sp>
          <p:nvSpPr>
            <p:cNvPr id="28"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9"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0" name="Text Box 22">
              <a:hlinkClick r:id="rId8" action="ppaction://hlinksldjump"/>
            </p:cNvPr>
            <p:cNvSpPr txBox="1">
              <a:spLocks noChangeArrowheads="1"/>
            </p:cNvSpPr>
            <p:nvPr/>
          </p:nvSpPr>
          <p:spPr bwMode="gray">
            <a:xfrm>
              <a:off x="1680" y="2913"/>
              <a:ext cx="2160"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دلالت صريح قضيه بر ولايت علي  (ع) </a:t>
              </a:r>
              <a:endParaRPr lang="en-US" sz="2800" b="1" dirty="0">
                <a:solidFill>
                  <a:srgbClr val="000000"/>
                </a:solidFill>
                <a:latin typeface="Arial" panose="020B0604020202020204" pitchFamily="34" charset="0"/>
                <a:cs typeface="Arial" panose="020B0604020202020204" pitchFamily="34" charset="0"/>
              </a:endParaRPr>
            </a:p>
          </p:txBody>
        </p:sp>
        <p:sp>
          <p:nvSpPr>
            <p:cNvPr id="31" name="Text Box 23"/>
            <p:cNvSpPr txBox="1">
              <a:spLocks noChangeArrowheads="1"/>
            </p:cNvSpPr>
            <p:nvPr/>
          </p:nvSpPr>
          <p:spPr bwMode="gray">
            <a:xfrm>
              <a:off x="4050" y="2894"/>
              <a:ext cx="1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p:txBody>
        </p:sp>
      </p:grpSp>
      <p:sp>
        <p:nvSpPr>
          <p:cNvPr id="32" name="Right Arrow 17">
            <a:hlinkClick r:id="rId9"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36677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224"/>
                                        </p:tgtEl>
                                        <p:attrNameLst>
                                          <p:attrName>style.visibility</p:attrName>
                                        </p:attrNameLst>
                                      </p:cBhvr>
                                      <p:to>
                                        <p:strVal val="visible"/>
                                      </p:to>
                                    </p:set>
                                    <p:anim calcmode="lin" valueType="num">
                                      <p:cBhvr additive="base">
                                        <p:cTn id="17" dur="1000" fill="hold"/>
                                        <p:tgtEl>
                                          <p:spTgt spid="136224"/>
                                        </p:tgtEl>
                                        <p:attrNameLst>
                                          <p:attrName>ppt_x</p:attrName>
                                        </p:attrNameLst>
                                      </p:cBhvr>
                                      <p:tavLst>
                                        <p:tav tm="0">
                                          <p:val>
                                            <p:strVal val="1+#ppt_w/2"/>
                                          </p:val>
                                        </p:tav>
                                        <p:tav tm="100000">
                                          <p:val>
                                            <p:strVal val="#ppt_x"/>
                                          </p:val>
                                        </p:tav>
                                      </p:tavLst>
                                    </p:anim>
                                    <p:anim calcmode="lin" valueType="num">
                                      <p:cBhvr additive="base">
                                        <p:cTn id="18" dur="1000" fill="hold"/>
                                        <p:tgtEl>
                                          <p:spTgt spid="13622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36225"/>
                                        </p:tgtEl>
                                        <p:attrNameLst>
                                          <p:attrName>style.visibility</p:attrName>
                                        </p:attrNameLst>
                                      </p:cBhvr>
                                      <p:to>
                                        <p:strVal val="visible"/>
                                      </p:to>
                                    </p:set>
                                    <p:anim calcmode="lin" valueType="num">
                                      <p:cBhvr additive="base">
                                        <p:cTn id="22" dur="1000" fill="hold"/>
                                        <p:tgtEl>
                                          <p:spTgt spid="136225"/>
                                        </p:tgtEl>
                                        <p:attrNameLst>
                                          <p:attrName>ppt_x</p:attrName>
                                        </p:attrNameLst>
                                      </p:cBhvr>
                                      <p:tavLst>
                                        <p:tav tm="0">
                                          <p:val>
                                            <p:strVal val="1+#ppt_w/2"/>
                                          </p:val>
                                        </p:tav>
                                        <p:tav tm="100000">
                                          <p:val>
                                            <p:strVal val="#ppt_x"/>
                                          </p:val>
                                        </p:tav>
                                      </p:tavLst>
                                    </p:anim>
                                    <p:anim calcmode="lin" valueType="num">
                                      <p:cBhvr additive="base">
                                        <p:cTn id="23" dur="1000" fill="hold"/>
                                        <p:tgtEl>
                                          <p:spTgt spid="13622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9370" y="938172"/>
            <a:ext cx="11887780" cy="5890376"/>
          </a:xfrm>
        </p:spPr>
        <p:style>
          <a:lnRef idx="1">
            <a:schemeClr val="accent1"/>
          </a:lnRef>
          <a:fillRef idx="2">
            <a:schemeClr val="accent1"/>
          </a:fillRef>
          <a:effectRef idx="1">
            <a:schemeClr val="accent1"/>
          </a:effectRef>
          <a:fontRef idx="minor">
            <a:schemeClr val="dk1"/>
          </a:fontRef>
        </p:style>
        <p:txBody>
          <a:bodyPr>
            <a:noAutofit/>
          </a:bodyPr>
          <a:lstStyle/>
          <a:p>
            <a:pPr lvl="0" rtl="1"/>
            <a:r>
              <a:rPr lang="fa-IR" sz="2800" b="1" dirty="0">
                <a:solidFill>
                  <a:srgbClr val="0000FF"/>
                </a:solidFill>
                <a:latin typeface="Arial" pitchFamily="34" charset="0"/>
                <a:cs typeface="Arial" pitchFamily="34" charset="0"/>
              </a:rPr>
              <a:t>3 - </a:t>
            </a:r>
            <a:r>
              <a:rPr lang="en-US" sz="2800" b="1" dirty="0">
                <a:solidFill>
                  <a:srgbClr val="0000FF"/>
                </a:solidFill>
                <a:latin typeface="Arial" pitchFamily="34" charset="0"/>
                <a:cs typeface="Arial" pitchFamily="34" charset="0"/>
              </a:rPr>
              <a:t> </a:t>
            </a:r>
            <a:r>
              <a:rPr lang="fa-IR" sz="2800" b="1" dirty="0">
                <a:solidFill>
                  <a:srgbClr val="0000FF"/>
                </a:solidFill>
                <a:latin typeface="Arial" pitchFamily="34" charset="0"/>
                <a:cs typeface="Arial" pitchFamily="34" charset="0"/>
              </a:rPr>
              <a:t>سبط ابن الجوزي (654هـ)</a:t>
            </a:r>
          </a:p>
          <a:p>
            <a:pPr rtl="1"/>
            <a:r>
              <a:rPr lang="fa-IR" sz="2800" b="1" dirty="0"/>
              <a:t>قال سبط ابن الجوزي : (العاشر) بمعنى الأولى ... والمراد من الحديث: الطاعة المخصوصة فتعين العاشر. ومعناه: من كنت أولى به من نفسه فعلي أولى به... ودل عليه أيضا قوله عليه السلام: ألست أولى بالمؤمنين من أنفسهم؟ وهذا نص صريح في إثبات إمامته وقبول طاعته. </a:t>
            </a:r>
            <a:r>
              <a:rPr lang="fa-IR" sz="2800" dirty="0">
                <a:solidFill>
                  <a:srgbClr val="FF0000"/>
                </a:solidFill>
              </a:rPr>
              <a:t>تذكرة خواص الأمة ص 30 - 34</a:t>
            </a:r>
            <a:endParaRPr lang="en-US" sz="2800" dirty="0">
              <a:solidFill>
                <a:srgbClr val="FF0000"/>
              </a:solidFill>
            </a:endParaRPr>
          </a:p>
          <a:p>
            <a:pPr rtl="1"/>
            <a:r>
              <a:rPr lang="fa-IR" sz="2400" dirty="0">
                <a:solidFill>
                  <a:srgbClr val="005A00"/>
                </a:solidFill>
              </a:rPr>
              <a:t>معناي دهم «مولي» اين است كه به معنى أولى و سزاوارتر است... پس مراد از حديث غدير: اطاعت مخصوص [از علي عليه السلام‌] است پس [براي حديث غدير] معناي دهم متعين گرديد. و معناي آن اين است: كسي كه من از خود او بر او سزاوارترم (ولايت مطلقه دارم) از اين به بعد علي بر او سزاوارتر است (ولايت مطلقه دارد)... و دليل بر اين مطلب نيز سخن خود رسول خدا صلي الله عليه وآله وسلّم در ابتداي حديث غدير است كه فرمود: </a:t>
            </a:r>
            <a:r>
              <a:rPr lang="fa-IR" sz="2400" b="1" dirty="0">
                <a:solidFill>
                  <a:srgbClr val="0000FF"/>
                </a:solidFill>
              </a:rPr>
              <a:t>«ألست أولى بالمؤمنين من أنفسهم؟» </a:t>
            </a:r>
            <a:r>
              <a:rPr lang="fa-IR" sz="2400" b="1" dirty="0">
                <a:solidFill>
                  <a:srgbClr val="006600"/>
                </a:solidFill>
              </a:rPr>
              <a:t> </a:t>
            </a:r>
            <a:r>
              <a:rPr lang="fa-IR" sz="2400" dirty="0">
                <a:solidFill>
                  <a:srgbClr val="005A00"/>
                </a:solidFill>
              </a:rPr>
              <a:t>كه اين سخن نص صريح در إثبات إمامت علي و قبول اطاعت او است.</a:t>
            </a:r>
            <a:endParaRPr lang="en-US" sz="2400" dirty="0">
              <a:solidFill>
                <a:srgbClr val="005A00"/>
              </a:solidFill>
            </a:endParaRPr>
          </a:p>
          <a:p>
            <a:pPr rtl="1"/>
            <a:endParaRPr lang="en-US" sz="2800" dirty="0"/>
          </a:p>
          <a:p>
            <a:pPr lvl="0" rtl="1"/>
            <a:endParaRPr lang="en-US" sz="2800" b="1" dirty="0">
              <a:solidFill>
                <a:srgbClr val="0000FF"/>
              </a:solidFill>
              <a:latin typeface="Arial" pitchFamily="34" charset="0"/>
              <a:cs typeface="Arial" pitchFamily="34" charset="0"/>
            </a:endParaRPr>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71464" y="4581128"/>
            <a:ext cx="1276191" cy="1800000"/>
          </a:xfrm>
          <a:prstGeom prst="rect">
            <a:avLst/>
          </a:prstGeom>
        </p:spPr>
      </p:pic>
    </p:spTree>
    <p:extLst>
      <p:ext uri="{BB962C8B-B14F-4D97-AF65-F5344CB8AC3E}">
        <p14:creationId xmlns:p14="http://schemas.microsoft.com/office/powerpoint/2010/main" val="107335192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2900" dirty="0"/>
              <a:t>سبط ابن جوزي در ادامه شعر حسان بن ثابت را در محضرترسول خدا صلي الله عليه وآله وسلّم سروده شد را اضافه كرده است:</a:t>
            </a:r>
            <a:endParaRPr lang="en-US" sz="2900" dirty="0"/>
          </a:p>
          <a:p>
            <a:pPr rtl="1"/>
            <a:r>
              <a:rPr lang="fa-IR" sz="2900" b="1" dirty="0"/>
              <a:t>يومَ الغدير نبيُهم * بِخُمٍّ فَأَسْمِعْ بالرسول مُنَـــادياً</a:t>
            </a:r>
            <a:endParaRPr lang="en-US" sz="2900" dirty="0"/>
          </a:p>
          <a:p>
            <a:pPr rtl="1"/>
            <a:r>
              <a:rPr lang="fa-IR" sz="2900" b="1" dirty="0"/>
              <a:t>             فقال له قم يا علي فإنني * رضيتك من بعدي إماماً وهادياً</a:t>
            </a:r>
            <a:endParaRPr lang="en-US" sz="2900" dirty="0"/>
          </a:p>
          <a:p>
            <a:pPr rtl="1"/>
            <a:r>
              <a:rPr lang="fa-IR" sz="2900" dirty="0">
                <a:solidFill>
                  <a:srgbClr val="005A00"/>
                </a:solidFill>
              </a:rPr>
              <a:t>پيامبر بزرگوار ، در روز غدير به مسلمانان ندا كرد ! سخن دلپذير او را بشنويد</a:t>
            </a:r>
            <a:endParaRPr lang="en-US" sz="2900" dirty="0">
              <a:solidFill>
                <a:srgbClr val="005A00"/>
              </a:solidFill>
            </a:endParaRPr>
          </a:p>
          <a:p>
            <a:pPr rtl="1"/>
            <a:r>
              <a:rPr lang="fa-IR" sz="2900" dirty="0">
                <a:solidFill>
                  <a:srgbClr val="005A00"/>
                </a:solidFill>
              </a:rPr>
              <a:t>پيغمبر اكرم به علي فر</a:t>
            </a:r>
            <a:r>
              <a:rPr lang="fa-IR" sz="2900" b="1" dirty="0"/>
              <a:t>يناديهُمُ</a:t>
            </a:r>
            <a:r>
              <a:rPr lang="fa-IR" sz="2900" dirty="0">
                <a:solidFill>
                  <a:srgbClr val="005A00"/>
                </a:solidFill>
              </a:rPr>
              <a:t>مود : برخيز كه تو بعد از من پيشوا و هدايت‌گر اين خلقي .</a:t>
            </a:r>
            <a:endParaRPr lang="en-US" sz="2900" dirty="0">
              <a:solidFill>
                <a:srgbClr val="005A00"/>
              </a:solidFill>
            </a:endParaRPr>
          </a:p>
          <a:p>
            <a:pPr rtl="1"/>
            <a:r>
              <a:rPr lang="fa-IR" sz="2900" b="1" dirty="0"/>
              <a:t>ويروى أن النبي صلى الله عليه وسلم لما سمعه ينشد هذه الأبيات قال له : يا حسان لا تزال مؤيدا بروح القدس ما نصرتنا أو نافحت عنا بلسانك .</a:t>
            </a:r>
            <a:endParaRPr lang="en-US" sz="2900" dirty="0"/>
          </a:p>
          <a:p>
            <a:pPr rtl="1"/>
            <a:r>
              <a:rPr lang="fa-IR" sz="2900" dirty="0">
                <a:solidFill>
                  <a:srgbClr val="005A00"/>
                </a:solidFill>
              </a:rPr>
              <a:t>روايت شده وقتي رسول خدا صلي الله عليه وآله وسلّم اين ابيات را از حسان  شنيد به او فرمود: اي حسان، مادامي كه ما را ياري مي‌كني و با زبات از ما دفاع مي كني همواره از تأييدات روح القدس بهره‌مند گردي</a:t>
            </a:r>
            <a:endParaRPr lang="en-US" sz="2900" dirty="0">
              <a:solidFill>
                <a:srgbClr val="005A00"/>
              </a:solidFill>
            </a:endParaRPr>
          </a:p>
          <a:p>
            <a:pPr rtl="1"/>
            <a:endParaRPr lang="en-US" sz="29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1424" y="1844824"/>
            <a:ext cx="1276191" cy="1800000"/>
          </a:xfrm>
          <a:prstGeom prst="rect">
            <a:avLst/>
          </a:prstGeom>
        </p:spPr>
      </p:pic>
    </p:spTree>
    <p:extLst>
      <p:ext uri="{BB962C8B-B14F-4D97-AF65-F5344CB8AC3E}">
        <p14:creationId xmlns:p14="http://schemas.microsoft.com/office/powerpoint/2010/main" val="247323697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2235" y="938172"/>
            <a:ext cx="11926698" cy="5919828"/>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2900" dirty="0"/>
              <a:t>سپس شعري از  قيس بن سعد بن عباده أنصاري نقل مي‌كند:</a:t>
            </a:r>
            <a:endParaRPr lang="en-US" sz="2900" dirty="0"/>
          </a:p>
          <a:p>
            <a:pPr rtl="1"/>
            <a:r>
              <a:rPr lang="fa-IR" sz="2900" b="1" dirty="0"/>
              <a:t>            علــي إمامــنا وإمـــــام * لســوانا به أتى التنزيل </a:t>
            </a:r>
            <a:endParaRPr lang="en-US" sz="2900" dirty="0"/>
          </a:p>
          <a:p>
            <a:pPr rtl="1"/>
            <a:r>
              <a:rPr lang="fa-IR" sz="2900" b="1" dirty="0"/>
              <a:t>           يوم قال النبي من كنت مولاه * فهذا مولاه خطب جليل</a:t>
            </a:r>
            <a:endParaRPr lang="en-US" sz="2900" dirty="0"/>
          </a:p>
          <a:p>
            <a:pPr rtl="1"/>
            <a:r>
              <a:rPr lang="fa-IR" sz="2900" dirty="0">
                <a:solidFill>
                  <a:srgbClr val="005A00"/>
                </a:solidFill>
              </a:rPr>
              <a:t>علي پيشواي ما است و پيشواي افرادي غير از ما است قرآن اين مطلب را آورده است . روزي كه پيامبر فرمود : هر كس را كه من مولاي اويم پس اين مولاي او است و اين خبر بسيار بزرگ و با عظمتي است .</a:t>
            </a:r>
            <a:endParaRPr lang="en-US" sz="2900" dirty="0">
              <a:solidFill>
                <a:srgbClr val="005A00"/>
              </a:solidFill>
            </a:endParaRPr>
          </a:p>
          <a:p>
            <a:pPr rtl="1"/>
            <a:r>
              <a:rPr lang="fa-IR" sz="2900" dirty="0"/>
              <a:t>آنگاه شعري كميت را نقل مي‌كند:</a:t>
            </a:r>
            <a:endParaRPr lang="en-US" sz="2900" dirty="0"/>
          </a:p>
          <a:p>
            <a:pPr rtl="1"/>
            <a:r>
              <a:rPr lang="fa-IR" sz="2900" b="1" dirty="0"/>
              <a:t>            ويوم الدوح دوح غدير خم * أبان له الولاية لو أطيعا</a:t>
            </a:r>
            <a:endParaRPr lang="en-US" sz="2900" dirty="0"/>
          </a:p>
          <a:p>
            <a:pPr rtl="1"/>
            <a:r>
              <a:rPr lang="fa-IR" sz="2900" b="1" dirty="0"/>
              <a:t>            ولكن الرجال تدافعــــوها * فلم أر مثلها خطرا منيعا</a:t>
            </a:r>
            <a:endParaRPr lang="en-US" sz="2900" dirty="0"/>
          </a:p>
          <a:p>
            <a:pPr rtl="1">
              <a:lnSpc>
                <a:spcPct val="90000"/>
              </a:lnSpc>
            </a:pPr>
            <a:r>
              <a:rPr lang="fa-IR" sz="2900" dirty="0">
                <a:solidFill>
                  <a:srgbClr val="005A00"/>
                </a:solidFill>
              </a:rPr>
              <a:t>و در روز دوح (اشاره به درختان كهن وانبوه در منطقه غدير خم) ، دوح غدير خم ، ولايت وي را آشكار فرمود ، كه اي كاش اطاعت ميشد ، ليكن آن كسان پيمان ولايت را شكستند و من پيماني به اين خطيري نديدم .</a:t>
            </a:r>
            <a:endParaRPr lang="en-US" sz="2900" dirty="0">
              <a:solidFill>
                <a:srgbClr val="005A00"/>
              </a:solidFill>
            </a:endParaRPr>
          </a:p>
          <a:p>
            <a:pPr rtl="1"/>
            <a:endParaRPr lang="en-US" sz="29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7368" y="2998086"/>
            <a:ext cx="1276191" cy="1800000"/>
          </a:xfrm>
          <a:prstGeom prst="rect">
            <a:avLst/>
          </a:prstGeom>
        </p:spPr>
      </p:pic>
    </p:spTree>
    <p:extLst>
      <p:ext uri="{BB962C8B-B14F-4D97-AF65-F5344CB8AC3E}">
        <p14:creationId xmlns:p14="http://schemas.microsoft.com/office/powerpoint/2010/main" val="138076667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4877" y="938172"/>
            <a:ext cx="11770079" cy="589037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2900" dirty="0"/>
              <a:t>ابن جوزي در ادامه مي‌نويسد: شيخ ما عمر بن صافي موصلي رحمه الله تعالی براي ما نقل كرد: شخصي اين اشعار را با خود سروده بود و شب با تفكر در اين ابيات به خواب رفته بود و در عالم خواب  علي كرم الله وجهه را مشاهده كرده بود كه به او فرموده بود: أشعار كميت را برايم بخوان و او نيز اين اشعار را براي حضرت سروده بود تا اين كه به اين قسمت (خطرا منيعا) رسيده بود. در اين حال [حضرت] علي [عليه السلام‌] بيت ديگري را به آن اضافه كرده بود و آن اين است:</a:t>
            </a:r>
            <a:endParaRPr lang="en-US" sz="2900" dirty="0"/>
          </a:p>
          <a:p>
            <a:pPr rtl="1"/>
            <a:r>
              <a:rPr lang="fa-IR" sz="2900" b="1" dirty="0"/>
              <a:t>               فلم أر مثل ذاك اليوم يوماً * ولم أر مثله حقاً أضيعا </a:t>
            </a:r>
            <a:endParaRPr lang="en-US" sz="2900" dirty="0"/>
          </a:p>
          <a:p>
            <a:pPr rtl="1"/>
            <a:r>
              <a:rPr lang="fa-IR" sz="2900" dirty="0">
                <a:solidFill>
                  <a:srgbClr val="005A00"/>
                </a:solidFill>
              </a:rPr>
              <a:t>هرگز روزي مانند آن روز نديدم و نيز حقي مانند همانند آن  كه ضايع شده باشد نديدم.  </a:t>
            </a:r>
            <a:endParaRPr lang="en-US" sz="2900" dirty="0">
              <a:solidFill>
                <a:srgbClr val="005A00"/>
              </a:solidFill>
            </a:endParaRPr>
          </a:p>
          <a:p>
            <a:pPr rtl="1"/>
            <a:endParaRPr lang="en-US" sz="2900" b="1" dirty="0"/>
          </a:p>
        </p:txBody>
      </p:sp>
      <p:sp>
        <p:nvSpPr>
          <p:cNvPr id="2" name="Title 1"/>
          <p:cNvSpPr>
            <a:spLocks noGrp="1"/>
          </p:cNvSpPr>
          <p:nvPr>
            <p:ph type="title"/>
          </p:nvPr>
        </p:nvSpPr>
        <p:spPr>
          <a:xfrm>
            <a:off x="180159" y="88040"/>
            <a:ext cx="11861178"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ounded Rectangle 4"/>
          <p:cNvSpPr/>
          <p:nvPr/>
        </p:nvSpPr>
        <p:spPr>
          <a:xfrm>
            <a:off x="7320136" y="4653136"/>
            <a:ext cx="3627606"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800" dirty="0"/>
              <a:t>تذكرة خواص الأمة ص 30 - 34</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5440" y="4653136"/>
            <a:ext cx="1276191" cy="1800000"/>
          </a:xfrm>
          <a:prstGeom prst="rect">
            <a:avLst/>
          </a:prstGeom>
        </p:spPr>
      </p:pic>
    </p:spTree>
    <p:extLst>
      <p:ext uri="{BB962C8B-B14F-4D97-AF65-F5344CB8AC3E}">
        <p14:creationId xmlns:p14="http://schemas.microsoft.com/office/powerpoint/2010/main" val="242774858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solidFill>
                  <a:srgbClr val="0000FF"/>
                </a:solidFill>
                <a:latin typeface="Arial" pitchFamily="34" charset="0"/>
                <a:cs typeface="Arial" pitchFamily="34" charset="0"/>
              </a:rPr>
              <a:t>ترجمه و شخصيت ابن جوزی  از ديدگاه علماي اهل سنّت </a:t>
            </a:r>
          </a:p>
          <a:p>
            <a:pPr rtl="1"/>
            <a:r>
              <a:rPr lang="fa-IR" sz="3200" dirty="0"/>
              <a:t>ذهبي مي‌گويد:</a:t>
            </a:r>
            <a:r>
              <a:rPr lang="fa-IR" sz="3200" b="1" dirty="0"/>
              <a:t> الإمام الواعظ المؤرخ شمس الدين، أبو المظفر التركي، ثم البغدادي العوني، الحنفي سبط الإمام جمال الدين أبي الفَرَج ابن الجوزيّ؛ نزيل دمشق. ولد سنة إحدي وثمانين وخمسمائة، وسمع من جدّه، وكان إماماً فقيهاً واعظاً وحيداً في الوعظ علاّمة في التاريخ والسير وافر الحرمة ... صاحب قبولٍ تامّ . </a:t>
            </a:r>
            <a:endParaRPr lang="en-US" sz="3200" dirty="0"/>
          </a:p>
          <a:p>
            <a:pPr rtl="1"/>
            <a:r>
              <a:rPr lang="fa-IR" sz="2800" dirty="0">
                <a:solidFill>
                  <a:srgbClr val="005A00"/>
                </a:solidFill>
              </a:rPr>
              <a:t>  إمام واعظ مؤرّخ، شمس الدين، أبو المظفر تركي، بغدادي عوني، حنفي نوه (سبط) إمام جمال الدين أبو الفَرَج بن جوزيّ ؛ ساكن دمشق كه در سال 581 هـ به دنيا آمد و إمام و فقيه و واعظ بي نظيري بود و در تاريخ و سِيَر، علامه بود و صاحب ارج و احترام ويژه و مورد قبول همه بود.</a:t>
            </a:r>
            <a:endParaRPr lang="en-US" sz="2800" dirty="0">
              <a:solidFill>
                <a:srgbClr val="005A00"/>
              </a:solidFill>
            </a:endParaRPr>
          </a:p>
          <a:p>
            <a:pPr rtl="1"/>
            <a:endParaRPr lang="fa-IR" sz="3200" b="1" dirty="0">
              <a:solidFill>
                <a:srgbClr val="0000FF"/>
              </a:solidFill>
              <a:latin typeface="Arial" pitchFamily="34" charset="0"/>
              <a:cs typeface="Arial" pitchFamily="34" charset="0"/>
            </a:endParaRPr>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ounded Rectangle 4"/>
          <p:cNvSpPr/>
          <p:nvPr/>
        </p:nvSpPr>
        <p:spPr>
          <a:xfrm>
            <a:off x="7464152" y="5195658"/>
            <a:ext cx="3627606"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SA" sz="2800" dirty="0"/>
              <a:t>تاريخ الإسلام ج 48 ص 184 </a:t>
            </a:r>
            <a:endParaRPr lang="en-US" sz="2800" dirty="0"/>
          </a:p>
        </p:txBody>
      </p:sp>
      <p:sp>
        <p:nvSpPr>
          <p:cNvPr id="6" name="Right Arrow 5">
            <a:hlinkClick r:id="rId3" action="ppaction://hlinksldjump"/>
          </p:cNvPr>
          <p:cNvSpPr/>
          <p:nvPr/>
        </p:nvSpPr>
        <p:spPr>
          <a:xfrm>
            <a:off x="1631504" y="44624"/>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5311" y="4730807"/>
            <a:ext cx="1232386" cy="1800000"/>
          </a:xfrm>
          <a:prstGeom prst="rect">
            <a:avLst/>
          </a:prstGeom>
        </p:spPr>
      </p:pic>
    </p:spTree>
    <p:extLst>
      <p:ext uri="{BB962C8B-B14F-4D97-AF65-F5344CB8AC3E}">
        <p14:creationId xmlns:p14="http://schemas.microsoft.com/office/powerpoint/2010/main" val="343795884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6"/>
          </a:lnRef>
          <a:fillRef idx="2">
            <a:schemeClr val="accent6"/>
          </a:fillRef>
          <a:effectRef idx="1">
            <a:schemeClr val="accent6"/>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4 - محمد بن يوسف كنجي شافعي (658 هـ)</a:t>
            </a:r>
            <a:endParaRPr lang="en-US" sz="2800" b="1" dirty="0">
              <a:solidFill>
                <a:srgbClr val="0000FF"/>
              </a:solidFill>
              <a:latin typeface="Arial" pitchFamily="34" charset="0"/>
              <a:cs typeface="Arial" pitchFamily="34" charset="0"/>
            </a:endParaRPr>
          </a:p>
          <a:p>
            <a:pPr rtl="1"/>
            <a:r>
              <a:rPr lang="fa-IR" sz="2800" b="1" dirty="0"/>
              <a:t>قال رسول الله صلي الله عليه وآله وسلم لعلي: «لو كنت مستخلفا أحدا لم يكن أحد أحق منك» ... وهذا الحديث وإن دل علي عدم الاستخلاف لكن حديث غدير خم دال علي التولية وهي الاستخلاف. وهذا الحديث أعني حديث غدير خم ناسخ لأنه كان في آخر عمره صلي الله عليه وسلم.</a:t>
            </a:r>
            <a:endParaRPr lang="en-US" sz="2800" dirty="0"/>
          </a:p>
          <a:p>
            <a:pPr rtl="1"/>
            <a:endParaRPr lang="fa-IR" sz="2800" b="1" dirty="0">
              <a:solidFill>
                <a:srgbClr val="0000FF"/>
              </a:solidFill>
              <a:latin typeface="Arial" pitchFamily="34" charset="0"/>
              <a:cs typeface="Arial" pitchFamily="34" charset="0"/>
            </a:endParaRPr>
          </a:p>
          <a:p>
            <a:pPr rtl="1"/>
            <a:endParaRPr lang="en-US" sz="28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ounded Rectangle 4"/>
          <p:cNvSpPr/>
          <p:nvPr/>
        </p:nvSpPr>
        <p:spPr>
          <a:xfrm>
            <a:off x="4943872" y="3068960"/>
            <a:ext cx="6518068"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كفاية الطالب في مناقب أمير المؤمنين علي بن أبي طالب 166</a:t>
            </a:r>
            <a:endParaRPr lang="en-US" sz="2800" dirty="0"/>
          </a:p>
        </p:txBody>
      </p:sp>
      <p:sp>
        <p:nvSpPr>
          <p:cNvPr id="7" name="Right Arrow 6">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9" name="Picture 8">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82528" y="3212136"/>
            <a:ext cx="1531429" cy="2160000"/>
          </a:xfrm>
          <a:prstGeom prst="rect">
            <a:avLst/>
          </a:prstGeom>
        </p:spPr>
      </p:pic>
    </p:spTree>
    <p:extLst>
      <p:ext uri="{BB962C8B-B14F-4D97-AF65-F5344CB8AC3E}">
        <p14:creationId xmlns:p14="http://schemas.microsoft.com/office/powerpoint/2010/main" val="77042831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6"/>
          </a:lnRef>
          <a:fillRef idx="2">
            <a:schemeClr val="accent6"/>
          </a:fillRef>
          <a:effectRef idx="1">
            <a:schemeClr val="accent6"/>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5 - تقي الدين مقريزي (840هـ)</a:t>
            </a:r>
            <a:endParaRPr lang="en-US" sz="2800" b="1" dirty="0">
              <a:solidFill>
                <a:srgbClr val="0000FF"/>
              </a:solidFill>
              <a:latin typeface="Arial" pitchFamily="34" charset="0"/>
              <a:cs typeface="Arial" pitchFamily="34" charset="0"/>
            </a:endParaRPr>
          </a:p>
          <a:p>
            <a:pPr rtl="1"/>
            <a:r>
              <a:rPr lang="fa-IR" sz="2800" b="1" dirty="0"/>
              <a:t>وقال ابن زولاق: وفي يوم ثمانية عشر من ذي الحجة سنة 362 وهو يوم الغدير يجتمع خلق من أهل مصر والمغاربة ومن تبعهم للدعاء، لأنه يوم عيد، لأن رسول الله صلي الله عليه وسلم عهد إلي أمير المؤمنين علي بن أبي طالب فيه واستخلفه ...</a:t>
            </a:r>
            <a:endParaRPr lang="en-US" sz="2800" dirty="0"/>
          </a:p>
          <a:p>
            <a:pPr rtl="1"/>
            <a:endParaRPr lang="en-US" sz="28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6" name="Rounded Rectangle 5"/>
          <p:cNvSpPr/>
          <p:nvPr/>
        </p:nvSpPr>
        <p:spPr>
          <a:xfrm>
            <a:off x="5663952" y="3140968"/>
            <a:ext cx="5866848"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المواعظ والاعتبار بذكر الخطط والآثار، ج 2 ، ص 220 </a:t>
            </a:r>
            <a:endParaRPr lang="en-US" sz="2800" dirty="0"/>
          </a:p>
        </p:txBody>
      </p:sp>
      <p:sp>
        <p:nvSpPr>
          <p:cNvPr id="7" name="Right Arrow 6">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19369" y="3117396"/>
            <a:ext cx="1547210" cy="2160000"/>
          </a:xfrm>
          <a:prstGeom prst="rect">
            <a:avLst/>
          </a:prstGeom>
        </p:spPr>
      </p:pic>
    </p:spTree>
    <p:extLst>
      <p:ext uri="{BB962C8B-B14F-4D97-AF65-F5344CB8AC3E}">
        <p14:creationId xmlns:p14="http://schemas.microsoft.com/office/powerpoint/2010/main" val="388248038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6 - مولوي محمد إسماعيل دهلوي برادرزاده</a:t>
            </a:r>
            <a:r>
              <a:rPr lang="en-US" sz="2800" b="1" dirty="0">
                <a:solidFill>
                  <a:srgbClr val="0000FF"/>
                </a:solidFill>
                <a:latin typeface="Arial" pitchFamily="34" charset="0"/>
                <a:cs typeface="Arial" pitchFamily="34" charset="0"/>
              </a:rPr>
              <a:t> </a:t>
            </a:r>
            <a:r>
              <a:rPr lang="fa-IR" sz="2800" b="1" dirty="0">
                <a:solidFill>
                  <a:srgbClr val="0000FF"/>
                </a:solidFill>
                <a:latin typeface="Arial" pitchFamily="34" charset="0"/>
                <a:cs typeface="Arial" pitchFamily="34" charset="0"/>
              </a:rPr>
              <a:t> عبد العزيز</a:t>
            </a:r>
          </a:p>
          <a:p>
            <a:pPr rtl="1"/>
            <a:r>
              <a:rPr lang="fa-IR" sz="2800" b="1" dirty="0"/>
              <a:t>ومنها: ثبوت الرئاسة، أي فكما أن لأنبياء الله نوعا من الرئاسة الثابتة لهم بالنسبة إلي أممهم وهي الرئاسة التي تنسب تلك الأمة إلي رسولها والرسول إلي أمته، وبالنظر إليها يكون للرسول تصرف في كثير من أمورهم الدنيوية كما قال الله تعالي: «النبي أولي بالمؤمنين من أنفسهم» ... كذلك الإمام، فإنه يكون له مثل تلك الرئاسة علي تلك الأمة ... فإن النبي صلي الله عليه وسلم قال: ألستم تعلمون أني أولي بالمؤمنين من أنفسهم؟ قالوا: بلي. فقال: اللهم من كنت مولاه فعلي مولاه. </a:t>
            </a:r>
            <a:endParaRPr lang="en-US" sz="2800" dirty="0"/>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6" name="Rounded Rectangle 5"/>
          <p:cNvSpPr/>
          <p:nvPr/>
        </p:nvSpPr>
        <p:spPr>
          <a:xfrm>
            <a:off x="8328248" y="4005064"/>
            <a:ext cx="3132864"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نزهة الخواطر، ج 7 ، ص61 </a:t>
            </a:r>
            <a:endParaRPr lang="en-US" sz="2800" b="1" dirty="0">
              <a:solidFill>
                <a:srgbClr val="0000FF"/>
              </a:solidFill>
              <a:latin typeface="Arial" pitchFamily="34" charset="0"/>
              <a:cs typeface="Arial" pitchFamily="34" charset="0"/>
            </a:endParaRPr>
          </a:p>
        </p:txBody>
      </p:sp>
      <p:sp>
        <p:nvSpPr>
          <p:cNvPr id="7" name="Right Arrow 6">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8900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1 ـ امام ابو حامد غزالي (505 هـ)   </a:t>
            </a:r>
            <a:endParaRPr lang="en-US" sz="2800" b="1" dirty="0">
              <a:solidFill>
                <a:srgbClr val="0000FF"/>
              </a:solidFill>
              <a:latin typeface="Arial" pitchFamily="34" charset="0"/>
              <a:cs typeface="Arial" pitchFamily="34" charset="0"/>
            </a:endParaRPr>
          </a:p>
          <a:p>
            <a:pPr rtl="1"/>
            <a:r>
              <a:rPr lang="fa-IR" sz="2800" b="1" dirty="0"/>
              <a:t>من خطبته في يوم غدير خم باتفاق الجميع وهو يقول: من كنت مولاه فعلي مولاه. فقال عمر: بخ بخ يا أبا الحسن لقد أصبحت مولاي ومولى كل مؤمن ومؤمنة. </a:t>
            </a:r>
            <a:r>
              <a:rPr lang="fa-IR" sz="2800" b="1" dirty="0">
                <a:ln>
                  <a:solidFill>
                    <a:srgbClr val="FF0000"/>
                  </a:solidFill>
                </a:ln>
              </a:rPr>
              <a:t>فهذا تسليم ورضى وتحكيم. ثم بعد هذا غلب الهوى لحب الرياسة </a:t>
            </a:r>
            <a:r>
              <a:rPr lang="fa-IR" sz="2800" b="1" dirty="0"/>
              <a:t>وحمل عمود الخلافة وعقود البنود وخفقان الهوى في قعقعة الرايات واشتباك ازدحام الخيول وفتح الأمصار سقاهم كأس الهوى، فعادوا إلى الخلاف الأول فنبذوه وراء ظهورهم، واشتروا به ثمنا قليلا.</a:t>
            </a:r>
            <a:endParaRPr lang="en-US" sz="2800" dirty="0"/>
          </a:p>
          <a:p>
            <a:pPr rtl="1"/>
            <a:r>
              <a:rPr lang="fa-IR" sz="2700" dirty="0">
                <a:solidFill>
                  <a:srgbClr val="0000FF"/>
                </a:solidFill>
              </a:rPr>
              <a:t>غزالي بعد از نقل تبريك عمر مي‌گويد: اين سخن عمر در حقيقت تسليم در برابر امر و رضايت و قبول آن بود. امّا پس از آن، هوي وهوس بر وي غلبه كرد و به خاطرحبّ رياست وگرفتن عمود خلافت وعمل به پيمان‌ها واضطراب دروني  در راستاي لشكركشي براي فتح كشور‌ها، شراب هوس سر كشيدند </a:t>
            </a:r>
            <a:r>
              <a:rPr lang="ar-SA" sz="2700" dirty="0">
                <a:solidFill>
                  <a:srgbClr val="0000FF"/>
                </a:solidFill>
              </a:rPr>
              <a:t>و به همان اختلافات</a:t>
            </a:r>
            <a:r>
              <a:rPr lang="fa-IR" sz="2700" dirty="0">
                <a:solidFill>
                  <a:srgbClr val="0000FF"/>
                </a:solidFill>
              </a:rPr>
              <a:t>‌ </a:t>
            </a:r>
            <a:r>
              <a:rPr lang="ar-SA" sz="2700" dirty="0">
                <a:solidFill>
                  <a:srgbClr val="0000FF"/>
                </a:solidFill>
              </a:rPr>
              <a:t>اوّل بازگشتند و عهد و پيمان </a:t>
            </a:r>
            <a:r>
              <a:rPr lang="fa-IR" sz="2700" dirty="0">
                <a:solidFill>
                  <a:srgbClr val="0000FF"/>
                </a:solidFill>
              </a:rPr>
              <a:t>خود را </a:t>
            </a:r>
            <a:r>
              <a:rPr lang="ar-SA" sz="2700" dirty="0">
                <a:solidFill>
                  <a:srgbClr val="0000FF"/>
                </a:solidFill>
              </a:rPr>
              <a:t>پشت سر افكنده و آن را به قيمتي اندك فروختند. </a:t>
            </a:r>
            <a:endParaRPr lang="en-US" sz="2700" dirty="0">
              <a:solidFill>
                <a:srgbClr val="0000FF"/>
              </a:solidFill>
            </a:endParaRPr>
          </a:p>
          <a:p>
            <a:pPr rtl="1"/>
            <a:endParaRPr lang="en-US" sz="2800" dirty="0"/>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ectangle 4"/>
          <p:cNvSpPr/>
          <p:nvPr/>
        </p:nvSpPr>
        <p:spPr>
          <a:xfrm>
            <a:off x="5087888" y="5517232"/>
            <a:ext cx="609974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solidFill>
                  <a:schemeClr val="tx1"/>
                </a:solidFill>
              </a:rPr>
              <a:t>مجموعة رسائل الإمام الغزالي، كتاب سر العالمين ص483</a:t>
            </a:r>
            <a:endParaRPr lang="en-US" sz="2800" dirty="0">
              <a:solidFill>
                <a:schemeClr val="tx1"/>
              </a:solidFill>
            </a:endParaRPr>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43472" y="5028548"/>
            <a:ext cx="1539818" cy="1800000"/>
          </a:xfrm>
          <a:prstGeom prst="rect">
            <a:avLst/>
          </a:prstGeom>
        </p:spPr>
      </p:pic>
    </p:spTree>
    <p:extLst>
      <p:ext uri="{BB962C8B-B14F-4D97-AF65-F5344CB8AC3E}">
        <p14:creationId xmlns:p14="http://schemas.microsoft.com/office/powerpoint/2010/main" val="307385262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dirty="0"/>
              <a:t>سبط ابن جوزي ضمن تأييد انتساب كتاب سرالعالمين به غزالي عين كلام او را آورده و سخن او را بدون هيچ‌گونه ردّي نقل كرده است:</a:t>
            </a:r>
            <a:endParaRPr lang="en-US" sz="2800" dirty="0"/>
          </a:p>
          <a:p>
            <a:pPr rtl="1"/>
            <a:endParaRPr lang="fa-IR" sz="2800" dirty="0"/>
          </a:p>
          <a:p>
            <a:pPr rtl="1"/>
            <a:r>
              <a:rPr lang="fa-IR" sz="2800" dirty="0"/>
              <a:t>ذهبي مي گويد: </a:t>
            </a:r>
            <a:r>
              <a:rPr lang="fa-IR" sz="2800" b="1" dirty="0"/>
              <a:t>«وما أدري ما عذره في هذا؟ والظاهر أنه رجع عنه، وتبع الحق، </a:t>
            </a:r>
            <a:r>
              <a:rPr lang="fa-IR" sz="2800" b="1" dirty="0">
                <a:solidFill>
                  <a:srgbClr val="FF0000"/>
                </a:solidFill>
              </a:rPr>
              <a:t>فإن الرجل من بحور العلم</a:t>
            </a:r>
            <a:r>
              <a:rPr lang="fa-IR" sz="2800" b="1" dirty="0"/>
              <a:t>، والله أعلم».</a:t>
            </a:r>
          </a:p>
          <a:p>
            <a:pPr rtl="1">
              <a:lnSpc>
                <a:spcPct val="120000"/>
              </a:lnSpc>
            </a:pPr>
            <a:r>
              <a:rPr lang="fa-IR" sz="2800" dirty="0"/>
              <a:t>نمي‌دانم غزالي براي اين سخن خود چه عذري خواهد داشت؟ ولي ظاهراً غزالي از اين نظر خود بازگشته و دوباره از حق پيروي كرده است. و به راستي كه او از دريا‌هاي علم است. والله اعلم.</a:t>
            </a:r>
            <a:endParaRPr lang="en-US" sz="2800" dirty="0"/>
          </a:p>
          <a:p>
            <a:pPr rtl="1">
              <a:lnSpc>
                <a:spcPct val="120000"/>
              </a:lnSpc>
            </a:pPr>
            <a:r>
              <a:rPr lang="fa-IR" sz="2800" dirty="0"/>
              <a:t>در انتساب كتاب سر العالمين به غزالي هم جاي شك و ترديد نيست چرا كه: </a:t>
            </a:r>
          </a:p>
          <a:p>
            <a:pPr rtl="1">
              <a:lnSpc>
                <a:spcPct val="120000"/>
              </a:lnSpc>
            </a:pPr>
            <a:endParaRPr lang="fa-IR" sz="2800" dirty="0"/>
          </a:p>
          <a:p>
            <a:pPr rtl="1"/>
            <a:r>
              <a:rPr lang="fa-IR" sz="2800" dirty="0"/>
              <a:t>ذهبي در سير أعلام النبلاء، ج19، ص 328 و ص 403 و لسان الميزان، ج 2، ص 215 و ابن جوزي در تذكره خواص الامّه، ص 62، و إسماعيل باشا بغدادى در ايضاح المكنون،ج 2، ص11 و ص 80  به اين مطلب تصريح كرده‌اند</a:t>
            </a:r>
            <a:endParaRPr lang="fa-IR" sz="2800" b="1" dirty="0">
              <a:solidFill>
                <a:srgbClr val="0000FF"/>
              </a:solidFill>
            </a:endParaRPr>
          </a:p>
          <a:p>
            <a:pPr algn="r" rtl="1"/>
            <a:endParaRPr lang="en-US"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ectangle 4"/>
          <p:cNvSpPr/>
          <p:nvPr/>
        </p:nvSpPr>
        <p:spPr>
          <a:xfrm>
            <a:off x="8268555" y="5085184"/>
            <a:ext cx="358143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solidFill>
                  <a:schemeClr val="tx1"/>
                </a:solidFill>
              </a:rPr>
              <a:t>سير أعلام النبلاء، ج19، ص328.</a:t>
            </a:r>
            <a:endParaRPr lang="en-US" sz="2800" dirty="0">
              <a:solidFill>
                <a:schemeClr val="tx1"/>
              </a:solidFill>
            </a:endParaRPr>
          </a:p>
        </p:txBody>
      </p:sp>
      <p:sp>
        <p:nvSpPr>
          <p:cNvPr id="6" name="Rectangle 5"/>
          <p:cNvSpPr/>
          <p:nvPr/>
        </p:nvSpPr>
        <p:spPr>
          <a:xfrm>
            <a:off x="8544272" y="1844824"/>
            <a:ext cx="330571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تذكره خواص الإمامة، ص 62</a:t>
            </a:r>
            <a:endParaRPr lang="en-US" sz="2800" dirty="0">
              <a:solidFill>
                <a:schemeClr val="tx1"/>
              </a:solidFill>
            </a:endParaRPr>
          </a:p>
        </p:txBody>
      </p:sp>
      <p:pic>
        <p:nvPicPr>
          <p:cNvPr id="4" name="Picture 3">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74663" y="1391678"/>
            <a:ext cx="765788" cy="1080000"/>
          </a:xfrm>
          <a:prstGeom prst="rect">
            <a:avLst/>
          </a:prstGeom>
        </p:spPr>
      </p:pic>
      <p:pic>
        <p:nvPicPr>
          <p:cNvPr id="7" name="Picture 6">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55440" y="3906794"/>
            <a:ext cx="1163049" cy="1440000"/>
          </a:xfrm>
          <a:prstGeom prst="rect">
            <a:avLst/>
          </a:prstGeom>
        </p:spPr>
      </p:pic>
    </p:spTree>
    <p:extLst>
      <p:ext uri="{BB962C8B-B14F-4D97-AF65-F5344CB8AC3E}">
        <p14:creationId xmlns:p14="http://schemas.microsoft.com/office/powerpoint/2010/main" val="1006817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latin typeface="Arial" panose="020B0604020202020204" pitchFamily="34" charset="0"/>
              <a:cs typeface="Arial" panose="020B0604020202020204" pitchFamily="34" charset="0"/>
            </a:endParaRPr>
          </a:p>
        </p:txBody>
      </p:sp>
      <p:sp>
        <p:nvSpPr>
          <p:cNvPr id="136194" name="Rectangle 2"/>
          <p:cNvSpPr>
            <a:spLocks noGrp="1" noChangeArrowheads="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rtl="1"/>
            <a:r>
              <a:rPr lang="fa-IR" dirty="0">
                <a:latin typeface="Arial" panose="020B0604020202020204" pitchFamily="34" charset="0"/>
                <a:cs typeface="Arial" panose="020B0604020202020204" pitchFamily="34" charset="0"/>
              </a:rPr>
              <a:t>مسافرت علي به  يمن براي جمع زكات</a:t>
            </a:r>
            <a:endParaRPr lang="en-US" dirty="0">
              <a:latin typeface="Arial" panose="020B0604020202020204" pitchFamily="34" charset="0"/>
              <a:cs typeface="Arial" panose="020B0604020202020204" pitchFamily="34" charset="0"/>
            </a:endParaRPr>
          </a:p>
        </p:txBody>
      </p:sp>
      <p:grpSp>
        <p:nvGrpSpPr>
          <p:cNvPr id="136222" name="Group 30"/>
          <p:cNvGrpSpPr>
            <a:grpSpLocks/>
          </p:cNvGrpSpPr>
          <p:nvPr/>
        </p:nvGrpSpPr>
        <p:grpSpPr bwMode="auto">
          <a:xfrm>
            <a:off x="2838542" y="1865547"/>
            <a:ext cx="7204251" cy="1000947"/>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8" name="Text Box 6">
              <a:hlinkClick r:id="rId3" action="ppaction://hlinksldjump"/>
            </p:cNvPr>
            <p:cNvSpPr txBox="1">
              <a:spLocks noChangeArrowheads="1"/>
            </p:cNvSpPr>
            <p:nvPr/>
          </p:nvSpPr>
          <p:spPr bwMode="gray">
            <a:xfrm>
              <a:off x="1569" y="1437"/>
              <a:ext cx="2375"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متون منقول مسافرت علي  (ع) براي جمع زكات</a:t>
              </a:r>
              <a:endParaRPr lang="en-US" sz="2800" b="1" dirty="0">
                <a:solidFill>
                  <a:srgbClr val="000000"/>
                </a:solidFill>
                <a:latin typeface="Arial" panose="020B0604020202020204" pitchFamily="34" charset="0"/>
                <a:cs typeface="Arial" panose="020B0604020202020204" pitchFamily="34" charset="0"/>
              </a:endParaRPr>
            </a:p>
          </p:txBody>
        </p:sp>
        <p:sp>
          <p:nvSpPr>
            <p:cNvPr id="136199" name="Text Box 7"/>
            <p:cNvSpPr txBox="1">
              <a:spLocks noChangeArrowheads="1"/>
            </p:cNvSpPr>
            <p:nvPr/>
          </p:nvSpPr>
          <p:spPr bwMode="gray">
            <a:xfrm>
              <a:off x="4041" y="1417"/>
              <a:ext cx="132"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grpSp>
      <p:grpSp>
        <p:nvGrpSpPr>
          <p:cNvPr id="136223" name="Group 31"/>
          <p:cNvGrpSpPr>
            <a:grpSpLocks/>
          </p:cNvGrpSpPr>
          <p:nvPr/>
        </p:nvGrpSpPr>
        <p:grpSpPr bwMode="auto">
          <a:xfrm>
            <a:off x="2841712" y="3025068"/>
            <a:ext cx="7259441" cy="1052005"/>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136203" name="AutoShape 11"/>
            <p:cNvSpPr>
              <a:spLocks noChangeArrowheads="1"/>
            </p:cNvSpPr>
            <p:nvPr/>
          </p:nvSpPr>
          <p:spPr bwMode="gray">
            <a:xfrm>
              <a:off x="3944" y="1833"/>
              <a:ext cx="371" cy="432"/>
            </a:xfrm>
            <a:prstGeom prst="diamond">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136204" name="Text Box 12">
              <a:hlinkClick r:id="rId4" action="ppaction://hlinksldjump"/>
            </p:cNvPr>
            <p:cNvSpPr txBox="1">
              <a:spLocks noChangeArrowheads="1"/>
            </p:cNvSpPr>
            <p:nvPr/>
          </p:nvSpPr>
          <p:spPr bwMode="gray">
            <a:xfrm>
              <a:off x="1689" y="1935"/>
              <a:ext cx="2160"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پاسخ به شبهات وهابيت</a:t>
              </a:r>
              <a:endParaRPr lang="en-US" sz="2800" b="1" dirty="0">
                <a:solidFill>
                  <a:srgbClr val="000000"/>
                </a:solidFill>
                <a:latin typeface="Arial" panose="020B0604020202020204" pitchFamily="34" charset="0"/>
                <a:cs typeface="Arial" panose="020B0604020202020204" pitchFamily="34" charset="0"/>
              </a:endParaRPr>
            </a:p>
          </p:txBody>
        </p:sp>
        <p:sp>
          <p:nvSpPr>
            <p:cNvPr id="136205" name="Text Box 13"/>
            <p:cNvSpPr txBox="1">
              <a:spLocks noChangeArrowheads="1"/>
            </p:cNvSpPr>
            <p:nvPr/>
          </p:nvSpPr>
          <p:spPr bwMode="gray">
            <a:xfrm>
              <a:off x="3970" y="1911"/>
              <a:ext cx="278"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sp>
        <p:nvSpPr>
          <p:cNvPr id="15" name="Right Arrow 17">
            <a:hlinkClick r:id="rId5"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26543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ترجمه ابوحامد غزالى از ديدگاه علماي اهل سنّت </a:t>
            </a:r>
            <a:endParaRPr lang="en-US" sz="2800" b="1" dirty="0">
              <a:solidFill>
                <a:srgbClr val="0000FF"/>
              </a:solidFill>
              <a:latin typeface="Arial" pitchFamily="34" charset="0"/>
              <a:cs typeface="Arial" pitchFamily="34" charset="0"/>
            </a:endParaRPr>
          </a:p>
          <a:p>
            <a:pPr rtl="1"/>
            <a:r>
              <a:rPr lang="fa-IR" sz="2800" dirty="0"/>
              <a:t>قال اليافعي المتوفی 768هـ: </a:t>
            </a:r>
            <a:r>
              <a:rPr lang="fa-IR" sz="2800" b="1" dirty="0"/>
              <a:t>«</a:t>
            </a:r>
            <a:r>
              <a:rPr lang="fa-IR" sz="2800" b="1" dirty="0">
                <a:ln>
                  <a:solidFill>
                    <a:srgbClr val="FF0000"/>
                  </a:solidFill>
                </a:ln>
              </a:rPr>
              <a:t>وفضائل الإمام حجة الإسلام أبي حامد الغزالي رضي الله عنه أكثر من أن تحصر، </a:t>
            </a:r>
            <a:r>
              <a:rPr lang="fa-IR" sz="2800" b="1" dirty="0"/>
              <a:t>وأشهر من أن. وقد روينا من الشيخ الفقيه الإمام العارف بالله، رفيع المقام الذي اشتهرت كرامته العظيمة وترادفت </a:t>
            </a:r>
            <a:r>
              <a:rPr lang="fa-IR" sz="2800" b="1" dirty="0">
                <a:solidFill>
                  <a:srgbClr val="FF0000"/>
                </a:solidFill>
              </a:rPr>
              <a:t>وقال للشمس يوما قفي فوقفت حتى بلغ المنزل الذي يريد من مكان بعيد</a:t>
            </a:r>
            <a:r>
              <a:rPr lang="fa-IR" sz="2800" dirty="0"/>
              <a:t>»</a:t>
            </a:r>
            <a:r>
              <a:rPr lang="fa-IR" sz="2800" b="1" dirty="0"/>
              <a:t>. </a:t>
            </a:r>
            <a:endParaRPr lang="en-US" sz="2800" dirty="0"/>
          </a:p>
          <a:p>
            <a:pPr rtl="1"/>
            <a:endParaRPr lang="fa-IR" sz="2800" dirty="0"/>
          </a:p>
          <a:p>
            <a:pPr rtl="1"/>
            <a:endParaRPr lang="fa-IR" sz="2800" dirty="0"/>
          </a:p>
          <a:p>
            <a:pPr rtl="1"/>
            <a:endParaRPr lang="fa-IR" sz="2800" dirty="0"/>
          </a:p>
          <a:p>
            <a:pPr rtl="1"/>
            <a:r>
              <a:rPr lang="fa-IR" sz="2800" dirty="0"/>
              <a:t>قال السيوطي ا</a:t>
            </a:r>
            <a:r>
              <a:rPr lang="fa-IR" sz="2800" b="1" dirty="0"/>
              <a:t>تشهر</a:t>
            </a:r>
            <a:r>
              <a:rPr lang="fa-IR" sz="2800" dirty="0"/>
              <a:t>لمتوفی 911:  </a:t>
            </a:r>
            <a:r>
              <a:rPr lang="fa-IR" sz="2800" b="1" dirty="0"/>
              <a:t>وعلى رأس الخامسة الإمام أبو حامد الغزالي، وذلك لتميزه بكثرة المصنفات البديعات، وغوصه في بحور العلم... حتى قال بعض العلماء الأكابر الجامعين بين العلم الظاهر والباطن: </a:t>
            </a:r>
            <a:r>
              <a:rPr lang="fa-IR" sz="2800" b="1" dirty="0">
                <a:ln>
                  <a:solidFill>
                    <a:srgbClr val="FF0000"/>
                  </a:solidFill>
                </a:ln>
                <a:solidFill>
                  <a:schemeClr val="tx1"/>
                </a:solidFill>
              </a:rPr>
              <a:t>لو كان بعد النبي صلى الله عليه وآله وسلم نبي لكان الغزالي</a:t>
            </a:r>
            <a:r>
              <a:rPr lang="fa-IR" sz="2800" b="1" dirty="0">
                <a:solidFill>
                  <a:srgbClr val="0000FF"/>
                </a:solidFill>
              </a:rPr>
              <a:t>، </a:t>
            </a:r>
            <a:r>
              <a:rPr lang="fa-IR" sz="2800" b="1" dirty="0"/>
              <a:t>وأنه يحصل ثبوت معجزاته ببعض مصنفاته.</a:t>
            </a:r>
            <a:endParaRPr lang="en-US" sz="2800" dirty="0"/>
          </a:p>
          <a:p>
            <a:pPr rtl="1"/>
            <a:r>
              <a:rPr lang="fa-IR" sz="2800" dirty="0"/>
              <a:t> </a:t>
            </a:r>
            <a:endParaRPr lang="en-US" sz="2800" dirty="0"/>
          </a:p>
          <a:p>
            <a:pPr rtl="1"/>
            <a:endParaRPr lang="en-US" sz="28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11" name="Right Arrow 10">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 name="Rectangle 4"/>
          <p:cNvSpPr/>
          <p:nvPr/>
        </p:nvSpPr>
        <p:spPr>
          <a:xfrm>
            <a:off x="3575720" y="3006715"/>
            <a:ext cx="801854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مرآة الجنان  ج 3   ص 190</a:t>
            </a:r>
            <a:r>
              <a:rPr lang="ar-SA" sz="2800" dirty="0"/>
              <a:t>، </a:t>
            </a:r>
            <a:r>
              <a:rPr lang="fa-IR" sz="2800" dirty="0"/>
              <a:t>نشر : دار الكتاب الإسلامي - القاهرة - 1413هـ</a:t>
            </a:r>
          </a:p>
        </p:txBody>
      </p:sp>
      <p:sp>
        <p:nvSpPr>
          <p:cNvPr id="6" name="Rectangle 5"/>
          <p:cNvSpPr/>
          <p:nvPr/>
        </p:nvSpPr>
        <p:spPr>
          <a:xfrm>
            <a:off x="6399416" y="6021288"/>
            <a:ext cx="519244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 التنبئه بمن يبعثه الله على رأس كل مائة،  ص 12 </a:t>
            </a:r>
            <a:endParaRPr lang="en-US" sz="2800" dirty="0">
              <a:solidFill>
                <a:schemeClr val="tx1"/>
              </a:solidFill>
            </a:endParaRPr>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7828" y="2809935"/>
            <a:ext cx="1002030" cy="1440000"/>
          </a:xfrm>
          <a:prstGeom prst="rect">
            <a:avLst/>
          </a:prstGeom>
        </p:spPr>
      </p:pic>
    </p:spTree>
    <p:extLst>
      <p:ext uri="{BB962C8B-B14F-4D97-AF65-F5344CB8AC3E}">
        <p14:creationId xmlns:p14="http://schemas.microsoft.com/office/powerpoint/2010/main" val="348568121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2 - محمد بن طلحة شافعي   (652هـ) </a:t>
            </a:r>
            <a:endParaRPr lang="en-US" sz="2800" b="1" dirty="0">
              <a:solidFill>
                <a:srgbClr val="0000FF"/>
              </a:solidFill>
              <a:latin typeface="Arial" pitchFamily="34" charset="0"/>
              <a:cs typeface="Arial" pitchFamily="34" charset="0"/>
            </a:endParaRPr>
          </a:p>
          <a:p>
            <a:pPr rtl="1"/>
            <a:r>
              <a:rPr lang="fa-IR" sz="3200" dirty="0"/>
              <a:t>قال محمد بن طلحه الشافعي:  </a:t>
            </a:r>
            <a:r>
              <a:rPr lang="fa-IR" sz="3200" b="1" dirty="0"/>
              <a:t>فيكون معنى الحديث: </a:t>
            </a:r>
            <a:r>
              <a:rPr lang="fa-IR" sz="3200" b="1" dirty="0">
                <a:ln>
                  <a:solidFill>
                    <a:srgbClr val="FF0000"/>
                  </a:solidFill>
                </a:ln>
              </a:rPr>
              <a:t>من كنت أولى به أو ناصره أو وارثه أو عصبته أو حميمه أو صديقه فإن عليا منه كذلك</a:t>
            </a:r>
            <a:r>
              <a:rPr lang="fa-IR" sz="3200" b="1" dirty="0"/>
              <a:t>، وهذا صريح في تخصيصه لعلي بهذه المنقبة العلية وجعله لغيره كنفسه ... بما لم يجعله لغيره. </a:t>
            </a:r>
            <a:endParaRPr lang="en-US" sz="3200" dirty="0"/>
          </a:p>
          <a:p>
            <a:pPr rtl="1"/>
            <a:r>
              <a:rPr lang="fa-IR" sz="3200" b="1" dirty="0"/>
              <a:t>وليعلم: أن هذا الحديث هو من أسرار قوله تعالى ... فإنه أولى بالمؤمنين وناصر المؤمنين وسيد المؤمنين. وكل معنى أمكن إثباته مما دل عليه لفظ (المولى) لرسول الله فقد جعله لعلي عليه السلام. وهي مرتبة سامية ومنزلة شاهقة ودرجة علية ومكانة رفيعة خصه صلى الله عليه وسلم بها دون غيره، فلهذا </a:t>
            </a:r>
            <a:r>
              <a:rPr lang="fa-IR" sz="3200" b="1" dirty="0">
                <a:ln>
                  <a:solidFill>
                    <a:srgbClr val="FF0000"/>
                  </a:solidFill>
                </a:ln>
              </a:rPr>
              <a:t>صار ذلك اليوم يوم عيد</a:t>
            </a:r>
            <a:r>
              <a:rPr lang="fa-IR" sz="3200" b="1" dirty="0"/>
              <a:t> وموسم سرور لأوليائه.</a:t>
            </a:r>
            <a:endParaRPr lang="en-US" sz="3200" dirty="0"/>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ectangle 4"/>
          <p:cNvSpPr/>
          <p:nvPr/>
        </p:nvSpPr>
        <p:spPr>
          <a:xfrm>
            <a:off x="8832304" y="5301208"/>
            <a:ext cx="253306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مطالب السئول، ص 44</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7408" y="4587458"/>
            <a:ext cx="1301496" cy="1950720"/>
          </a:xfrm>
          <a:prstGeom prst="rect">
            <a:avLst/>
          </a:prstGeom>
        </p:spPr>
      </p:pic>
    </p:spTree>
    <p:extLst>
      <p:ext uri="{BB962C8B-B14F-4D97-AF65-F5344CB8AC3E}">
        <p14:creationId xmlns:p14="http://schemas.microsoft.com/office/powerpoint/2010/main" val="221924744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dirty="0"/>
              <a:t>معناى حديث غدير اين است: هر كس كه من بر او أولى و سزاوارترم و يا ناصر و  وارث و يا پشتيبان و دوست صميمي او هستم علي هم براي او اين چنين است. و اين كلام صريح در تخصيص علي به اين منقبت بلند بوده و او را براي ديگران مانند خود قرار داده و اين خصوصيت را براي ديگري قائل نشده است .</a:t>
            </a:r>
            <a:endParaRPr lang="en-US" sz="2800" dirty="0"/>
          </a:p>
          <a:p>
            <a:pPr rtl="1"/>
            <a:r>
              <a:rPr lang="fa-IR" sz="2800" dirty="0"/>
              <a:t>از اين رو معلوم  مي‌شود كه اين حديث از أسرار سخن خداي تعالى است ... كه [مضمون آن] در آيه مباهله نيز آمده. پس به درستي كه علي از همه كس بر مؤمنين اولي و سزاوارتر است و ناصر مؤمنين و سيد آقاي مؤمنين است. و هر معنايى كه امكان داشته باشد از لفظ «مولي» براي رسول خدا صلي الله عليه وآله وسلّم إثبات كنيم همان را براي علي مي‌توان ثابت نمود. و اين مرتبه‌اي بلند و والا و منزلتي دست نيافتني و درجه‌اي عالي و جايگاه رفيع است كه پيامبر آن را به علي و نه به ديگري اختصاص داده است.</a:t>
            </a:r>
            <a:endParaRPr lang="en-US" sz="2800" dirty="0"/>
          </a:p>
          <a:p>
            <a:pPr rtl="1"/>
            <a:r>
              <a:rPr lang="fa-IR" sz="2800" dirty="0"/>
              <a:t> و از اين روست كه روز غدير  روز عيد و موسم سرور براي دوست‌داران علي [عليه السلام‌] گشته است.</a:t>
            </a:r>
            <a:endParaRPr lang="en-US" sz="2800" dirty="0"/>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Tree>
    <p:extLst>
      <p:ext uri="{BB962C8B-B14F-4D97-AF65-F5344CB8AC3E}">
        <p14:creationId xmlns:p14="http://schemas.microsoft.com/office/powerpoint/2010/main" val="362312753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ترجمه و شخصيت محمد بن طلحه  از ديدگاه علماي اهل سنّت </a:t>
            </a:r>
          </a:p>
          <a:p>
            <a:pPr rtl="1"/>
            <a:r>
              <a:rPr lang="fa-IR" sz="3200" b="1" dirty="0"/>
              <a:t>قال الذهبي: « </a:t>
            </a:r>
            <a:r>
              <a:rPr lang="fa-IR" sz="3200" b="1" dirty="0">
                <a:ln>
                  <a:solidFill>
                    <a:srgbClr val="FF0000"/>
                  </a:solidFill>
                </a:ln>
              </a:rPr>
              <a:t>العلامة الأوحد </a:t>
            </a:r>
            <a:r>
              <a:rPr lang="fa-IR" sz="3200" b="1" dirty="0"/>
              <a:t>كمال الدين أبو سالم محمد بن طلحة بن محمد القرشي العدوي الشافعي برع في المذهب واصوله وشارك في فنون... توفي سنة اثنتين وخمسين وست مئة 652،». </a:t>
            </a:r>
            <a:endParaRPr lang="en-US" sz="3200" dirty="0"/>
          </a:p>
          <a:p>
            <a:pPr rtl="1"/>
            <a:endParaRPr lang="en-US" sz="3200" dirty="0"/>
          </a:p>
          <a:p>
            <a:pPr rtl="1"/>
            <a:r>
              <a:rPr lang="fa-IR" sz="3200" dirty="0"/>
              <a:t>قال الاسنوي :  </a:t>
            </a:r>
            <a:r>
              <a:rPr lang="fa-IR" sz="3200" b="1" dirty="0">
                <a:ln>
                  <a:solidFill>
                    <a:srgbClr val="FF0000"/>
                  </a:solidFill>
                </a:ln>
              </a:rPr>
              <a:t>كان إماماً بارعاً في الفقه، </a:t>
            </a:r>
            <a:r>
              <a:rPr lang="fa-IR" sz="3200" b="1" dirty="0"/>
              <a:t>والخلاف، عالماً بالأصلين رئيساً كبيراً معظّماً ترسل عن الملوك، وأقام بدمشق بالمدرسة الأمينية.  </a:t>
            </a:r>
          </a:p>
          <a:p>
            <a:pPr rtl="1"/>
            <a:endParaRPr lang="fa-IR" sz="3200" b="1" dirty="0"/>
          </a:p>
          <a:p>
            <a:pPr rtl="1"/>
            <a:r>
              <a:rPr lang="fa-IR" sz="3200" dirty="0"/>
              <a:t>فهو بارِعٌ‏: </a:t>
            </a:r>
            <a:r>
              <a:rPr lang="fa-IR" sz="3200" b="1" dirty="0"/>
              <a:t>تَمَّ في كلّ فَضِيلة و جمال و فاق أَصحابه في العلم و غيره.</a:t>
            </a:r>
          </a:p>
          <a:p>
            <a:pPr rtl="1"/>
            <a:endParaRPr lang="en-US" sz="3200" dirty="0"/>
          </a:p>
          <a:p>
            <a:pPr rtl="1"/>
            <a:endParaRPr lang="en-US" sz="2800" b="1" dirty="0">
              <a:solidFill>
                <a:srgbClr val="0000FF"/>
              </a:solidFill>
              <a:latin typeface="Arial" pitchFamily="34" charset="0"/>
              <a:cs typeface="Arial" pitchFamily="34" charset="0"/>
            </a:endParaRPr>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ectangle 4"/>
          <p:cNvSpPr/>
          <p:nvPr/>
        </p:nvSpPr>
        <p:spPr>
          <a:xfrm>
            <a:off x="7176120" y="2996952"/>
            <a:ext cx="439094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hlinkClick r:id="rId3" action="ppaction://hlinkfile"/>
              </a:rPr>
              <a:t>الذهبي، سير أعلام النبلاء، ج23، ص293</a:t>
            </a:r>
            <a:endParaRPr lang="en-US" sz="2800" dirty="0"/>
          </a:p>
        </p:txBody>
      </p:sp>
      <p:sp>
        <p:nvSpPr>
          <p:cNvPr id="6" name="Rectangle 5"/>
          <p:cNvSpPr/>
          <p:nvPr/>
        </p:nvSpPr>
        <p:spPr>
          <a:xfrm>
            <a:off x="5605176" y="4651140"/>
            <a:ext cx="596189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hlinkClick r:id="rId4" action="ppaction://hlinkfile"/>
              </a:rPr>
              <a:t>طبقات الشافعية،ص 418، ترجمة 1200، چاپ دار الفكر</a:t>
            </a:r>
            <a:endParaRPr lang="en-US" sz="2800" dirty="0"/>
          </a:p>
        </p:txBody>
      </p:sp>
      <p:sp>
        <p:nvSpPr>
          <p:cNvPr id="7" name="Right Arrow 6">
            <a:hlinkClick r:id="rId5" action="ppaction://hlinksldjump"/>
          </p:cNvPr>
          <p:cNvSpPr/>
          <p:nvPr/>
        </p:nvSpPr>
        <p:spPr>
          <a:xfrm>
            <a:off x="1631504" y="112560"/>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9" name="Rectangle 8"/>
          <p:cNvSpPr/>
          <p:nvPr/>
        </p:nvSpPr>
        <p:spPr>
          <a:xfrm>
            <a:off x="7891060" y="6043718"/>
            <a:ext cx="367600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لسان العرب ج 8 ص 8 مادة «برع»</a:t>
            </a:r>
          </a:p>
        </p:txBody>
      </p:sp>
      <p:pic>
        <p:nvPicPr>
          <p:cNvPr id="3" name="Picture 2">
            <a:hlinkClick r:id="rId3"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04386" y="4274360"/>
            <a:ext cx="1253868" cy="1800000"/>
          </a:xfrm>
          <a:prstGeom prst="rect">
            <a:avLst/>
          </a:prstGeom>
        </p:spPr>
      </p:pic>
    </p:spTree>
    <p:extLst>
      <p:ext uri="{BB962C8B-B14F-4D97-AF65-F5344CB8AC3E}">
        <p14:creationId xmlns:p14="http://schemas.microsoft.com/office/powerpoint/2010/main" val="103318811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9370" y="938172"/>
            <a:ext cx="11887780" cy="5890376"/>
          </a:xfrm>
        </p:spPr>
        <p:style>
          <a:lnRef idx="1">
            <a:schemeClr val="accent1"/>
          </a:lnRef>
          <a:fillRef idx="2">
            <a:schemeClr val="accent1"/>
          </a:fillRef>
          <a:effectRef idx="1">
            <a:schemeClr val="accent1"/>
          </a:effectRef>
          <a:fontRef idx="minor">
            <a:schemeClr val="dk1"/>
          </a:fontRef>
        </p:style>
        <p:txBody>
          <a:bodyPr>
            <a:noAutofit/>
          </a:bodyPr>
          <a:lstStyle/>
          <a:p>
            <a:pPr lvl="0" rtl="1"/>
            <a:r>
              <a:rPr lang="fa-IR" sz="2800" b="1" dirty="0">
                <a:solidFill>
                  <a:srgbClr val="0000FF"/>
                </a:solidFill>
                <a:latin typeface="Arial" pitchFamily="34" charset="0"/>
                <a:cs typeface="Arial" pitchFamily="34" charset="0"/>
              </a:rPr>
              <a:t>3 - </a:t>
            </a:r>
            <a:r>
              <a:rPr lang="en-US" sz="2800" b="1" dirty="0">
                <a:solidFill>
                  <a:srgbClr val="0000FF"/>
                </a:solidFill>
                <a:latin typeface="Arial" pitchFamily="34" charset="0"/>
                <a:cs typeface="Arial" pitchFamily="34" charset="0"/>
              </a:rPr>
              <a:t> </a:t>
            </a:r>
            <a:r>
              <a:rPr lang="fa-IR" sz="2800" b="1" dirty="0">
                <a:solidFill>
                  <a:srgbClr val="0000FF"/>
                </a:solidFill>
                <a:latin typeface="Arial" pitchFamily="34" charset="0"/>
                <a:cs typeface="Arial" pitchFamily="34" charset="0"/>
              </a:rPr>
              <a:t>سبط ابن الجوزي (654هـ)</a:t>
            </a:r>
          </a:p>
          <a:p>
            <a:pPr rtl="1"/>
            <a:r>
              <a:rPr lang="fa-IR" sz="2800" b="1" dirty="0"/>
              <a:t>قال سبط ابن الجوزي : (العاشر) بمعنى الأولى ... والمراد من الحديث: الطاعة المخصوصة فتعين العاشر. ومعناه: من كنت أولى به من نفسه فعلي أولى به... ودل عليه أيضا قوله عليه السلام: ألست أولى بالمؤمنين من أنفسهم؟ وهذا </a:t>
            </a:r>
            <a:r>
              <a:rPr lang="fa-IR" sz="2800" b="1" dirty="0">
                <a:ln>
                  <a:solidFill>
                    <a:srgbClr val="FF0000"/>
                  </a:solidFill>
                </a:ln>
              </a:rPr>
              <a:t>نص صريح في إثبات إمامته وقبول طاعته. </a:t>
            </a:r>
          </a:p>
          <a:p>
            <a:pPr rtl="1"/>
            <a:endParaRPr lang="fa-IR" sz="2800" dirty="0">
              <a:solidFill>
                <a:srgbClr val="005A00"/>
              </a:solidFill>
            </a:endParaRPr>
          </a:p>
          <a:p>
            <a:pPr rtl="1"/>
            <a:r>
              <a:rPr lang="fa-IR" sz="2800" dirty="0" err="1">
                <a:solidFill>
                  <a:srgbClr val="005A00"/>
                </a:solidFill>
              </a:rPr>
              <a:t>معناي</a:t>
            </a:r>
            <a:r>
              <a:rPr lang="fa-IR" sz="2800" dirty="0">
                <a:solidFill>
                  <a:srgbClr val="005A00"/>
                </a:solidFill>
              </a:rPr>
              <a:t> دهم «مولي» اين است كه به معنى أولى و سزاوارتر است... پس مراد از حديث غدير: اطاعت مخصوص [از علي عليه السلام‌] است پس [براي حديث غدير] معناي دهم متعين گرديد. و معناي آن اين است: كسي كه من از خود او بر او سزاوارترم (ولايت مطلقه دارم) از اين به بعد علي بر او سزاوارتر است (ولايت مطلقه دارد)... و دليل بر اين مطلب نيز سخن خود رسول خدا صلي الله عليه وآله وسلّم در ابتداي حديث غدير است كه فرمود: </a:t>
            </a:r>
            <a:r>
              <a:rPr lang="fa-IR" sz="2800" b="1" dirty="0">
                <a:solidFill>
                  <a:srgbClr val="0000FF"/>
                </a:solidFill>
              </a:rPr>
              <a:t>«ألست أولى بالمؤمنين من أنفسهم؟» </a:t>
            </a:r>
            <a:r>
              <a:rPr lang="fa-IR" sz="2800" b="1" dirty="0">
                <a:solidFill>
                  <a:srgbClr val="006600"/>
                </a:solidFill>
              </a:rPr>
              <a:t> </a:t>
            </a:r>
            <a:r>
              <a:rPr lang="fa-IR" sz="2800" dirty="0">
                <a:solidFill>
                  <a:srgbClr val="005A00"/>
                </a:solidFill>
              </a:rPr>
              <a:t>كه اين سخن نص صريح در إثبات إمامت علي و قبول اطاعت او است.</a:t>
            </a:r>
            <a:endParaRPr lang="en-US" sz="2800" dirty="0">
              <a:solidFill>
                <a:srgbClr val="005A00"/>
              </a:solidFill>
            </a:endParaRPr>
          </a:p>
          <a:p>
            <a:pPr rtl="1"/>
            <a:endParaRPr lang="en-US" sz="2800" dirty="0"/>
          </a:p>
          <a:p>
            <a:pPr lvl="0" rtl="1"/>
            <a:endParaRPr lang="en-US" sz="2800" b="1" dirty="0">
              <a:solidFill>
                <a:srgbClr val="0000FF"/>
              </a:solidFill>
              <a:latin typeface="Arial" pitchFamily="34" charset="0"/>
              <a:cs typeface="Arial" pitchFamily="34" charset="0"/>
            </a:endParaRPr>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4" name="Rectangle 3"/>
          <p:cNvSpPr/>
          <p:nvPr/>
        </p:nvSpPr>
        <p:spPr>
          <a:xfrm>
            <a:off x="8328248" y="2852936"/>
            <a:ext cx="339708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تذكرة خواص الامه ص30-34</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7368" y="5358230"/>
            <a:ext cx="1020952" cy="1440000"/>
          </a:xfrm>
          <a:prstGeom prst="rect">
            <a:avLst/>
          </a:prstGeom>
        </p:spPr>
      </p:pic>
    </p:spTree>
    <p:extLst>
      <p:ext uri="{BB962C8B-B14F-4D97-AF65-F5344CB8AC3E}">
        <p14:creationId xmlns:p14="http://schemas.microsoft.com/office/powerpoint/2010/main" val="180788003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solidFill>
                  <a:srgbClr val="0000FF"/>
                </a:solidFill>
                <a:latin typeface="Arial" pitchFamily="34" charset="0"/>
                <a:cs typeface="Arial" pitchFamily="34" charset="0"/>
              </a:rPr>
              <a:t>ترجمه و </a:t>
            </a:r>
            <a:r>
              <a:rPr lang="fa-IR" sz="3200" b="1" dirty="0" err="1">
                <a:solidFill>
                  <a:srgbClr val="0000FF"/>
                </a:solidFill>
                <a:latin typeface="Arial" pitchFamily="34" charset="0"/>
                <a:cs typeface="Arial" pitchFamily="34" charset="0"/>
              </a:rPr>
              <a:t>شخصيت</a:t>
            </a:r>
            <a:r>
              <a:rPr lang="fa-IR" sz="3200" b="1" dirty="0">
                <a:solidFill>
                  <a:srgbClr val="0000FF"/>
                </a:solidFill>
                <a:latin typeface="Arial" pitchFamily="34" charset="0"/>
                <a:cs typeface="Arial" pitchFamily="34" charset="0"/>
              </a:rPr>
              <a:t> </a:t>
            </a:r>
            <a:r>
              <a:rPr lang="fa-IR" sz="3200" b="1" dirty="0" err="1">
                <a:solidFill>
                  <a:srgbClr val="0000FF"/>
                </a:solidFill>
                <a:latin typeface="Arial" pitchFamily="34" charset="0"/>
                <a:cs typeface="Arial" pitchFamily="34" charset="0"/>
              </a:rPr>
              <a:t>سبط</a:t>
            </a:r>
            <a:r>
              <a:rPr lang="fa-IR" sz="3200" b="1" dirty="0">
                <a:solidFill>
                  <a:srgbClr val="0000FF"/>
                </a:solidFill>
                <a:latin typeface="Arial" pitchFamily="34" charset="0"/>
                <a:cs typeface="Arial" pitchFamily="34" charset="0"/>
              </a:rPr>
              <a:t> ابن جوزی  از ديدگاه علماي اهل سنّت </a:t>
            </a:r>
          </a:p>
          <a:p>
            <a:pPr rtl="1"/>
            <a:r>
              <a:rPr lang="fa-IR" sz="3200" dirty="0"/>
              <a:t>ذهبي مي‌گويد:</a:t>
            </a:r>
            <a:r>
              <a:rPr lang="fa-IR" sz="3200" b="1" dirty="0"/>
              <a:t> </a:t>
            </a:r>
            <a:r>
              <a:rPr lang="fa-IR" sz="3200" b="1" dirty="0">
                <a:ln>
                  <a:solidFill>
                    <a:srgbClr val="FF0000"/>
                  </a:solidFill>
                </a:ln>
              </a:rPr>
              <a:t>الإمام الواعظ </a:t>
            </a:r>
            <a:r>
              <a:rPr lang="fa-IR" sz="3200" b="1" dirty="0"/>
              <a:t>المؤرخ شمس الدين، أبو المظفر التركي، ثم البغدادي العوني، الحنفي سبط الإمام جمال الدين أبي الفَرَج ابن الجوزيّ؛ نزيل دمشق. ولد سنة إحدي وثمانين وخمسمائة، وسمع من جدّه، </a:t>
            </a:r>
            <a:r>
              <a:rPr lang="fa-IR" sz="3200" b="1" dirty="0">
                <a:ln>
                  <a:solidFill>
                    <a:srgbClr val="FF0000"/>
                  </a:solidFill>
                </a:ln>
              </a:rPr>
              <a:t>وكان إماماً فقيهاً واعظاً وحيداً في الوعظ علاّمة في التاريخ والسير </a:t>
            </a:r>
            <a:r>
              <a:rPr lang="fa-IR" sz="3200" b="1" dirty="0"/>
              <a:t>وافر الحرمة ... </a:t>
            </a:r>
            <a:r>
              <a:rPr lang="fa-IR" sz="3200" b="1" dirty="0">
                <a:ln>
                  <a:solidFill>
                    <a:srgbClr val="FF0000"/>
                  </a:solidFill>
                </a:ln>
              </a:rPr>
              <a:t>صاحب قبولٍ تامّ </a:t>
            </a:r>
            <a:r>
              <a:rPr lang="fa-IR" sz="3200" b="1" dirty="0"/>
              <a:t>. </a:t>
            </a:r>
            <a:endParaRPr lang="en-US" sz="3200" dirty="0"/>
          </a:p>
          <a:p>
            <a:pPr rtl="1"/>
            <a:r>
              <a:rPr lang="fa-IR" sz="3200" dirty="0">
                <a:solidFill>
                  <a:srgbClr val="005A00"/>
                </a:solidFill>
              </a:rPr>
              <a:t>  إمام واعظ مؤرّخ، شمس الدين، أبو المظفر تركي، بغدادي عوني، حنفي نوه (سبط) إمام جمال الدين أبو الفَرَج بن جوزيّ ؛ ساكن دمشق كه در سال 581 هـ به دنيا آمد و إمام و فقيه و واعظ بي نظيري بود و در تاريخ و سِيَر، علامه بود و صاحب ارج و احترام ويژه و مورد قبول همه بود.</a:t>
            </a:r>
            <a:endParaRPr lang="en-US" sz="3200" dirty="0">
              <a:solidFill>
                <a:srgbClr val="005A00"/>
              </a:solidFill>
            </a:endParaRPr>
          </a:p>
          <a:p>
            <a:pPr rtl="1"/>
            <a:endParaRPr lang="fa-IR" sz="3200" b="1" dirty="0">
              <a:solidFill>
                <a:srgbClr val="0000FF"/>
              </a:solidFill>
              <a:latin typeface="Arial" pitchFamily="34" charset="0"/>
              <a:cs typeface="Arial" pitchFamily="34" charset="0"/>
            </a:endParaRPr>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ounded Rectangle 4"/>
          <p:cNvSpPr/>
          <p:nvPr/>
        </p:nvSpPr>
        <p:spPr>
          <a:xfrm>
            <a:off x="7680176" y="5373216"/>
            <a:ext cx="3627606"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SA" sz="2800" dirty="0"/>
              <a:t>تاريخ الإسلام ج 48 ص 184 </a:t>
            </a:r>
            <a:endParaRPr lang="en-US" sz="2800" dirty="0"/>
          </a:p>
        </p:txBody>
      </p:sp>
      <p:sp>
        <p:nvSpPr>
          <p:cNvPr id="6" name="Right Arrow 5">
            <a:hlinkClick r:id="rId3" action="ppaction://hlinksldjump"/>
          </p:cNvPr>
          <p:cNvSpPr/>
          <p:nvPr/>
        </p:nvSpPr>
        <p:spPr>
          <a:xfrm>
            <a:off x="1631504" y="44624"/>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80357" y="5058000"/>
            <a:ext cx="1502293" cy="1800000"/>
          </a:xfrm>
          <a:prstGeom prst="rect">
            <a:avLst/>
          </a:prstGeom>
        </p:spPr>
      </p:pic>
    </p:spTree>
    <p:extLst>
      <p:ext uri="{BB962C8B-B14F-4D97-AF65-F5344CB8AC3E}">
        <p14:creationId xmlns:p14="http://schemas.microsoft.com/office/powerpoint/2010/main" val="118176623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2900" dirty="0"/>
              <a:t>سبط ابن جوزي در ادامه شعر حسان بن ثابت را در محضرترسول خدا صلي الله عليه وآله وسلّم سروده شد را اضافه كرده است:</a:t>
            </a:r>
            <a:endParaRPr lang="en-US" sz="2900" dirty="0"/>
          </a:p>
          <a:p>
            <a:pPr rtl="1"/>
            <a:r>
              <a:rPr lang="fa-IR" sz="2900" b="1" dirty="0"/>
              <a:t>            يناديهُمُ يومَ الغدير نبيُهم * بِخُمٍّ فَأَسْمِعْ بالرسول مُنَـــادياً</a:t>
            </a:r>
            <a:endParaRPr lang="en-US" sz="2900" dirty="0"/>
          </a:p>
          <a:p>
            <a:pPr rtl="1"/>
            <a:r>
              <a:rPr lang="fa-IR" sz="2900" b="1" dirty="0"/>
              <a:t>             فقال له قم يا علي فإنني * رضيتك من </a:t>
            </a:r>
            <a:r>
              <a:rPr lang="fa-IR" sz="2900" b="1" dirty="0">
                <a:ln>
                  <a:solidFill>
                    <a:srgbClr val="FF0000"/>
                  </a:solidFill>
                </a:ln>
              </a:rPr>
              <a:t>بعدي إماماً وهادياً</a:t>
            </a:r>
            <a:endParaRPr lang="en-US" sz="2900" dirty="0">
              <a:ln>
                <a:solidFill>
                  <a:srgbClr val="FF0000"/>
                </a:solidFill>
              </a:ln>
            </a:endParaRPr>
          </a:p>
          <a:p>
            <a:pPr rtl="1"/>
            <a:r>
              <a:rPr lang="fa-IR" sz="2900" dirty="0">
                <a:solidFill>
                  <a:srgbClr val="005A00"/>
                </a:solidFill>
              </a:rPr>
              <a:t>پيامبر بزرگوار ، در روز غدير به مسلمانان ندا كرد ! سخن دلپذير او را بشنويد</a:t>
            </a:r>
            <a:endParaRPr lang="en-US" sz="2900" dirty="0">
              <a:solidFill>
                <a:srgbClr val="005A00"/>
              </a:solidFill>
            </a:endParaRPr>
          </a:p>
          <a:p>
            <a:pPr rtl="1"/>
            <a:r>
              <a:rPr lang="fa-IR" sz="2900" dirty="0">
                <a:solidFill>
                  <a:srgbClr val="005A00"/>
                </a:solidFill>
              </a:rPr>
              <a:t>پيغمبر اكرم به علي فرمود : برخيز كه تو بعد از من پيشوا و هدايت‌گر اين خلقي .</a:t>
            </a:r>
            <a:endParaRPr lang="en-US" sz="2900" dirty="0">
              <a:solidFill>
                <a:srgbClr val="005A00"/>
              </a:solidFill>
            </a:endParaRPr>
          </a:p>
          <a:p>
            <a:pPr rtl="1"/>
            <a:r>
              <a:rPr lang="fa-IR" sz="2900" b="1" dirty="0"/>
              <a:t>ويروى أن النبي صلى الله عليه وسلم لما سمعه ينشد هذه الأبيات قال له : يا حسان لا تزال مؤيدا بروح القدس ما نصرتنا أو نافحت عنا بلسانك .</a:t>
            </a:r>
            <a:endParaRPr lang="en-US" sz="2900" dirty="0"/>
          </a:p>
          <a:p>
            <a:pPr rtl="1"/>
            <a:r>
              <a:rPr lang="fa-IR" sz="2900" dirty="0">
                <a:solidFill>
                  <a:srgbClr val="005A00"/>
                </a:solidFill>
              </a:rPr>
              <a:t>روايت شده وقتي رسول خدا صلي الله عليه وآله وسلّم اين ابيات را از حسان  شنيد به او فرمود: اي حسان، مادامي كه ما را ياري مي‌كني و با زبات از ما دفاع مي كني همواره از تأييدات روح القدس بهره‌مند گردي</a:t>
            </a:r>
            <a:endParaRPr lang="en-US" sz="2900" dirty="0">
              <a:solidFill>
                <a:srgbClr val="005A00"/>
              </a:solidFill>
            </a:endParaRPr>
          </a:p>
          <a:p>
            <a:pPr rtl="1"/>
            <a:endParaRPr lang="en-US" sz="29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5440" y="1700808"/>
            <a:ext cx="1276191" cy="1800000"/>
          </a:xfrm>
          <a:prstGeom prst="rect">
            <a:avLst/>
          </a:prstGeom>
        </p:spPr>
      </p:pic>
    </p:spTree>
    <p:extLst>
      <p:ext uri="{BB962C8B-B14F-4D97-AF65-F5344CB8AC3E}">
        <p14:creationId xmlns:p14="http://schemas.microsoft.com/office/powerpoint/2010/main" val="410523972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1555" y="938172"/>
            <a:ext cx="11908058" cy="5919828"/>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2900" dirty="0"/>
              <a:t>سپس شعري از  قيس بن سعد بن عباده أنصاري نقل مي‌كند:</a:t>
            </a:r>
            <a:endParaRPr lang="en-US" sz="2900" dirty="0"/>
          </a:p>
          <a:p>
            <a:pPr rtl="1"/>
            <a:r>
              <a:rPr lang="fa-IR" sz="2900" b="1" dirty="0"/>
              <a:t>            </a:t>
            </a:r>
            <a:r>
              <a:rPr lang="fa-IR" sz="2900" b="1" dirty="0">
                <a:ln>
                  <a:solidFill>
                    <a:srgbClr val="FF0000"/>
                  </a:solidFill>
                </a:ln>
              </a:rPr>
              <a:t>علــي إمامــنا وإمـــــام * لســوانا </a:t>
            </a:r>
            <a:r>
              <a:rPr lang="fa-IR" sz="2900" b="1" dirty="0"/>
              <a:t>به أتى التنزيل </a:t>
            </a:r>
            <a:endParaRPr lang="en-US" sz="2900" dirty="0"/>
          </a:p>
          <a:p>
            <a:pPr rtl="1"/>
            <a:r>
              <a:rPr lang="fa-IR" sz="2900" b="1" dirty="0"/>
              <a:t>           يوم قال النبي من كنت مولاه * فهذا مولاه خطب جليل</a:t>
            </a:r>
            <a:endParaRPr lang="en-US" sz="2900" dirty="0"/>
          </a:p>
          <a:p>
            <a:pPr rtl="1"/>
            <a:r>
              <a:rPr lang="fa-IR" sz="2900" dirty="0">
                <a:solidFill>
                  <a:srgbClr val="005A00"/>
                </a:solidFill>
              </a:rPr>
              <a:t>علي پيشواي ما است و پيشواي افرادي غير از ما است قرآن اين مطلب را آورده است . روزي كه پيامبر فرمود : هر كس را كه من مولاي اويم پس اين مولاي او است و اين خبر بسيار بزرگ و با عظمتي است .</a:t>
            </a:r>
            <a:endParaRPr lang="en-US" sz="2900" dirty="0">
              <a:solidFill>
                <a:srgbClr val="005A00"/>
              </a:solidFill>
            </a:endParaRPr>
          </a:p>
          <a:p>
            <a:pPr rtl="1"/>
            <a:r>
              <a:rPr lang="fa-IR" sz="2900" dirty="0"/>
              <a:t>آنگاه شعري كميت را نقل مي‌كند:</a:t>
            </a:r>
            <a:endParaRPr lang="en-US" sz="2900" dirty="0"/>
          </a:p>
          <a:p>
            <a:pPr rtl="1"/>
            <a:r>
              <a:rPr lang="fa-IR" sz="2900" b="1" dirty="0"/>
              <a:t>            ويوم الدوح دوح غدير خم * أبان له الولاية لو أطيعا</a:t>
            </a:r>
            <a:endParaRPr lang="en-US" sz="2900" dirty="0"/>
          </a:p>
          <a:p>
            <a:pPr rtl="1"/>
            <a:r>
              <a:rPr lang="fa-IR" sz="2900" b="1" dirty="0"/>
              <a:t>            ولكن الرجال تدافعــــوها * فلم أر مثلها خطرا منيعا</a:t>
            </a:r>
            <a:endParaRPr lang="en-US" sz="2900" dirty="0"/>
          </a:p>
          <a:p>
            <a:pPr rtl="1">
              <a:lnSpc>
                <a:spcPct val="90000"/>
              </a:lnSpc>
            </a:pPr>
            <a:r>
              <a:rPr lang="fa-IR" sz="2900" dirty="0">
                <a:solidFill>
                  <a:srgbClr val="005A00"/>
                </a:solidFill>
              </a:rPr>
              <a:t>و در روز دوح (اشاره به درختان كهن وانبوه در منطقه غدير خم) ، دوح غدير خم ، ولايت وي را آشكار فرمود ، كه اي كاش اطاعت ميشد ، ليكن آن كسان پيمان ولايت را شكستند و من پيماني به اين خطيري نديدم .</a:t>
            </a:r>
            <a:endParaRPr lang="en-US" sz="2900" dirty="0">
              <a:solidFill>
                <a:srgbClr val="005A00"/>
              </a:solidFill>
            </a:endParaRPr>
          </a:p>
          <a:p>
            <a:pPr rtl="1"/>
            <a:endParaRPr lang="en-US" sz="2900" b="1" dirty="0"/>
          </a:p>
        </p:txBody>
      </p:sp>
      <p:sp>
        <p:nvSpPr>
          <p:cNvPr id="2" name="Title 1"/>
          <p:cNvSpPr>
            <a:spLocks noGrp="1"/>
          </p:cNvSpPr>
          <p:nvPr>
            <p:ph type="title"/>
          </p:nvPr>
        </p:nvSpPr>
        <p:spPr>
          <a:xfrm>
            <a:off x="130214" y="88040"/>
            <a:ext cx="11961068"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Tree>
    <p:extLst>
      <p:ext uri="{BB962C8B-B14F-4D97-AF65-F5344CB8AC3E}">
        <p14:creationId xmlns:p14="http://schemas.microsoft.com/office/powerpoint/2010/main" val="422934091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2900" dirty="0"/>
              <a:t>ابن جوزي در ادامه مي‌نويسد: شيخ ما عمر بن صافي موصلي رحمه الله تعالی براي ما نقل كرد: شخصي اين اشعار را با خود سروده بود و شب با تفكر در اين ابيات به خواب رفته بود و در عالم خواب  علي كرم الله وجهه را مشاهده كرده بود كه به او فرموده بود: أشعار كميت را برايم بخوان و او نيز اين اشعار را براي حضرت سروده بود تا اين كه به اين قسمت </a:t>
            </a:r>
            <a:r>
              <a:rPr lang="fa-IR" sz="2900" b="1" dirty="0"/>
              <a:t>(خطرا منيعا) </a:t>
            </a:r>
            <a:r>
              <a:rPr lang="fa-IR" sz="2900" dirty="0"/>
              <a:t>رسيده بود. در اين حال [حضرت] علي [عليه السلام‌] بيت ديگري را به آن اضافه كرده بود و آن اين است:</a:t>
            </a:r>
            <a:endParaRPr lang="en-US" sz="2900" dirty="0"/>
          </a:p>
          <a:p>
            <a:pPr rtl="1"/>
            <a:r>
              <a:rPr lang="fa-IR" sz="2900" b="1" dirty="0"/>
              <a:t>               فلم أر مثل ذاك اليوم يوماً * ولم أر مثله حقاً أضيعا </a:t>
            </a:r>
            <a:endParaRPr lang="en-US" sz="2900" dirty="0"/>
          </a:p>
          <a:p>
            <a:pPr rtl="1"/>
            <a:r>
              <a:rPr lang="fa-IR" sz="2900" dirty="0">
                <a:solidFill>
                  <a:srgbClr val="005A00"/>
                </a:solidFill>
              </a:rPr>
              <a:t>هرگز روزي مانند آن روز نديدم و نيز حقي مانند همانند آن  كه ضايع شده باشد نديدم.  </a:t>
            </a:r>
            <a:endParaRPr lang="en-US" sz="2900" dirty="0">
              <a:solidFill>
                <a:srgbClr val="005A00"/>
              </a:solidFill>
            </a:endParaRPr>
          </a:p>
          <a:p>
            <a:pPr rtl="1"/>
            <a:endParaRPr lang="en-US" sz="29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ounded Rectangle 4"/>
          <p:cNvSpPr/>
          <p:nvPr/>
        </p:nvSpPr>
        <p:spPr>
          <a:xfrm>
            <a:off x="7464152" y="4581128"/>
            <a:ext cx="3627606"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800" dirty="0"/>
              <a:t>تذكرة خواص الأمة ص 30 - 34</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31504" y="4575448"/>
            <a:ext cx="1276313" cy="1800000"/>
          </a:xfrm>
          <a:prstGeom prst="rect">
            <a:avLst/>
          </a:prstGeom>
        </p:spPr>
      </p:pic>
    </p:spTree>
    <p:extLst>
      <p:ext uri="{BB962C8B-B14F-4D97-AF65-F5344CB8AC3E}">
        <p14:creationId xmlns:p14="http://schemas.microsoft.com/office/powerpoint/2010/main" val="292463940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6"/>
          </a:lnRef>
          <a:fillRef idx="2">
            <a:schemeClr val="accent6"/>
          </a:fillRef>
          <a:effectRef idx="1">
            <a:schemeClr val="accent6"/>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4 - محمد بن يوسف كنجي شافعي (658 هـ)</a:t>
            </a:r>
            <a:endParaRPr lang="en-US" sz="2800" b="1" dirty="0">
              <a:solidFill>
                <a:srgbClr val="0000FF"/>
              </a:solidFill>
              <a:latin typeface="Arial" pitchFamily="34" charset="0"/>
              <a:cs typeface="Arial" pitchFamily="34" charset="0"/>
            </a:endParaRPr>
          </a:p>
          <a:p>
            <a:pPr rtl="1"/>
            <a:r>
              <a:rPr lang="fa-IR" sz="2800" b="1" dirty="0"/>
              <a:t>قال رسول الله صلي الله عليه وآله وسلم لعلي: «لو كنت مستخلفا أحدا لم يكن أحد أحق منك» ... وهذا الحديث وإن دل علي عدم الاستخلاف لكن </a:t>
            </a:r>
            <a:r>
              <a:rPr lang="fa-IR" sz="2800" b="1" dirty="0">
                <a:ln>
                  <a:solidFill>
                    <a:srgbClr val="FF0000"/>
                  </a:solidFill>
                </a:ln>
              </a:rPr>
              <a:t>حديث غدير خم دال علي التولية وهي الاستخلاف</a:t>
            </a:r>
            <a:r>
              <a:rPr lang="fa-IR" sz="2800" b="1" dirty="0"/>
              <a:t>. وهذا الحديث أعني حديث غدير خم ناسخ لأنه كان في آخر عمره صلي الله عليه وسلم.</a:t>
            </a:r>
            <a:endParaRPr lang="en-US" sz="2800" dirty="0"/>
          </a:p>
          <a:p>
            <a:pPr rtl="1"/>
            <a:endParaRPr lang="fa-IR" sz="2800" b="1" dirty="0">
              <a:solidFill>
                <a:srgbClr val="0000FF"/>
              </a:solidFill>
              <a:latin typeface="Arial" pitchFamily="34" charset="0"/>
              <a:cs typeface="Arial" pitchFamily="34" charset="0"/>
            </a:endParaRPr>
          </a:p>
          <a:p>
            <a:pPr rtl="1"/>
            <a:endParaRPr lang="fa-IR" sz="2800" b="1" dirty="0">
              <a:solidFill>
                <a:srgbClr val="0000FF"/>
              </a:solidFill>
              <a:latin typeface="Arial" pitchFamily="34" charset="0"/>
              <a:cs typeface="Arial" pitchFamily="34" charset="0"/>
            </a:endParaRPr>
          </a:p>
          <a:p>
            <a:pPr rtl="1"/>
            <a:r>
              <a:rPr lang="fa-IR" sz="2800" b="1" dirty="0">
                <a:solidFill>
                  <a:srgbClr val="0000FF"/>
                </a:solidFill>
                <a:latin typeface="Arial" pitchFamily="34" charset="0"/>
                <a:cs typeface="Arial" pitchFamily="34" charset="0"/>
              </a:rPr>
              <a:t>5 - تقي الدين مقريزي (840هـ)</a:t>
            </a:r>
            <a:endParaRPr lang="en-US" sz="2800" b="1" dirty="0">
              <a:solidFill>
                <a:srgbClr val="0000FF"/>
              </a:solidFill>
              <a:latin typeface="Arial" pitchFamily="34" charset="0"/>
              <a:cs typeface="Arial" pitchFamily="34" charset="0"/>
            </a:endParaRPr>
          </a:p>
          <a:p>
            <a:pPr rtl="1"/>
            <a:r>
              <a:rPr lang="fa-IR" sz="2800" b="1" dirty="0"/>
              <a:t>وقال ابن زولاق: وفي يوم ثمانية عشر من ذي الحجة سنة 362 وهو يوم الغدير يجتمع خلق من أهل مصر والمغاربة ومن تبعهم للدعاء، لأنه يوم عيد، لأن رسول الله صلي الله عليه وسلم </a:t>
            </a:r>
            <a:r>
              <a:rPr lang="fa-IR" sz="2800" b="1" dirty="0">
                <a:ln>
                  <a:solidFill>
                    <a:srgbClr val="FF0000"/>
                  </a:solidFill>
                </a:ln>
              </a:rPr>
              <a:t>عهد إلي أمير المؤمنين علي بن أبي طالب فيه واستخلفه</a:t>
            </a:r>
            <a:r>
              <a:rPr lang="fa-IR" sz="2800" b="1" dirty="0"/>
              <a:t> ...</a:t>
            </a:r>
            <a:endParaRPr lang="en-US" sz="2800" dirty="0"/>
          </a:p>
          <a:p>
            <a:pPr rtl="1"/>
            <a:endParaRPr lang="en-US" sz="28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5" name="Rounded Rectangle 4"/>
          <p:cNvSpPr/>
          <p:nvPr/>
        </p:nvSpPr>
        <p:spPr>
          <a:xfrm>
            <a:off x="4943872" y="2850706"/>
            <a:ext cx="6518068"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كفاية الطالب في مناقب أمير المؤمنين علي بن أبي طالب 166</a:t>
            </a:r>
            <a:endParaRPr lang="en-US" sz="2800" dirty="0"/>
          </a:p>
        </p:txBody>
      </p:sp>
      <p:sp>
        <p:nvSpPr>
          <p:cNvPr id="6" name="Rounded Rectangle 5"/>
          <p:cNvSpPr/>
          <p:nvPr/>
        </p:nvSpPr>
        <p:spPr>
          <a:xfrm>
            <a:off x="5607213" y="5949280"/>
            <a:ext cx="5866848"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المواعظ والاعتبار بذكر الخطط والآثار، ج 2 ، ص 220 </a:t>
            </a:r>
            <a:endParaRPr lang="en-US" sz="2800" dirty="0"/>
          </a:p>
        </p:txBody>
      </p:sp>
      <p:sp>
        <p:nvSpPr>
          <p:cNvPr id="7" name="Right Arrow 6">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72052" y="2385855"/>
            <a:ext cx="1276191" cy="1800000"/>
          </a:xfrm>
          <a:prstGeom prst="rect">
            <a:avLst/>
          </a:prstGeom>
        </p:spPr>
      </p:pic>
      <p:pic>
        <p:nvPicPr>
          <p:cNvPr id="9" name="Picture 8">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16769" y="5229280"/>
            <a:ext cx="1031474" cy="1440000"/>
          </a:xfrm>
          <a:prstGeom prst="rect">
            <a:avLst/>
          </a:prstGeom>
        </p:spPr>
      </p:pic>
    </p:spTree>
    <p:extLst>
      <p:ext uri="{BB962C8B-B14F-4D97-AF65-F5344CB8AC3E}">
        <p14:creationId xmlns:p14="http://schemas.microsoft.com/office/powerpoint/2010/main" val="206822236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latin typeface="Arial" panose="020B0604020202020204" pitchFamily="34" charset="0"/>
              <a:cs typeface="Arial" panose="020B0604020202020204" pitchFamily="34" charset="0"/>
            </a:endParaRPr>
          </a:p>
        </p:txBody>
      </p:sp>
      <p:sp>
        <p:nvSpPr>
          <p:cNvPr id="136194" name="Rectangle 2"/>
          <p:cNvSpPr>
            <a:spLocks noGrp="1" noChangeArrowheads="1"/>
          </p:cNvSpPr>
          <p:nvPr>
            <p:ph type="title"/>
          </p:nvPr>
        </p:nvSpPr>
        <p:spPr>
          <a:xfrm>
            <a:off x="1660015" y="44624"/>
            <a:ext cx="8786326" cy="941194"/>
          </a:xfrm>
        </p:spPr>
        <p:style>
          <a:lnRef idx="0">
            <a:schemeClr val="accent5"/>
          </a:lnRef>
          <a:fillRef idx="3">
            <a:schemeClr val="accent5"/>
          </a:fillRef>
          <a:effectRef idx="3">
            <a:schemeClr val="accent5"/>
          </a:effectRef>
          <a:fontRef idx="minor">
            <a:schemeClr val="lt1"/>
          </a:fontRef>
        </p:style>
        <p:txBody>
          <a:bodyPr>
            <a:noAutofit/>
          </a:bodyPr>
          <a:lstStyle/>
          <a:p>
            <a:pPr algn="ctr" rtl="1"/>
            <a:r>
              <a:rPr lang="fa-IR" sz="3200" b="1" dirty="0">
                <a:latin typeface="Arial" panose="020B0604020202020204" pitchFamily="34" charset="0"/>
                <a:cs typeface="Arial" panose="020B0604020202020204" pitchFamily="34" charset="0"/>
              </a:rPr>
              <a:t>جواب شبهات وهابيت در سفرعلي  (ع) براي جمع زكات </a:t>
            </a:r>
            <a:endParaRPr lang="en-US" sz="3200" b="1" dirty="0">
              <a:latin typeface="Arial" panose="020B0604020202020204" pitchFamily="34" charset="0"/>
              <a:cs typeface="Arial" panose="020B0604020202020204" pitchFamily="34" charset="0"/>
            </a:endParaRPr>
          </a:p>
        </p:txBody>
      </p:sp>
      <p:grpSp>
        <p:nvGrpSpPr>
          <p:cNvPr id="136222" name="Group 30"/>
          <p:cNvGrpSpPr>
            <a:grpSpLocks/>
          </p:cNvGrpSpPr>
          <p:nvPr/>
        </p:nvGrpSpPr>
        <p:grpSpPr bwMode="auto">
          <a:xfrm>
            <a:off x="2838542" y="1196752"/>
            <a:ext cx="7204251" cy="735272"/>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8" name="Text Box 6">
              <a:hlinkClick r:id="rId3" action="ppaction://hlinksldjump"/>
            </p:cNvPr>
            <p:cNvSpPr txBox="1">
              <a:spLocks noChangeArrowheads="1"/>
            </p:cNvSpPr>
            <p:nvPr/>
          </p:nvSpPr>
          <p:spPr bwMode="gray">
            <a:xfrm>
              <a:off x="1581" y="1401"/>
              <a:ext cx="237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نهي پيامبر اكرم (ص) از شكايت از علي  (ع) </a:t>
              </a:r>
              <a:endParaRPr lang="en-US" sz="2800" b="1" dirty="0">
                <a:solidFill>
                  <a:srgbClr val="000000"/>
                </a:solidFill>
                <a:latin typeface="Arial" panose="020B0604020202020204" pitchFamily="34" charset="0"/>
                <a:cs typeface="Arial" panose="020B0604020202020204" pitchFamily="34" charset="0"/>
              </a:endParaRPr>
            </a:p>
          </p:txBody>
        </p:sp>
        <p:sp>
          <p:nvSpPr>
            <p:cNvPr id="136199" name="Text Box 7"/>
            <p:cNvSpPr txBox="1">
              <a:spLocks noChangeArrowheads="1"/>
            </p:cNvSpPr>
            <p:nvPr/>
          </p:nvSpPr>
          <p:spPr bwMode="gray">
            <a:xfrm>
              <a:off x="4041" y="1417"/>
              <a:ext cx="13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grpSp>
      <p:grpSp>
        <p:nvGrpSpPr>
          <p:cNvPr id="136223" name="Group 31"/>
          <p:cNvGrpSpPr>
            <a:grpSpLocks/>
          </p:cNvGrpSpPr>
          <p:nvPr/>
        </p:nvGrpSpPr>
        <p:grpSpPr bwMode="auto">
          <a:xfrm>
            <a:off x="2841712" y="1916833"/>
            <a:ext cx="7259441" cy="713647"/>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4" name="Text Box 12">
              <a:hlinkClick r:id="rId5" action="ppaction://hlinksldjump"/>
            </p:cNvPr>
            <p:cNvSpPr txBox="1">
              <a:spLocks noChangeArrowheads="1"/>
            </p:cNvSpPr>
            <p:nvPr/>
          </p:nvSpPr>
          <p:spPr bwMode="gray">
            <a:xfrm>
              <a:off x="1689" y="1867"/>
              <a:ext cx="2160"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ايذاي علي (ع)  ايذاي پيامبر(ص)  است</a:t>
              </a:r>
              <a:endParaRPr lang="en-US" sz="2800" b="1" dirty="0">
                <a:solidFill>
                  <a:srgbClr val="000000"/>
                </a:solidFill>
                <a:latin typeface="Arial" panose="020B0604020202020204" pitchFamily="34" charset="0"/>
                <a:cs typeface="Arial" panose="020B0604020202020204" pitchFamily="34" charset="0"/>
              </a:endParaRPr>
            </a:p>
          </p:txBody>
        </p:sp>
        <p:sp>
          <p:nvSpPr>
            <p:cNvPr id="136205" name="Text Box 13"/>
            <p:cNvSpPr txBox="1">
              <a:spLocks noChangeArrowheads="1"/>
            </p:cNvSpPr>
            <p:nvPr/>
          </p:nvSpPr>
          <p:spPr bwMode="gray">
            <a:xfrm>
              <a:off x="3970" y="1911"/>
              <a:ext cx="2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grpSp>
        <p:nvGrpSpPr>
          <p:cNvPr id="136224" name="Group 32"/>
          <p:cNvGrpSpPr>
            <a:grpSpLocks/>
          </p:cNvGrpSpPr>
          <p:nvPr/>
        </p:nvGrpSpPr>
        <p:grpSpPr bwMode="auto">
          <a:xfrm>
            <a:off x="2855641" y="2636912"/>
            <a:ext cx="7287159" cy="713648"/>
            <a:chOff x="1536" y="2304"/>
            <a:chExt cx="2770" cy="432"/>
          </a:xfrm>
        </p:grpSpPr>
        <p:sp>
          <p:nvSpPr>
            <p:cNvPr id="136207"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9" name="Text Box 17">
              <a:hlinkClick r:id="rId6" action="ppaction://hlinksldjump"/>
            </p:cNvPr>
            <p:cNvSpPr txBox="1">
              <a:spLocks noChangeArrowheads="1"/>
            </p:cNvSpPr>
            <p:nvPr/>
          </p:nvSpPr>
          <p:spPr bwMode="gray">
            <a:xfrm>
              <a:off x="1680" y="2382"/>
              <a:ext cx="2160"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شكا يت قبل از مراسم حج بود</a:t>
              </a:r>
              <a:endParaRPr lang="en-US" sz="2800" b="1" dirty="0">
                <a:solidFill>
                  <a:srgbClr val="000000"/>
                </a:solidFill>
                <a:latin typeface="Arial" panose="020B0604020202020204" pitchFamily="34" charset="0"/>
                <a:cs typeface="Arial" panose="020B0604020202020204" pitchFamily="34" charset="0"/>
              </a:endParaRPr>
            </a:p>
          </p:txBody>
        </p:sp>
        <p:sp>
          <p:nvSpPr>
            <p:cNvPr id="136210" name="Text Box 18"/>
            <p:cNvSpPr txBox="1">
              <a:spLocks noChangeArrowheads="1"/>
            </p:cNvSpPr>
            <p:nvPr/>
          </p:nvSpPr>
          <p:spPr bwMode="gray">
            <a:xfrm>
              <a:off x="4041" y="2366"/>
              <a:ext cx="1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grpSp>
      <p:grpSp>
        <p:nvGrpSpPr>
          <p:cNvPr id="136225" name="Group 33"/>
          <p:cNvGrpSpPr>
            <a:grpSpLocks/>
          </p:cNvGrpSpPr>
          <p:nvPr/>
        </p:nvGrpSpPr>
        <p:grpSpPr bwMode="auto">
          <a:xfrm>
            <a:off x="2855641" y="3356993"/>
            <a:ext cx="7286571" cy="720783"/>
            <a:chOff x="1536" y="2822"/>
            <a:chExt cx="2779" cy="432"/>
          </a:xfrm>
        </p:grpSpPr>
        <p:sp>
          <p:nvSpPr>
            <p:cNvPr id="136212"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13"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14" name="Text Box 22">
              <a:hlinkClick r:id="rId7" action="ppaction://hlinksldjump"/>
            </p:cNvPr>
            <p:cNvSpPr txBox="1">
              <a:spLocks noChangeArrowheads="1"/>
            </p:cNvSpPr>
            <p:nvPr/>
          </p:nvSpPr>
          <p:spPr bwMode="gray">
            <a:xfrm>
              <a:off x="1546" y="2900"/>
              <a:ext cx="2294"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rtl="1"/>
              <a:r>
                <a:rPr lang="fa-IR" sz="2800" b="1" dirty="0">
                  <a:solidFill>
                    <a:srgbClr val="000000"/>
                  </a:solidFill>
                  <a:latin typeface="Arial" panose="020B0604020202020204" pitchFamily="34" charset="0"/>
                  <a:cs typeface="Arial" panose="020B0604020202020204" pitchFamily="34" charset="0"/>
                </a:rPr>
                <a:t>وقوع شكايت در مدينه</a:t>
              </a:r>
              <a:endParaRPr lang="en-US" sz="2800" b="1" dirty="0">
                <a:solidFill>
                  <a:srgbClr val="000000"/>
                </a:solidFill>
                <a:latin typeface="Arial" panose="020B0604020202020204" pitchFamily="34" charset="0"/>
                <a:cs typeface="Arial" panose="020B0604020202020204" pitchFamily="34" charset="0"/>
              </a:endParaRPr>
            </a:p>
          </p:txBody>
        </p:sp>
        <p:sp>
          <p:nvSpPr>
            <p:cNvPr id="136215" name="Text Box 23"/>
            <p:cNvSpPr txBox="1">
              <a:spLocks noChangeArrowheads="1"/>
            </p:cNvSpPr>
            <p:nvPr/>
          </p:nvSpPr>
          <p:spPr bwMode="gray">
            <a:xfrm>
              <a:off x="4050" y="2894"/>
              <a:ext cx="132"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p:txBody>
        </p:sp>
      </p:grpSp>
      <p:grpSp>
        <p:nvGrpSpPr>
          <p:cNvPr id="27" name="Group 33"/>
          <p:cNvGrpSpPr>
            <a:grpSpLocks/>
          </p:cNvGrpSpPr>
          <p:nvPr/>
        </p:nvGrpSpPr>
        <p:grpSpPr bwMode="auto">
          <a:xfrm>
            <a:off x="2853480" y="4077073"/>
            <a:ext cx="7283731" cy="710077"/>
            <a:chOff x="1536" y="2822"/>
            <a:chExt cx="2779" cy="432"/>
          </a:xfrm>
        </p:grpSpPr>
        <p:sp>
          <p:nvSpPr>
            <p:cNvPr id="28"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9"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0" name="Text Box 22">
              <a:hlinkClick r:id="rId8" action="ppaction://hlinksldjump"/>
            </p:cNvPr>
            <p:cNvSpPr txBox="1">
              <a:spLocks noChangeArrowheads="1"/>
            </p:cNvSpPr>
            <p:nvPr/>
          </p:nvSpPr>
          <p:spPr bwMode="gray">
            <a:xfrm>
              <a:off x="1680" y="2875"/>
              <a:ext cx="216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در خطبه غدير اشاره به شكايت نشده</a:t>
              </a:r>
              <a:endParaRPr lang="en-US" sz="2800" b="1" dirty="0">
                <a:solidFill>
                  <a:srgbClr val="000000"/>
                </a:solidFill>
                <a:latin typeface="Arial" panose="020B0604020202020204" pitchFamily="34" charset="0"/>
                <a:cs typeface="Arial" panose="020B0604020202020204" pitchFamily="34" charset="0"/>
              </a:endParaRPr>
            </a:p>
          </p:txBody>
        </p:sp>
        <p:sp>
          <p:nvSpPr>
            <p:cNvPr id="31" name="Text Box 23"/>
            <p:cNvSpPr txBox="1">
              <a:spLocks noChangeArrowheads="1"/>
            </p:cNvSpPr>
            <p:nvPr/>
          </p:nvSpPr>
          <p:spPr bwMode="gray">
            <a:xfrm>
              <a:off x="4050" y="2894"/>
              <a:ext cx="13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p:txBody>
        </p:sp>
      </p:grpSp>
      <p:grpSp>
        <p:nvGrpSpPr>
          <p:cNvPr id="32" name="Group 33"/>
          <p:cNvGrpSpPr>
            <a:grpSpLocks/>
          </p:cNvGrpSpPr>
          <p:nvPr/>
        </p:nvGrpSpPr>
        <p:grpSpPr bwMode="auto">
          <a:xfrm>
            <a:off x="2855641" y="4797152"/>
            <a:ext cx="7283731" cy="717178"/>
            <a:chOff x="1536" y="2822"/>
            <a:chExt cx="2779" cy="432"/>
          </a:xfrm>
        </p:grpSpPr>
        <p:sp>
          <p:nvSpPr>
            <p:cNvPr id="33" name="AutoShape 20"/>
            <p:cNvSpPr>
              <a:spLocks noChangeArrowheads="1"/>
            </p:cNvSpPr>
            <p:nvPr/>
          </p:nvSpPr>
          <p:spPr bwMode="gray">
            <a:xfrm>
              <a:off x="1536" y="2907"/>
              <a:ext cx="2736" cy="28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34" name="AutoShape 21"/>
            <p:cNvSpPr>
              <a:spLocks noChangeArrowheads="1"/>
            </p:cNvSpPr>
            <p:nvPr/>
          </p:nvSpPr>
          <p:spPr bwMode="gray">
            <a:xfrm>
              <a:off x="3932" y="2822"/>
              <a:ext cx="383" cy="432"/>
            </a:xfrm>
            <a:prstGeom prst="diamond">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35" name="Text Box 22">
              <a:hlinkClick r:id="rId9" action="ppaction://hlinksldjump"/>
            </p:cNvPr>
            <p:cNvSpPr txBox="1">
              <a:spLocks noChangeArrowheads="1"/>
            </p:cNvSpPr>
            <p:nvPr/>
          </p:nvSpPr>
          <p:spPr bwMode="gray">
            <a:xfrm>
              <a:off x="1680" y="2913"/>
              <a:ext cx="2160"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صحابه اظهار ندامت نكردند</a:t>
              </a:r>
              <a:endParaRPr lang="en-US" sz="2800" b="1" dirty="0">
                <a:solidFill>
                  <a:srgbClr val="000000"/>
                </a:solidFill>
                <a:latin typeface="Arial" panose="020B0604020202020204" pitchFamily="34" charset="0"/>
                <a:cs typeface="Arial" panose="020B0604020202020204" pitchFamily="34" charset="0"/>
              </a:endParaRPr>
            </a:p>
          </p:txBody>
        </p:sp>
        <p:sp>
          <p:nvSpPr>
            <p:cNvPr id="36" name="Text Box 23"/>
            <p:cNvSpPr txBox="1">
              <a:spLocks noChangeArrowheads="1"/>
            </p:cNvSpPr>
            <p:nvPr/>
          </p:nvSpPr>
          <p:spPr bwMode="gray">
            <a:xfrm>
              <a:off x="4050" y="2894"/>
              <a:ext cx="13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6</a:t>
              </a:r>
              <a:endParaRPr lang="en-US" sz="2400" dirty="0">
                <a:latin typeface="Arial" panose="020B0604020202020204" pitchFamily="34" charset="0"/>
                <a:cs typeface="Arial" panose="020B0604020202020204" pitchFamily="34" charset="0"/>
              </a:endParaRPr>
            </a:p>
          </p:txBody>
        </p:sp>
      </p:grpSp>
      <p:grpSp>
        <p:nvGrpSpPr>
          <p:cNvPr id="37" name="Group 33"/>
          <p:cNvGrpSpPr>
            <a:grpSpLocks/>
          </p:cNvGrpSpPr>
          <p:nvPr/>
        </p:nvGrpSpPr>
        <p:grpSpPr bwMode="auto">
          <a:xfrm>
            <a:off x="2855641" y="5517232"/>
            <a:ext cx="7283731" cy="682370"/>
            <a:chOff x="1536" y="2822"/>
            <a:chExt cx="2779" cy="432"/>
          </a:xfrm>
        </p:grpSpPr>
        <p:sp>
          <p:nvSpPr>
            <p:cNvPr id="38" name="AutoShape 20"/>
            <p:cNvSpPr>
              <a:spLocks noChangeArrowheads="1"/>
            </p:cNvSpPr>
            <p:nvPr/>
          </p:nvSpPr>
          <p:spPr bwMode="gray">
            <a:xfrm>
              <a:off x="1536" y="2907"/>
              <a:ext cx="2736" cy="28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39" name="AutoShape 21"/>
            <p:cNvSpPr>
              <a:spLocks noChangeArrowheads="1"/>
            </p:cNvSpPr>
            <p:nvPr/>
          </p:nvSpPr>
          <p:spPr bwMode="gray">
            <a:xfrm>
              <a:off x="3932" y="2822"/>
              <a:ext cx="383" cy="432"/>
            </a:xfrm>
            <a:prstGeom prst="diamond">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40" name="Text Box 22">
              <a:hlinkClick r:id="rId10" action="ppaction://hlinksldjump"/>
            </p:cNvPr>
            <p:cNvSpPr txBox="1">
              <a:spLocks noChangeArrowheads="1"/>
            </p:cNvSpPr>
            <p:nvPr/>
          </p:nvSpPr>
          <p:spPr bwMode="gray">
            <a:xfrm>
              <a:off x="1680" y="2877"/>
              <a:ext cx="2160"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قضيه غدير به دستور خداوند بوده</a:t>
              </a:r>
              <a:endParaRPr lang="en-US" sz="2800" b="1" dirty="0">
                <a:solidFill>
                  <a:srgbClr val="000000"/>
                </a:solidFill>
                <a:latin typeface="Arial" panose="020B0604020202020204" pitchFamily="34" charset="0"/>
                <a:cs typeface="Arial" panose="020B0604020202020204" pitchFamily="34" charset="0"/>
              </a:endParaRPr>
            </a:p>
          </p:txBody>
        </p:sp>
        <p:sp>
          <p:nvSpPr>
            <p:cNvPr id="41" name="Text Box 23"/>
            <p:cNvSpPr txBox="1">
              <a:spLocks noChangeArrowheads="1"/>
            </p:cNvSpPr>
            <p:nvPr/>
          </p:nvSpPr>
          <p:spPr bwMode="gray">
            <a:xfrm>
              <a:off x="4050" y="2894"/>
              <a:ext cx="1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7</a:t>
              </a:r>
              <a:endParaRPr lang="en-US" sz="2400" dirty="0">
                <a:latin typeface="Arial" panose="020B0604020202020204" pitchFamily="34" charset="0"/>
                <a:cs typeface="Arial" panose="020B0604020202020204" pitchFamily="34" charset="0"/>
              </a:endParaRPr>
            </a:p>
          </p:txBody>
        </p:sp>
      </p:grpSp>
      <p:grpSp>
        <p:nvGrpSpPr>
          <p:cNvPr id="43" name="Group 33"/>
          <p:cNvGrpSpPr>
            <a:grpSpLocks/>
          </p:cNvGrpSpPr>
          <p:nvPr/>
        </p:nvGrpSpPr>
        <p:grpSpPr bwMode="auto">
          <a:xfrm>
            <a:off x="2855641" y="6182708"/>
            <a:ext cx="7283731" cy="682370"/>
            <a:chOff x="1536" y="2822"/>
            <a:chExt cx="2779" cy="432"/>
          </a:xfrm>
        </p:grpSpPr>
        <p:sp>
          <p:nvSpPr>
            <p:cNvPr id="44" name="AutoShape 20"/>
            <p:cNvSpPr>
              <a:spLocks noChangeArrowheads="1"/>
            </p:cNvSpPr>
            <p:nvPr/>
          </p:nvSpPr>
          <p:spPr bwMode="gray">
            <a:xfrm>
              <a:off x="1536" y="2907"/>
              <a:ext cx="2736" cy="28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latin typeface="Arial" panose="020B0604020202020204" pitchFamily="34" charset="0"/>
                <a:cs typeface="Arial" panose="020B0604020202020204" pitchFamily="34" charset="0"/>
              </a:endParaRPr>
            </a:p>
          </p:txBody>
        </p:sp>
        <p:sp>
          <p:nvSpPr>
            <p:cNvPr id="45" name="AutoShape 21"/>
            <p:cNvSpPr>
              <a:spLocks noChangeArrowheads="1"/>
            </p:cNvSpPr>
            <p:nvPr/>
          </p:nvSpPr>
          <p:spPr bwMode="gray">
            <a:xfrm>
              <a:off x="3932" y="2822"/>
              <a:ext cx="383" cy="432"/>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46" name="Text Box 22">
              <a:hlinkClick r:id="rId11" action="ppaction://hlinksldjump"/>
            </p:cNvPr>
            <p:cNvSpPr txBox="1">
              <a:spLocks noChangeArrowheads="1"/>
            </p:cNvSpPr>
            <p:nvPr/>
          </p:nvSpPr>
          <p:spPr bwMode="gray">
            <a:xfrm>
              <a:off x="1680" y="2913"/>
              <a:ext cx="2160"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دلالت غدير بر ولايت علي  (ع) علي اي حال</a:t>
              </a:r>
              <a:endParaRPr lang="en-US" sz="2800" b="1" dirty="0">
                <a:solidFill>
                  <a:srgbClr val="000000"/>
                </a:solidFill>
                <a:latin typeface="Arial" panose="020B0604020202020204" pitchFamily="34" charset="0"/>
                <a:cs typeface="Arial" panose="020B0604020202020204" pitchFamily="34" charset="0"/>
              </a:endParaRPr>
            </a:p>
          </p:txBody>
        </p:sp>
        <p:sp>
          <p:nvSpPr>
            <p:cNvPr id="47" name="Text Box 23"/>
            <p:cNvSpPr txBox="1">
              <a:spLocks noChangeArrowheads="1"/>
            </p:cNvSpPr>
            <p:nvPr/>
          </p:nvSpPr>
          <p:spPr bwMode="gray">
            <a:xfrm>
              <a:off x="4050" y="2894"/>
              <a:ext cx="1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8</a:t>
              </a:r>
              <a:endParaRPr lang="en-US" sz="2400" dirty="0">
                <a:latin typeface="Arial" panose="020B0604020202020204" pitchFamily="34" charset="0"/>
                <a:cs typeface="Arial" panose="020B0604020202020204" pitchFamily="34" charset="0"/>
              </a:endParaRPr>
            </a:p>
          </p:txBody>
        </p:sp>
      </p:grpSp>
      <p:sp>
        <p:nvSpPr>
          <p:cNvPr id="48" name="Right Arrow 17">
            <a:hlinkClick r:id="rId12"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06514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224"/>
                                        </p:tgtEl>
                                        <p:attrNameLst>
                                          <p:attrName>style.visibility</p:attrName>
                                        </p:attrNameLst>
                                      </p:cBhvr>
                                      <p:to>
                                        <p:strVal val="visible"/>
                                      </p:to>
                                    </p:set>
                                    <p:anim calcmode="lin" valueType="num">
                                      <p:cBhvr additive="base">
                                        <p:cTn id="17" dur="1000" fill="hold"/>
                                        <p:tgtEl>
                                          <p:spTgt spid="136224"/>
                                        </p:tgtEl>
                                        <p:attrNameLst>
                                          <p:attrName>ppt_x</p:attrName>
                                        </p:attrNameLst>
                                      </p:cBhvr>
                                      <p:tavLst>
                                        <p:tav tm="0">
                                          <p:val>
                                            <p:strVal val="1+#ppt_w/2"/>
                                          </p:val>
                                        </p:tav>
                                        <p:tav tm="100000">
                                          <p:val>
                                            <p:strVal val="#ppt_x"/>
                                          </p:val>
                                        </p:tav>
                                      </p:tavLst>
                                    </p:anim>
                                    <p:anim calcmode="lin" valueType="num">
                                      <p:cBhvr additive="base">
                                        <p:cTn id="18" dur="1000" fill="hold"/>
                                        <p:tgtEl>
                                          <p:spTgt spid="13622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36225"/>
                                        </p:tgtEl>
                                        <p:attrNameLst>
                                          <p:attrName>style.visibility</p:attrName>
                                        </p:attrNameLst>
                                      </p:cBhvr>
                                      <p:to>
                                        <p:strVal val="visible"/>
                                      </p:to>
                                    </p:set>
                                    <p:anim calcmode="lin" valueType="num">
                                      <p:cBhvr additive="base">
                                        <p:cTn id="22" dur="1000" fill="hold"/>
                                        <p:tgtEl>
                                          <p:spTgt spid="136225"/>
                                        </p:tgtEl>
                                        <p:attrNameLst>
                                          <p:attrName>ppt_x</p:attrName>
                                        </p:attrNameLst>
                                      </p:cBhvr>
                                      <p:tavLst>
                                        <p:tav tm="0">
                                          <p:val>
                                            <p:strVal val="1+#ppt_w/2"/>
                                          </p:val>
                                        </p:tav>
                                        <p:tav tm="100000">
                                          <p:val>
                                            <p:strVal val="#ppt_x"/>
                                          </p:val>
                                        </p:tav>
                                      </p:tavLst>
                                    </p:anim>
                                    <p:anim calcmode="lin" valueType="num">
                                      <p:cBhvr additive="base">
                                        <p:cTn id="23" dur="1000" fill="hold"/>
                                        <p:tgtEl>
                                          <p:spTgt spid="13622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1000" fill="hold"/>
                                        <p:tgtEl>
                                          <p:spTgt spid="32"/>
                                        </p:tgtEl>
                                        <p:attrNameLst>
                                          <p:attrName>ppt_x</p:attrName>
                                        </p:attrNameLst>
                                      </p:cBhvr>
                                      <p:tavLst>
                                        <p:tav tm="0">
                                          <p:val>
                                            <p:strVal val="1+#ppt_w/2"/>
                                          </p:val>
                                        </p:tav>
                                        <p:tav tm="100000">
                                          <p:val>
                                            <p:strVal val="#ppt_x"/>
                                          </p:val>
                                        </p:tav>
                                      </p:tavLst>
                                    </p:anim>
                                    <p:anim calcmode="lin" valueType="num">
                                      <p:cBhvr additive="base">
                                        <p:cTn id="33" dur="10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1+#ppt_w/2"/>
                                          </p:val>
                                        </p:tav>
                                        <p:tav tm="100000">
                                          <p:val>
                                            <p:strVal val="#ppt_x"/>
                                          </p:val>
                                        </p:tav>
                                      </p:tavLst>
                                    </p:anim>
                                    <p:anim calcmode="lin" valueType="num">
                                      <p:cBhvr additive="base">
                                        <p:cTn id="38" dur="1000" fill="hold"/>
                                        <p:tgtEl>
                                          <p:spTgt spid="37"/>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1000" fill="hold"/>
                                        <p:tgtEl>
                                          <p:spTgt spid="43"/>
                                        </p:tgtEl>
                                        <p:attrNameLst>
                                          <p:attrName>ppt_x</p:attrName>
                                        </p:attrNameLst>
                                      </p:cBhvr>
                                      <p:tavLst>
                                        <p:tav tm="0">
                                          <p:val>
                                            <p:strVal val="1+#ppt_w/2"/>
                                          </p:val>
                                        </p:tav>
                                        <p:tav tm="100000">
                                          <p:val>
                                            <p:strVal val="#ppt_x"/>
                                          </p:val>
                                        </p:tav>
                                      </p:tavLst>
                                    </p:anim>
                                    <p:anim calcmode="lin" valueType="num">
                                      <p:cBhvr additive="base">
                                        <p:cTn id="43"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6 - مولوي محمد إسماعيل دهلوي برادرزاده</a:t>
            </a:r>
            <a:r>
              <a:rPr lang="en-US" sz="2800" b="1" dirty="0">
                <a:solidFill>
                  <a:srgbClr val="0000FF"/>
                </a:solidFill>
                <a:latin typeface="Arial" pitchFamily="34" charset="0"/>
                <a:cs typeface="Arial" pitchFamily="34" charset="0"/>
              </a:rPr>
              <a:t> </a:t>
            </a:r>
            <a:r>
              <a:rPr lang="fa-IR" sz="2800" b="1" dirty="0">
                <a:solidFill>
                  <a:srgbClr val="0000FF"/>
                </a:solidFill>
                <a:latin typeface="Arial" pitchFamily="34" charset="0"/>
                <a:cs typeface="Arial" pitchFamily="34" charset="0"/>
              </a:rPr>
              <a:t> عبد العزيز</a:t>
            </a:r>
          </a:p>
          <a:p>
            <a:pPr rtl="1"/>
            <a:r>
              <a:rPr lang="fa-IR" sz="2800" b="1" dirty="0"/>
              <a:t>ومنها: ثبوت الرئاسة، أي </a:t>
            </a:r>
            <a:r>
              <a:rPr lang="fa-IR" sz="2800" b="1" dirty="0">
                <a:ln>
                  <a:solidFill>
                    <a:srgbClr val="FF0000"/>
                  </a:solidFill>
                </a:ln>
              </a:rPr>
              <a:t>فكما أن لأنبياء الله نوعا من الرئاسة الثابتة لهم بالنسبة إلي أممهم </a:t>
            </a:r>
            <a:r>
              <a:rPr lang="fa-IR" sz="2800" b="1" dirty="0"/>
              <a:t>وهي الرئاسة التي تنسب تلك الأمة إلي رسولها والرسول إلي أمته، وبالنظر إليها يكون للرسول تصرف في كثير من أمورهم الدنيوية كما قال الله تعالي: «النبي أولي بالمؤمنين من أنفسهم» ... </a:t>
            </a:r>
            <a:r>
              <a:rPr lang="fa-IR" sz="2800" b="1" dirty="0">
                <a:ln>
                  <a:solidFill>
                    <a:srgbClr val="FF0000"/>
                  </a:solidFill>
                </a:ln>
              </a:rPr>
              <a:t>كذلك الإمام، فإنه يكون له مثل تلك الرئاسة علي تلك الأمة .</a:t>
            </a:r>
            <a:r>
              <a:rPr lang="fa-IR" sz="2800" b="1" dirty="0"/>
              <a:t>.. فإن النبي صلي الله عليه وسلم قال: ألستم تعلمون أني أولي بالمؤمنين من أنفسهم؟ قالوا: بلي. فقال: اللهم من كنت مولاه فعلي مولاه. </a:t>
            </a:r>
            <a:endParaRPr lang="en-US" sz="2800" dirty="0"/>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t>علمای اهل سنت و دلالت حديث غدير بر ولايت</a:t>
            </a:r>
            <a:endParaRPr lang="en-US" sz="3600" dirty="0"/>
          </a:p>
        </p:txBody>
      </p:sp>
      <p:sp>
        <p:nvSpPr>
          <p:cNvPr id="6" name="Rounded Rectangle 5"/>
          <p:cNvSpPr/>
          <p:nvPr/>
        </p:nvSpPr>
        <p:spPr>
          <a:xfrm>
            <a:off x="8256240" y="4005064"/>
            <a:ext cx="3132864"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نزهه الخواطر، ج 7 ، ص61 </a:t>
            </a:r>
            <a:endParaRPr lang="en-US" sz="2800" b="1" dirty="0">
              <a:solidFill>
                <a:srgbClr val="0000FF"/>
              </a:solidFill>
              <a:latin typeface="Arial" pitchFamily="34" charset="0"/>
              <a:cs typeface="Arial" pitchFamily="34" charset="0"/>
            </a:endParaRPr>
          </a:p>
        </p:txBody>
      </p:sp>
      <p:sp>
        <p:nvSpPr>
          <p:cNvPr id="7" name="Right Arrow 6">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322890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0526941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3" name="Oval 23"/>
          <p:cNvSpPr>
            <a:spLocks noChangeArrowheads="1"/>
          </p:cNvSpPr>
          <p:nvPr/>
        </p:nvSpPr>
        <p:spPr bwMode="gray">
          <a:xfrm>
            <a:off x="7168457" y="2704423"/>
            <a:ext cx="3039662" cy="3028834"/>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rtl="1"/>
            <a:r>
              <a:rPr lang="fa-IR" sz="4000" b="1" dirty="0">
                <a:solidFill>
                  <a:schemeClr val="tx1"/>
                </a:solidFill>
                <a:latin typeface="Arial" pitchFamily="34" charset="0"/>
                <a:cs typeface="Arial" pitchFamily="34" charset="0"/>
              </a:rPr>
              <a:t>وحشت محدثان </a:t>
            </a:r>
          </a:p>
          <a:p>
            <a:pPr algn="ctr" rtl="1"/>
            <a:r>
              <a:rPr lang="fa-IR" sz="4000" b="1" dirty="0">
                <a:solidFill>
                  <a:schemeClr val="tx1"/>
                </a:solidFill>
                <a:latin typeface="Arial" pitchFamily="34" charset="0"/>
                <a:cs typeface="Arial" pitchFamily="34" charset="0"/>
              </a:rPr>
              <a:t>ازنقل غديرو</a:t>
            </a:r>
          </a:p>
          <a:p>
            <a:pPr algn="ctr" rtl="1"/>
            <a:r>
              <a:rPr lang="fa-IR" sz="4000" b="1" dirty="0">
                <a:solidFill>
                  <a:schemeClr val="tx1"/>
                </a:solidFill>
                <a:latin typeface="Arial" pitchFamily="34" charset="0"/>
                <a:cs typeface="Arial" pitchFamily="34" charset="0"/>
              </a:rPr>
              <a:t> فضائل علي(ع) </a:t>
            </a:r>
            <a:endParaRPr lang="fa-IR" sz="3200" b="1" dirty="0">
              <a:solidFill>
                <a:schemeClr val="tx1"/>
              </a:solidFill>
              <a:latin typeface="Arial" pitchFamily="34" charset="0"/>
              <a:cs typeface="Arial" pitchFamily="34" charset="0"/>
            </a:endParaRPr>
          </a:p>
        </p:txBody>
      </p:sp>
      <p:sp>
        <p:nvSpPr>
          <p:cNvPr id="168964" name="AutoShape 4"/>
          <p:cNvSpPr>
            <a:spLocks noChangeArrowheads="1"/>
          </p:cNvSpPr>
          <p:nvPr/>
        </p:nvSpPr>
        <p:spPr bwMode="gray">
          <a:xfrm>
            <a:off x="7002925" y="2384763"/>
            <a:ext cx="3463032" cy="3655204"/>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3CCCC">
                  <a:gamma/>
                  <a:shade val="46275"/>
                  <a:invGamma/>
                  <a:alpha val="0"/>
                </a:srgbClr>
              </a:gs>
              <a:gs pos="100000">
                <a:srgbClr val="33CCCC"/>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effectLst>
                <a:glow rad="101600">
                  <a:srgbClr val="FFFF00">
                    <a:alpha val="60000"/>
                  </a:srgbClr>
                </a:glow>
              </a:effectLst>
            </a:endParaRPr>
          </a:p>
        </p:txBody>
      </p:sp>
      <p:sp>
        <p:nvSpPr>
          <p:cNvPr id="6" name="Sun 5">
            <a:hlinkClick r:id="" action="ppaction://noaction"/>
          </p:cNvPr>
          <p:cNvSpPr/>
          <p:nvPr/>
        </p:nvSpPr>
        <p:spPr>
          <a:xfrm>
            <a:off x="1385304" y="3861049"/>
            <a:ext cx="663903" cy="427551"/>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100"/>
          </a:p>
        </p:txBody>
      </p:sp>
      <p:sp>
        <p:nvSpPr>
          <p:cNvPr id="16" name="Sun 15">
            <a:hlinkClick r:id="" action="ppaction://noaction"/>
          </p:cNvPr>
          <p:cNvSpPr/>
          <p:nvPr/>
        </p:nvSpPr>
        <p:spPr>
          <a:xfrm>
            <a:off x="1429828" y="5104030"/>
            <a:ext cx="663903" cy="427551"/>
          </a:xfrm>
          <a:prstGeom prst="su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a:p>
        </p:txBody>
      </p:sp>
      <p:sp>
        <p:nvSpPr>
          <p:cNvPr id="17" name="Sun 16">
            <a:hlinkClick r:id="" action="ppaction://noaction"/>
          </p:cNvPr>
          <p:cNvSpPr/>
          <p:nvPr/>
        </p:nvSpPr>
        <p:spPr>
          <a:xfrm flipV="1">
            <a:off x="1442914" y="908721"/>
            <a:ext cx="548680" cy="557843"/>
          </a:xfrm>
          <a:prstGeom prst="su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a:p>
        </p:txBody>
      </p:sp>
      <p:sp>
        <p:nvSpPr>
          <p:cNvPr id="18" name="Sun 17">
            <a:hlinkClick r:id="" action="ppaction://noaction"/>
          </p:cNvPr>
          <p:cNvSpPr/>
          <p:nvPr/>
        </p:nvSpPr>
        <p:spPr>
          <a:xfrm>
            <a:off x="1343473" y="2276873"/>
            <a:ext cx="730293" cy="427551"/>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a:p>
        </p:txBody>
      </p:sp>
      <p:sp>
        <p:nvSpPr>
          <p:cNvPr id="19" name="Sun 18">
            <a:hlinkClick r:id="" action="ppaction://noaction"/>
          </p:cNvPr>
          <p:cNvSpPr/>
          <p:nvPr/>
        </p:nvSpPr>
        <p:spPr>
          <a:xfrm>
            <a:off x="1385304" y="244586"/>
            <a:ext cx="663903" cy="353348"/>
          </a:xfrm>
          <a:prstGeom prst="su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a:p>
        </p:txBody>
      </p:sp>
      <p:sp>
        <p:nvSpPr>
          <p:cNvPr id="15" name="Sun 14">
            <a:hlinkClick r:id="" action="ppaction://noaction"/>
          </p:cNvPr>
          <p:cNvSpPr/>
          <p:nvPr/>
        </p:nvSpPr>
        <p:spPr>
          <a:xfrm>
            <a:off x="1471658" y="6309321"/>
            <a:ext cx="663903" cy="427551"/>
          </a:xfrm>
          <a:prstGeom prst="su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a:p>
        </p:txBody>
      </p:sp>
      <p:sp>
        <p:nvSpPr>
          <p:cNvPr id="24" name="AutoShape 8">
            <a:hlinkClick r:id="rId3" action="ppaction://hlinksldjump"/>
          </p:cNvPr>
          <p:cNvSpPr>
            <a:spLocks noChangeArrowheads="1"/>
          </p:cNvSpPr>
          <p:nvPr/>
        </p:nvSpPr>
        <p:spPr bwMode="gray">
          <a:xfrm rot="1224328">
            <a:off x="3020111" y="1587395"/>
            <a:ext cx="4584004"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dk1"/>
          </a:lnRef>
          <a:fillRef idx="2">
            <a:schemeClr val="dk1"/>
          </a:fillRef>
          <a:effectRef idx="1">
            <a:schemeClr val="dk1"/>
          </a:effectRef>
          <a:fontRef idx="minor">
            <a:schemeClr val="dk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cs typeface="Taher" pitchFamily="2" charset="-78"/>
              </a:rPr>
              <a:t>ترس محدثين از نقل حديث غدير</a:t>
            </a:r>
            <a:endParaRPr lang="en-US" sz="3200" b="1" dirty="0">
              <a:solidFill>
                <a:schemeClr val="tx1"/>
              </a:solidFill>
              <a:effectLst>
                <a:outerShdw blurRad="38100" dist="38100" dir="2700000" algn="tl">
                  <a:srgbClr val="000000">
                    <a:alpha val="43137"/>
                  </a:srgbClr>
                </a:outerShdw>
              </a:effectLst>
              <a:cs typeface="Taher" pitchFamily="2" charset="-78"/>
            </a:endParaRPr>
          </a:p>
        </p:txBody>
      </p:sp>
      <p:sp>
        <p:nvSpPr>
          <p:cNvPr id="23" name="Right Arrow 22">
            <a:hlinkClick r:id="rId4" action="ppaction://hlinksldjump"/>
          </p:cNvPr>
          <p:cNvSpPr/>
          <p:nvPr/>
        </p:nvSpPr>
        <p:spPr>
          <a:xfrm>
            <a:off x="1762705"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2" name="AutoShape 8">
            <a:hlinkClick r:id="rId5" action="ppaction://hlinksldjump"/>
          </p:cNvPr>
          <p:cNvSpPr>
            <a:spLocks noChangeArrowheads="1"/>
          </p:cNvSpPr>
          <p:nvPr/>
        </p:nvSpPr>
        <p:spPr bwMode="gray">
          <a:xfrm>
            <a:off x="2008411" y="4424518"/>
            <a:ext cx="5092828"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2"/>
          </a:lnRef>
          <a:fillRef idx="2">
            <a:schemeClr val="accent2"/>
          </a:fillRef>
          <a:effectRef idx="1">
            <a:schemeClr val="accent2"/>
          </a:effectRef>
          <a:fontRef idx="minor">
            <a:schemeClr val="dk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cs typeface="Taher" pitchFamily="2" charset="-78"/>
              </a:rPr>
              <a:t>علت ترس از نقل احاديث فضائل علي</a:t>
            </a:r>
            <a:endParaRPr lang="en-US" sz="3200" b="1" dirty="0">
              <a:solidFill>
                <a:schemeClr val="tx1"/>
              </a:solidFill>
              <a:effectLst>
                <a:outerShdw blurRad="38100" dist="38100" dir="2700000" algn="tl">
                  <a:srgbClr val="000000">
                    <a:alpha val="43137"/>
                  </a:srgbClr>
                </a:outerShdw>
              </a:effectLst>
              <a:cs typeface="Taher" pitchFamily="2" charset="-78"/>
            </a:endParaRPr>
          </a:p>
        </p:txBody>
      </p:sp>
      <p:sp>
        <p:nvSpPr>
          <p:cNvPr id="25" name="AutoShape 8">
            <a:hlinkClick r:id="rId6" action="ppaction://hlinksldjump"/>
          </p:cNvPr>
          <p:cNvSpPr>
            <a:spLocks noChangeArrowheads="1"/>
          </p:cNvSpPr>
          <p:nvPr/>
        </p:nvSpPr>
        <p:spPr bwMode="gray">
          <a:xfrm rot="654514">
            <a:off x="2299420" y="2975755"/>
            <a:ext cx="4722903"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cs typeface="Taher" pitchFamily="2" charset="-78"/>
              </a:rPr>
              <a:t>ترس محدثين از نقل فضائل علي</a:t>
            </a:r>
            <a:endParaRPr lang="en-US" sz="3200" b="1" dirty="0">
              <a:solidFill>
                <a:schemeClr val="tx1"/>
              </a:solidFill>
              <a:effectLst>
                <a:outerShdw blurRad="38100" dist="38100" dir="2700000" algn="tl">
                  <a:srgbClr val="000000">
                    <a:alpha val="43137"/>
                  </a:srgbClr>
                </a:outerShdw>
              </a:effectLst>
              <a:cs typeface="Taher" pitchFamily="2" charset="-78"/>
            </a:endParaRPr>
          </a:p>
        </p:txBody>
      </p:sp>
      <p:sp>
        <p:nvSpPr>
          <p:cNvPr id="26" name="AutoShape 8">
            <a:hlinkClick r:id="rId7" action="ppaction://hlinksldjump"/>
          </p:cNvPr>
          <p:cNvSpPr>
            <a:spLocks noChangeArrowheads="1"/>
          </p:cNvSpPr>
          <p:nvPr/>
        </p:nvSpPr>
        <p:spPr bwMode="gray">
          <a:xfrm rot="21099381">
            <a:off x="2227339" y="5777646"/>
            <a:ext cx="5321885" cy="660666"/>
          </a:xfrm>
          <a:prstGeom prst="roundRect">
            <a:avLst>
              <a:gd name="adj" fmla="val 50000"/>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cs typeface="Taher" pitchFamily="2" charset="-78"/>
              </a:rPr>
              <a:t>برخورد خصمانه با ناقلين فضائل علي</a:t>
            </a:r>
            <a:endParaRPr lang="en-US" sz="3200" b="1" dirty="0">
              <a:solidFill>
                <a:schemeClr val="tx1"/>
              </a:solidFill>
              <a:effectLst>
                <a:outerShdw blurRad="38100" dist="38100" dir="2700000" algn="tl">
                  <a:srgbClr val="000000">
                    <a:alpha val="43137"/>
                  </a:srgbClr>
                </a:outerShdw>
              </a:effectLst>
              <a:cs typeface="Taher" pitchFamily="2" charset="-78"/>
            </a:endParaRPr>
          </a:p>
        </p:txBody>
      </p:sp>
    </p:spTree>
    <p:extLst>
      <p:ext uri="{BB962C8B-B14F-4D97-AF65-F5344CB8AC3E}">
        <p14:creationId xmlns:p14="http://schemas.microsoft.com/office/powerpoint/2010/main" val="348421799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750"/>
                                        <p:tgtEl>
                                          <p:spTgt spid="24"/>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750"/>
                                        <p:tgtEl>
                                          <p:spTgt spid="25"/>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750"/>
                                        <p:tgtEl>
                                          <p:spTgt spid="22"/>
                                        </p:tgtEl>
                                      </p:cBhvr>
                                    </p:animEffect>
                                  </p:childTnLst>
                                </p:cTn>
                              </p:par>
                            </p:childTnLst>
                          </p:cTn>
                        </p:par>
                        <p:par>
                          <p:cTn id="16" fill="hold">
                            <p:stCondLst>
                              <p:cond delay="2250"/>
                            </p:stCondLst>
                            <p:childTnLst>
                              <p:par>
                                <p:cTn id="17" presetID="14" presetClass="entr" presetSubtype="1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25" grpId="0" animBg="1"/>
      <p:bldP spid="2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a:solidFill>
                  <a:srgbClr val="FF0000"/>
                </a:solidFill>
                <a:latin typeface="Arial" pitchFamily="34" charset="0"/>
                <a:cs typeface="Arial" pitchFamily="34" charset="0"/>
              </a:rPr>
              <a:t>1ـ زيد بن أرقم (المتوفى 66) يخشى التحدث بحديث الغدير</a:t>
            </a:r>
            <a:endParaRPr lang="en-US" sz="3200" b="1" dirty="0">
              <a:solidFill>
                <a:srgbClr val="FF0000"/>
              </a:solidFill>
              <a:latin typeface="Arial" pitchFamily="34" charset="0"/>
              <a:cs typeface="Arial" pitchFamily="34" charset="0"/>
            </a:endParaRPr>
          </a:p>
          <a:p>
            <a:pPr rtl="1"/>
            <a:r>
              <a:rPr lang="fa-IR" sz="3200" dirty="0"/>
              <a:t>روى أحمد بن حنبل عن عطية العوفي، قال: </a:t>
            </a:r>
            <a:r>
              <a:rPr lang="fa-IR" sz="3200" b="1" dirty="0"/>
              <a:t>«سألت زيد بن أرقم فقلت له: إن ختناً لي حدثني عنك بحديث في شأن علي </a:t>
            </a:r>
            <a:r>
              <a:rPr lang="fa-IR" sz="3200" dirty="0"/>
              <a:t>(</a:t>
            </a:r>
            <a:r>
              <a:rPr lang="fa-IR" sz="3200" b="1" dirty="0"/>
              <a:t>رضي الله تعالى عنه</a:t>
            </a:r>
            <a:r>
              <a:rPr lang="fa-IR" sz="3200" dirty="0"/>
              <a:t>)</a:t>
            </a:r>
            <a:r>
              <a:rPr lang="fa-IR" sz="3200" b="1" dirty="0"/>
              <a:t>، يوم غدير خم، فأنا أحب أن أسمعه منك، فقال: إنكم معشر أهل العراق فيكم ما فيكم. فقلت له: ليس عليك مني بأس، فقال: نعم، كنا بالجحفة... .</a:t>
            </a:r>
            <a:r>
              <a:rPr lang="ar-SA" sz="3200" b="1" dirty="0"/>
              <a:t> </a:t>
            </a:r>
            <a:endParaRPr lang="en-US" sz="3200" b="1" dirty="0"/>
          </a:p>
          <a:p>
            <a:pPr rtl="1"/>
            <a:endParaRPr lang="en-US" sz="3200" dirty="0"/>
          </a:p>
          <a:p>
            <a:pPr algn="justLow" rtl="1"/>
            <a:endParaRPr lang="en-US" sz="32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t>ترس محدثين  از نقل حديث غدير</a:t>
            </a:r>
            <a:endParaRPr lang="en-US" sz="3600" b="1" dirty="0"/>
          </a:p>
        </p:txBody>
      </p:sp>
      <p:sp>
        <p:nvSpPr>
          <p:cNvPr id="9" name="Rectangle 8"/>
          <p:cNvSpPr/>
          <p:nvPr/>
        </p:nvSpPr>
        <p:spPr>
          <a:xfrm>
            <a:off x="8616280" y="3621750"/>
            <a:ext cx="263565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b="1" dirty="0"/>
              <a:t>المسند، ج4 ص368. </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87488" y="3552275"/>
            <a:ext cx="1400158" cy="2160000"/>
          </a:xfrm>
          <a:prstGeom prst="rect">
            <a:avLst/>
          </a:prstGeom>
        </p:spPr>
      </p:pic>
    </p:spTree>
    <p:extLst>
      <p:ext uri="{BB962C8B-B14F-4D97-AF65-F5344CB8AC3E}">
        <p14:creationId xmlns:p14="http://schemas.microsoft.com/office/powerpoint/2010/main" val="147363351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900" b="1" dirty="0">
                <a:solidFill>
                  <a:srgbClr val="FF0000"/>
                </a:solidFill>
                <a:latin typeface="Arial" pitchFamily="34" charset="0"/>
                <a:cs typeface="Arial" pitchFamily="34" charset="0"/>
              </a:rPr>
              <a:t>2ـ سعيد بن المسيب (المتوفى 94) يخاف عن السؤال عن حديث الغدير</a:t>
            </a:r>
            <a:endParaRPr lang="en-US" sz="2900" b="1" dirty="0">
              <a:solidFill>
                <a:srgbClr val="FF0000"/>
              </a:solidFill>
              <a:latin typeface="Arial" pitchFamily="34" charset="0"/>
              <a:cs typeface="Arial" pitchFamily="34" charset="0"/>
            </a:endParaRPr>
          </a:p>
          <a:p>
            <a:pPr rtl="1"/>
            <a:r>
              <a:rPr lang="fa-IR" sz="3200" b="1" dirty="0"/>
              <a:t>قال سعيد بن المسيب، قال: «قلت لسعد بن أبي وقّاص: إنّي أريد أن أسألك عن شيء وإنّي أتّقيك، قال: سل عمّا بدا لك، فإنّما أنا عمّك.  قلت: مقام رسول اللّه (صلى اللّه عليه وسلم) فيكم يوم غدير خم؟ قال: نعم، قال: قام فينا بالظهيرة فأخذ بيد علي بن أبي طالب، فقال: من كنت مولاه فعلي مولاه، اللهم وال من والاه وعاده من عاداه». قال: «فقال أبو بكر وعمر: أمسيت يا بن أبي طالب مولى كلّ مؤمن ومؤمنة». </a:t>
            </a:r>
            <a:endParaRPr lang="en-US" sz="3200" b="1" dirty="0"/>
          </a:p>
          <a:p>
            <a:pPr algn="justLow" rtl="1"/>
            <a:endParaRPr lang="en-US" sz="32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t>ترس محدثين  از نقل حديث غدير</a:t>
            </a:r>
            <a:endParaRPr lang="en-US" sz="3600" b="1" dirty="0"/>
          </a:p>
        </p:txBody>
      </p:sp>
      <p:sp>
        <p:nvSpPr>
          <p:cNvPr id="5" name="Rectangle 4"/>
          <p:cNvSpPr/>
          <p:nvPr/>
        </p:nvSpPr>
        <p:spPr>
          <a:xfrm>
            <a:off x="5879976" y="4293096"/>
            <a:ext cx="5617242"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SA" sz="2800" dirty="0"/>
              <a:t>كفاية الطالب في مناقب علي بن أبي طالب ج ص62.</a:t>
            </a:r>
            <a:endParaRPr lang="en-US" sz="2800" dirty="0"/>
          </a:p>
          <a:p>
            <a:pPr algn="r" rtl="1"/>
            <a:r>
              <a:rPr lang="ar-SA" sz="2800" dirty="0"/>
              <a:t>ابن سيد الكل في  الأنباء المستطابة ص 57</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03512" y="3883360"/>
            <a:ext cx="1531429" cy="2160000"/>
          </a:xfrm>
          <a:prstGeom prst="rect">
            <a:avLst/>
          </a:prstGeom>
        </p:spPr>
      </p:pic>
    </p:spTree>
    <p:extLst>
      <p:ext uri="{BB962C8B-B14F-4D97-AF65-F5344CB8AC3E}">
        <p14:creationId xmlns:p14="http://schemas.microsoft.com/office/powerpoint/2010/main" val="77550212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FF0000"/>
                </a:solidFill>
                <a:latin typeface="Arial" pitchFamily="34" charset="0"/>
                <a:cs typeface="Arial" pitchFamily="34" charset="0"/>
              </a:rPr>
              <a:t>3ـ عبد الله بن العلا ينصح الزهري (المتوفى 124) بعدم نقل حديث الغدير</a:t>
            </a:r>
            <a:endParaRPr lang="en-US" sz="2800" b="1" dirty="0">
              <a:solidFill>
                <a:srgbClr val="FF0000"/>
              </a:solidFill>
              <a:latin typeface="Arial" pitchFamily="34" charset="0"/>
              <a:cs typeface="Arial" pitchFamily="34" charset="0"/>
            </a:endParaRPr>
          </a:p>
          <a:p>
            <a:pPr rtl="1"/>
            <a:r>
              <a:rPr lang="fa-IR" sz="3200" b="1" dirty="0"/>
              <a:t>روى ابن الأثير عن عبد الله بن العلا، عن الزهري حديث الغدير بلفظة(من كنت مولاه فهذا وليه... قال عبد الله بن العلا: فقلت للزهري: لا تحدث بهذا بالشام، وأنت تسمع ملء أذنيك سب علي، فقال: والله، عندي من فضائل علي ما لو تحدثت بها لقُتلت. أخرجه الثلاثة». </a:t>
            </a:r>
          </a:p>
          <a:p>
            <a:pPr rtl="1"/>
            <a:endParaRPr lang="en-US" sz="3200" b="1" dirty="0"/>
          </a:p>
          <a:p>
            <a:pPr rtl="1"/>
            <a:r>
              <a:rPr lang="fa-IR" sz="3200" dirty="0"/>
              <a:t>قال ابن الأثير: </a:t>
            </a:r>
            <a:r>
              <a:rPr lang="fa-IR" sz="3200" b="1" dirty="0"/>
              <a:t>وان قلت أخرجه الثلاثة فأعني ابن منده وأبا نعيم وابن عبد البر. </a:t>
            </a:r>
          </a:p>
          <a:p>
            <a:pPr rtl="1"/>
            <a:endParaRPr lang="ar-SA" sz="2400" dirty="0"/>
          </a:p>
          <a:p>
            <a:pPr rtl="1"/>
            <a:endParaRPr lang="en-US" sz="2400" dirty="0"/>
          </a:p>
          <a:p>
            <a:pPr rtl="1"/>
            <a:r>
              <a:rPr lang="fa-IR" sz="2400" b="1" dirty="0"/>
              <a:t>ابن مندة إسحاق بن محمد بن يحيى الأصبهاني المتوفی 395 ، له كتاب معرفة الصحابة .</a:t>
            </a:r>
            <a:endParaRPr lang="en-US" sz="2400" b="1" dirty="0"/>
          </a:p>
          <a:p>
            <a:pPr rtl="1"/>
            <a:r>
              <a:rPr lang="fa-IR" sz="2400" b="1" dirty="0"/>
              <a:t>أبو نعيم أحمد بن عبد الله بن أحمد الأصبهاني المتوفی 430 ، له كتاب معرفة الصحابة </a:t>
            </a:r>
            <a:endParaRPr lang="en-US" sz="2400" b="1" dirty="0"/>
          </a:p>
          <a:p>
            <a:pPr algn="justLow" rtl="1"/>
            <a:endParaRPr lang="en-US" sz="32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t>ترس محدثين  از نقل حديث غدير</a:t>
            </a:r>
            <a:endParaRPr lang="en-US" sz="3600" b="1" dirty="0"/>
          </a:p>
        </p:txBody>
      </p:sp>
      <p:sp>
        <p:nvSpPr>
          <p:cNvPr id="9" name="Rectangle 8"/>
          <p:cNvSpPr/>
          <p:nvPr/>
        </p:nvSpPr>
        <p:spPr>
          <a:xfrm>
            <a:off x="8688288" y="4077072"/>
            <a:ext cx="264848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أسد الغابة، ج1 ص308.</a:t>
            </a:r>
            <a:endParaRPr lang="en-US" sz="2800" dirty="0"/>
          </a:p>
        </p:txBody>
      </p:sp>
      <p:sp>
        <p:nvSpPr>
          <p:cNvPr id="6" name="Rectangle 5"/>
          <p:cNvSpPr/>
          <p:nvPr/>
        </p:nvSpPr>
        <p:spPr>
          <a:xfrm>
            <a:off x="9000874" y="6093296"/>
            <a:ext cx="233589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أسد الغابة ج 1 ص 5</a:t>
            </a:r>
            <a:endParaRPr lang="en-US" sz="2800" dirty="0"/>
          </a:p>
        </p:txBody>
      </p:sp>
      <p:pic>
        <p:nvPicPr>
          <p:cNvPr id="4" name="Picture 3">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3392" y="2997072"/>
            <a:ext cx="1531429" cy="2160000"/>
          </a:xfrm>
          <a:prstGeom prst="rect">
            <a:avLst/>
          </a:prstGeom>
        </p:spPr>
      </p:pic>
    </p:spTree>
    <p:extLst>
      <p:ext uri="{BB962C8B-B14F-4D97-AF65-F5344CB8AC3E}">
        <p14:creationId xmlns:p14="http://schemas.microsoft.com/office/powerpoint/2010/main" val="388978437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a:solidFill>
                  <a:srgbClr val="FF0000"/>
                </a:solidFill>
                <a:latin typeface="Arial" pitchFamily="34" charset="0"/>
                <a:cs typeface="Arial" pitchFamily="34" charset="0"/>
              </a:rPr>
              <a:t>4 ـ أحمد بن حنبل (المتوفى 241) يمنع عن نقل حديث الغدير</a:t>
            </a:r>
            <a:endParaRPr lang="en-US" sz="3200" b="1" dirty="0">
              <a:solidFill>
                <a:srgbClr val="FF0000"/>
              </a:solidFill>
              <a:latin typeface="Arial" pitchFamily="34" charset="0"/>
              <a:cs typeface="Arial" pitchFamily="34" charset="0"/>
            </a:endParaRPr>
          </a:p>
          <a:p>
            <a:pPr rtl="1"/>
            <a:r>
              <a:rPr lang="fa-IR" sz="3200" dirty="0"/>
              <a:t>روي الخلال عن أحمد بن محمد بن مطر أن أباطالب حدثهم أنه سألت أبا عبد الله عن قول النبي لعلي </a:t>
            </a:r>
            <a:r>
              <a:rPr lang="fa-IR" sz="3200" b="1" dirty="0"/>
              <a:t>(من كنت مولاه فعلي مولاه) ما وجهه؟ قال: لاتكلم في هذا، دع الحديث كما جاء، وهذا الأثر صحيح».</a:t>
            </a:r>
            <a:r>
              <a:rPr lang="fa-IR" sz="3200" dirty="0"/>
              <a:t> </a:t>
            </a:r>
            <a:endParaRPr lang="en-US" sz="32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t>ترس محدثين  از نقل حديث غدير</a:t>
            </a:r>
            <a:endParaRPr lang="en-US" sz="3600" b="1" dirty="0"/>
          </a:p>
        </p:txBody>
      </p:sp>
      <p:sp>
        <p:nvSpPr>
          <p:cNvPr id="9" name="Rectangle 8"/>
          <p:cNvSpPr/>
          <p:nvPr/>
        </p:nvSpPr>
        <p:spPr>
          <a:xfrm>
            <a:off x="8184232" y="3360140"/>
            <a:ext cx="303640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السنة، ج2، ص348 ح 461.</a:t>
            </a:r>
            <a:endParaRPr lang="en-US" sz="2800" dirty="0"/>
          </a:p>
        </p:txBody>
      </p:sp>
      <p:sp>
        <p:nvSpPr>
          <p:cNvPr id="5" name="Right Arrow 4">
            <a:hlinkClick r:id="rId3" action="ppaction://hlinksldjump"/>
          </p:cNvPr>
          <p:cNvSpPr/>
          <p:nvPr/>
        </p:nvSpPr>
        <p:spPr>
          <a:xfrm>
            <a:off x="1762705"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62705" y="3360140"/>
            <a:ext cx="1465649" cy="2160000"/>
          </a:xfrm>
          <a:prstGeom prst="rect">
            <a:avLst/>
          </a:prstGeom>
        </p:spPr>
      </p:pic>
    </p:spTree>
    <p:extLst>
      <p:ext uri="{BB962C8B-B14F-4D97-AF65-F5344CB8AC3E}">
        <p14:creationId xmlns:p14="http://schemas.microsoft.com/office/powerpoint/2010/main" val="342038703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7535878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600" b="1" dirty="0">
                <a:solidFill>
                  <a:srgbClr val="FF0000"/>
                </a:solidFill>
                <a:latin typeface="Arial" pitchFamily="34" charset="0"/>
                <a:cs typeface="Arial" pitchFamily="34" charset="0"/>
              </a:rPr>
              <a:t>1 - المغيرة‌ (المتوفی 50) يخوف صعصعة (المتوفی 56) من نقل فضائل علي</a:t>
            </a:r>
            <a:r>
              <a:rPr lang="en-US" sz="2600" b="1" dirty="0">
                <a:solidFill>
                  <a:srgbClr val="FF0000"/>
                </a:solidFill>
                <a:latin typeface="Arial" pitchFamily="34" charset="0"/>
                <a:cs typeface="Arial" pitchFamily="34" charset="0"/>
              </a:rPr>
              <a:t> </a:t>
            </a:r>
            <a:endParaRPr lang="fa-IR" sz="2600" b="1" dirty="0">
              <a:solidFill>
                <a:srgbClr val="FF0000"/>
              </a:solidFill>
              <a:latin typeface="Arial" pitchFamily="34" charset="0"/>
              <a:cs typeface="Arial" pitchFamily="34" charset="0"/>
            </a:endParaRPr>
          </a:p>
          <a:p>
            <a:pPr rtl="1"/>
            <a:r>
              <a:rPr lang="fa-IR" sz="3000" dirty="0"/>
              <a:t>الطبري: قال المغيرة  لصعصعة بن صوحان: </a:t>
            </a:r>
            <a:r>
              <a:rPr lang="fa-IR" sz="3000" b="1" dirty="0">
                <a:solidFill>
                  <a:schemeClr val="tx1"/>
                </a:solidFill>
              </a:rPr>
              <a:t>«وإياك أن يَبْلُغَني‏ أنك تُظهِر شيئاً من فضل علي، فأنا أعلم بذلك منك، ولكن هذا السلطان قد ظهر، وقد أخذ بإظهار عيبه للناس ... فإن كنتَ ذاكراً فضله فاذكره بينك وبين أصحابك في منازلكم سرّاً، وأما علانية في المسجد فإن هذا لا يحتمله الخليفة لنا»</a:t>
            </a:r>
            <a:r>
              <a:rPr lang="fa-IR" sz="3000" dirty="0">
                <a:solidFill>
                  <a:schemeClr val="tx1"/>
                </a:solidFill>
              </a:rPr>
              <a:t>.</a:t>
            </a:r>
            <a:r>
              <a:rPr lang="fa-IR" sz="3000" dirty="0">
                <a:solidFill>
                  <a:schemeClr val="accent2"/>
                </a:solidFill>
              </a:rPr>
              <a:t> </a:t>
            </a:r>
            <a:endParaRPr lang="en-US" sz="3000" dirty="0">
              <a:solidFill>
                <a:schemeClr val="accent2"/>
              </a:solidFill>
            </a:endParaRPr>
          </a:p>
          <a:p>
            <a:pPr algn="justLow" rtl="1"/>
            <a:endParaRPr lang="en-US" sz="32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t>ترس  صحابه از نقل احاديث فضائل علي  (ع)</a:t>
            </a:r>
            <a:endParaRPr lang="en-US" sz="3600" b="1" dirty="0">
              <a:latin typeface="Arial" pitchFamily="34" charset="0"/>
              <a:cs typeface="Arial" pitchFamily="34" charset="0"/>
            </a:endParaRPr>
          </a:p>
        </p:txBody>
      </p:sp>
      <p:sp>
        <p:nvSpPr>
          <p:cNvPr id="9" name="Rectangle 8"/>
          <p:cNvSpPr/>
          <p:nvPr/>
        </p:nvSpPr>
        <p:spPr>
          <a:xfrm>
            <a:off x="5015880" y="3589933"/>
            <a:ext cx="644118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rtl="1"/>
            <a:r>
              <a:rPr lang="fa-IR" sz="2800" dirty="0"/>
              <a:t>تاريخ الطبري، ج4 ص144؛ الكامل في التاريخ، ج3 ص430.</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88975" y="3033153"/>
            <a:ext cx="1495020" cy="2160000"/>
          </a:xfrm>
          <a:prstGeom prst="rect">
            <a:avLst/>
          </a:prstGeom>
        </p:spPr>
      </p:pic>
    </p:spTree>
    <p:extLst>
      <p:ext uri="{BB962C8B-B14F-4D97-AF65-F5344CB8AC3E}">
        <p14:creationId xmlns:p14="http://schemas.microsoft.com/office/powerpoint/2010/main" val="192264411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FF0000"/>
                </a:solidFill>
                <a:latin typeface="Arial" pitchFamily="34" charset="0"/>
                <a:cs typeface="Arial" pitchFamily="34" charset="0"/>
              </a:rPr>
              <a:t>2 -  خوف سعيد بن جبير (المتوفى 95) عن نقل فضائل علي  (ع) </a:t>
            </a:r>
            <a:endParaRPr lang="en-US" sz="2800" b="1" dirty="0">
              <a:solidFill>
                <a:srgbClr val="FF0000"/>
              </a:solidFill>
              <a:latin typeface="Arial" pitchFamily="34" charset="0"/>
              <a:cs typeface="Arial" pitchFamily="34" charset="0"/>
            </a:endParaRPr>
          </a:p>
          <a:p>
            <a:pPr rtl="1"/>
            <a:r>
              <a:rPr lang="fa-IR" sz="3200" dirty="0"/>
              <a:t>روی الحاكم عن مالك بن دينار،</a:t>
            </a:r>
            <a:r>
              <a:rPr lang="fa-IR" sz="3200" b="1" dirty="0"/>
              <a:t> قال: سألت سعيد بن جبير فقلت يا أبا عبد الله من كان حامل راية رسول الله؟ قال: فنظر إلي وقال كأنك رَخِي البال، فغضبتُ وشكوتُه إلى إخوانه ... قالوا: إنك سألته وهو خائف من الحَجّاج وقد لاذ بالبيت، فسله الآن! فسألته؟ فقال: كان حاملها علي رضى الله عنه، هذا حديث صحيح الاسناد ولم يخرجاه.</a:t>
            </a:r>
            <a:r>
              <a:rPr lang="fa-IR" sz="3200" dirty="0"/>
              <a:t> </a:t>
            </a:r>
            <a:endParaRPr lang="en-US" sz="3200" dirty="0"/>
          </a:p>
          <a:p>
            <a:pPr algn="justLow" rtl="1"/>
            <a:endParaRPr lang="en-US" sz="32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t>ترس  محدثين  از نقل احاديث فضائل علي  (ع)</a:t>
            </a:r>
            <a:endParaRPr lang="en-US" sz="3600" b="1" dirty="0"/>
          </a:p>
        </p:txBody>
      </p:sp>
      <p:sp>
        <p:nvSpPr>
          <p:cNvPr id="9" name="Rectangle 8"/>
          <p:cNvSpPr/>
          <p:nvPr/>
        </p:nvSpPr>
        <p:spPr>
          <a:xfrm>
            <a:off x="8472264" y="3883360"/>
            <a:ext cx="284404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المستدرك، ج 3 ص 137.</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7528" y="3506580"/>
            <a:ext cx="1158585" cy="1800000"/>
          </a:xfrm>
          <a:prstGeom prst="rect">
            <a:avLst/>
          </a:prstGeom>
        </p:spPr>
      </p:pic>
    </p:spTree>
    <p:extLst>
      <p:ext uri="{BB962C8B-B14F-4D97-AF65-F5344CB8AC3E}">
        <p14:creationId xmlns:p14="http://schemas.microsoft.com/office/powerpoint/2010/main" val="285089786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latin typeface="Arial" panose="020B0604020202020204" pitchFamily="34" charset="0"/>
              <a:cs typeface="Arial" panose="020B0604020202020204" pitchFamily="34" charset="0"/>
            </a:endParaRPr>
          </a:p>
        </p:txBody>
      </p:sp>
      <p:sp>
        <p:nvSpPr>
          <p:cNvPr id="136194" name="Rectangle 2"/>
          <p:cNvSpPr>
            <a:spLocks noGrp="1" noChangeArrowheads="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rtl="1"/>
            <a:r>
              <a:rPr lang="fa-IR" b="1" dirty="0">
                <a:latin typeface="Arial" pitchFamily="34" charset="0"/>
                <a:cs typeface="Arial" pitchFamily="34" charset="0"/>
              </a:rPr>
              <a:t>چرا ولايت علي  (ع) در مكه  صورت نگرفت</a:t>
            </a:r>
            <a:endParaRPr lang="en-US" b="1" dirty="0">
              <a:latin typeface="Arial" pitchFamily="34" charset="0"/>
              <a:cs typeface="Arial" pitchFamily="34" charset="0"/>
            </a:endParaRPr>
          </a:p>
        </p:txBody>
      </p:sp>
      <p:grpSp>
        <p:nvGrpSpPr>
          <p:cNvPr id="136222" name="Group 30"/>
          <p:cNvGrpSpPr>
            <a:grpSpLocks/>
          </p:cNvGrpSpPr>
          <p:nvPr/>
        </p:nvGrpSpPr>
        <p:grpSpPr bwMode="auto">
          <a:xfrm>
            <a:off x="2838542" y="1831869"/>
            <a:ext cx="7204251" cy="897173"/>
            <a:chOff x="1536" y="1365"/>
            <a:chExt cx="2736" cy="432"/>
          </a:xfrm>
        </p:grpSpPr>
        <p:sp>
          <p:nvSpPr>
            <p:cNvPr id="136197" name="AutoShape 5">
              <a:hlinkClick r:id="rId3" action="ppaction://hlinksldjump"/>
            </p:cNvPr>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8" name="Text Box 6">
              <a:hlinkClick r:id="rId3" action="ppaction://hlinksldjump"/>
            </p:cNvPr>
            <p:cNvSpPr txBox="1">
              <a:spLocks noChangeArrowheads="1"/>
            </p:cNvSpPr>
            <p:nvPr/>
          </p:nvSpPr>
          <p:spPr bwMode="gray">
            <a:xfrm>
              <a:off x="1569" y="1437"/>
              <a:ext cx="237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3200" b="1" dirty="0">
                  <a:solidFill>
                    <a:srgbClr val="000000"/>
                  </a:solidFill>
                  <a:latin typeface="Arial" panose="020B0604020202020204" pitchFamily="34" charset="0"/>
                  <a:cs typeface="Arial" panose="020B0604020202020204" pitchFamily="34" charset="0"/>
                </a:rPr>
                <a:t>زمينه سازي غدير در خطبه هاي مكه</a:t>
              </a:r>
              <a:endParaRPr lang="en-US" sz="3200" b="1" dirty="0">
                <a:solidFill>
                  <a:srgbClr val="000000"/>
                </a:solidFill>
                <a:latin typeface="Arial" panose="020B0604020202020204" pitchFamily="34" charset="0"/>
                <a:cs typeface="Arial" panose="020B0604020202020204" pitchFamily="34" charset="0"/>
              </a:endParaRPr>
            </a:p>
          </p:txBody>
        </p:sp>
        <p:sp>
          <p:nvSpPr>
            <p:cNvPr id="136199" name="Text Box 7"/>
            <p:cNvSpPr txBox="1">
              <a:spLocks noChangeArrowheads="1"/>
            </p:cNvSpPr>
            <p:nvPr/>
          </p:nvSpPr>
          <p:spPr bwMode="gray">
            <a:xfrm>
              <a:off x="4041" y="1417"/>
              <a:ext cx="132"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grpSp>
      <p:grpSp>
        <p:nvGrpSpPr>
          <p:cNvPr id="136223" name="Group 31"/>
          <p:cNvGrpSpPr>
            <a:grpSpLocks/>
          </p:cNvGrpSpPr>
          <p:nvPr/>
        </p:nvGrpSpPr>
        <p:grpSpPr bwMode="auto">
          <a:xfrm>
            <a:off x="2828230" y="2853650"/>
            <a:ext cx="7259441" cy="961890"/>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4" name="Text Box 12">
              <a:hlinkClick r:id="rId5" action="ppaction://hlinksldjump"/>
            </p:cNvPr>
            <p:cNvSpPr txBox="1">
              <a:spLocks noChangeArrowheads="1"/>
            </p:cNvSpPr>
            <p:nvPr/>
          </p:nvSpPr>
          <p:spPr bwMode="gray">
            <a:xfrm>
              <a:off x="1689" y="1935"/>
              <a:ext cx="2160"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400" b="1" dirty="0">
                  <a:latin typeface="Arial" pitchFamily="34" charset="0"/>
                  <a:cs typeface="Arial" pitchFamily="34" charset="0"/>
                </a:rPr>
                <a:t>دلهره پيامبر اكرم (ص) از مخالفت مردم با ولايت علي</a:t>
              </a:r>
              <a:endParaRPr lang="en-US" sz="2400" b="1" dirty="0">
                <a:solidFill>
                  <a:srgbClr val="000000"/>
                </a:solidFill>
                <a:latin typeface="Arial" panose="020B0604020202020204" pitchFamily="34" charset="0"/>
                <a:cs typeface="Arial" panose="020B0604020202020204" pitchFamily="34" charset="0"/>
              </a:endParaRPr>
            </a:p>
          </p:txBody>
        </p:sp>
        <p:sp>
          <p:nvSpPr>
            <p:cNvPr id="136205" name="Text Box 13"/>
            <p:cNvSpPr txBox="1">
              <a:spLocks noChangeArrowheads="1"/>
            </p:cNvSpPr>
            <p:nvPr/>
          </p:nvSpPr>
          <p:spPr bwMode="gray">
            <a:xfrm>
              <a:off x="3970" y="1911"/>
              <a:ext cx="27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grpSp>
        <p:nvGrpSpPr>
          <p:cNvPr id="29" name="Group 32"/>
          <p:cNvGrpSpPr>
            <a:grpSpLocks/>
          </p:cNvGrpSpPr>
          <p:nvPr/>
        </p:nvGrpSpPr>
        <p:grpSpPr bwMode="auto">
          <a:xfrm>
            <a:off x="2841290" y="3737930"/>
            <a:ext cx="7287159" cy="915206"/>
            <a:chOff x="1536" y="2304"/>
            <a:chExt cx="2770" cy="432"/>
          </a:xfrm>
        </p:grpSpPr>
        <p:sp>
          <p:nvSpPr>
            <p:cNvPr id="30"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1"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2" name="Text Box 17">
              <a:hlinkClick r:id="rId6" action="ppaction://hlinksldjump"/>
            </p:cNvPr>
            <p:cNvSpPr txBox="1">
              <a:spLocks noChangeArrowheads="1"/>
            </p:cNvSpPr>
            <p:nvPr/>
          </p:nvSpPr>
          <p:spPr bwMode="gray">
            <a:xfrm>
              <a:off x="1680" y="2382"/>
              <a:ext cx="216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latin typeface="Arial" pitchFamily="34" charset="0"/>
                  <a:cs typeface="Arial" pitchFamily="34" charset="0"/>
                </a:rPr>
                <a:t>دلهره پيامبر از چه كساني بود؟  و چرا ؟</a:t>
              </a:r>
              <a:endParaRPr lang="en-US" sz="2800" b="1" dirty="0">
                <a:solidFill>
                  <a:srgbClr val="000000"/>
                </a:solidFill>
                <a:latin typeface="Arial" panose="020B0604020202020204" pitchFamily="34" charset="0"/>
                <a:cs typeface="Arial" panose="020B0604020202020204" pitchFamily="34" charset="0"/>
              </a:endParaRPr>
            </a:p>
          </p:txBody>
        </p:sp>
        <p:sp>
          <p:nvSpPr>
            <p:cNvPr id="33" name="Text Box 18"/>
            <p:cNvSpPr txBox="1">
              <a:spLocks noChangeArrowheads="1"/>
            </p:cNvSpPr>
            <p:nvPr/>
          </p:nvSpPr>
          <p:spPr bwMode="gray">
            <a:xfrm>
              <a:off x="4041" y="2366"/>
              <a:ext cx="13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grpSp>
      <p:grpSp>
        <p:nvGrpSpPr>
          <p:cNvPr id="34" name="Group 33"/>
          <p:cNvGrpSpPr>
            <a:grpSpLocks/>
          </p:cNvGrpSpPr>
          <p:nvPr/>
        </p:nvGrpSpPr>
        <p:grpSpPr bwMode="auto">
          <a:xfrm>
            <a:off x="2828230" y="4725144"/>
            <a:ext cx="7286571" cy="906144"/>
            <a:chOff x="1536" y="2822"/>
            <a:chExt cx="2779" cy="432"/>
          </a:xfrm>
        </p:grpSpPr>
        <p:sp>
          <p:nvSpPr>
            <p:cNvPr id="35"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6"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7" name="Text Box 22">
              <a:hlinkClick r:id="rId7" action="ppaction://hlinksldjump"/>
            </p:cNvPr>
            <p:cNvSpPr txBox="1">
              <a:spLocks noChangeArrowheads="1"/>
            </p:cNvSpPr>
            <p:nvPr/>
          </p:nvSpPr>
          <p:spPr bwMode="gray">
            <a:xfrm>
              <a:off x="1573" y="2936"/>
              <a:ext cx="2359"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rtl="1"/>
              <a:r>
                <a:rPr lang="fa-IR" sz="2800" b="1" dirty="0">
                  <a:latin typeface="Arial" pitchFamily="34" charset="0"/>
                  <a:cs typeface="Arial" pitchFamily="34" charset="0"/>
                </a:rPr>
                <a:t>  تمام فتنه ها از مدينه برخواهد خواست</a:t>
              </a:r>
              <a:endParaRPr lang="en-US" sz="2800" b="1" dirty="0">
                <a:latin typeface="Arial" panose="020B0604020202020204" pitchFamily="34" charset="0"/>
                <a:cs typeface="Arial" panose="020B0604020202020204" pitchFamily="34" charset="0"/>
              </a:endParaRPr>
            </a:p>
          </p:txBody>
        </p:sp>
        <p:sp>
          <p:nvSpPr>
            <p:cNvPr id="38" name="Text Box 23"/>
            <p:cNvSpPr txBox="1">
              <a:spLocks noChangeArrowheads="1"/>
            </p:cNvSpPr>
            <p:nvPr/>
          </p:nvSpPr>
          <p:spPr bwMode="gray">
            <a:xfrm>
              <a:off x="4050" y="2894"/>
              <a:ext cx="13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p:txBody>
        </p:sp>
      </p:grpSp>
      <p:grpSp>
        <p:nvGrpSpPr>
          <p:cNvPr id="39" name="Group 33"/>
          <p:cNvGrpSpPr>
            <a:grpSpLocks/>
          </p:cNvGrpSpPr>
          <p:nvPr/>
        </p:nvGrpSpPr>
        <p:grpSpPr bwMode="auto">
          <a:xfrm>
            <a:off x="2853480" y="5796566"/>
            <a:ext cx="7283731" cy="872795"/>
            <a:chOff x="1536" y="2822"/>
            <a:chExt cx="2779" cy="432"/>
          </a:xfrm>
        </p:grpSpPr>
        <p:sp>
          <p:nvSpPr>
            <p:cNvPr id="40"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41"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42" name="Text Box 22">
              <a:hlinkClick r:id="rId8" action="ppaction://hlinksldjump"/>
            </p:cNvPr>
            <p:cNvSpPr txBox="1">
              <a:spLocks noChangeArrowheads="1"/>
            </p:cNvSpPr>
            <p:nvPr/>
          </p:nvSpPr>
          <p:spPr bwMode="gray">
            <a:xfrm>
              <a:off x="1680" y="2869"/>
              <a:ext cx="216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پيامبر (ص)  تابع وحي است</a:t>
              </a:r>
              <a:endParaRPr lang="en-US" sz="2800" b="1" dirty="0">
                <a:solidFill>
                  <a:srgbClr val="000000"/>
                </a:solidFill>
                <a:latin typeface="Arial" panose="020B0604020202020204" pitchFamily="34" charset="0"/>
                <a:cs typeface="Arial" panose="020B0604020202020204" pitchFamily="34" charset="0"/>
              </a:endParaRPr>
            </a:p>
          </p:txBody>
        </p:sp>
        <p:sp>
          <p:nvSpPr>
            <p:cNvPr id="43" name="Text Box 23"/>
            <p:cNvSpPr txBox="1">
              <a:spLocks noChangeArrowheads="1"/>
            </p:cNvSpPr>
            <p:nvPr/>
          </p:nvSpPr>
          <p:spPr bwMode="gray">
            <a:xfrm>
              <a:off x="4050" y="2894"/>
              <a:ext cx="13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p:txBody>
        </p:sp>
      </p:grpSp>
      <p:sp>
        <p:nvSpPr>
          <p:cNvPr id="44" name="Right Arrow 17">
            <a:hlinkClick r:id="rId9"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01172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6223"/>
                                        </p:tgtEl>
                                        <p:attrNameLst>
                                          <p:attrName>style.visibility</p:attrName>
                                        </p:attrNameLst>
                                      </p:cBhvr>
                                      <p:to>
                                        <p:strVal val="visible"/>
                                      </p:to>
                                    </p:set>
                                    <p:anim calcmode="lin" valueType="num">
                                      <p:cBhvr additive="base">
                                        <p:cTn id="13" dur="1000" fill="hold"/>
                                        <p:tgtEl>
                                          <p:spTgt spid="136223"/>
                                        </p:tgtEl>
                                        <p:attrNameLst>
                                          <p:attrName>ppt_x</p:attrName>
                                        </p:attrNameLst>
                                      </p:cBhvr>
                                      <p:tavLst>
                                        <p:tav tm="0">
                                          <p:val>
                                            <p:strVal val="1+#ppt_w/2"/>
                                          </p:val>
                                        </p:tav>
                                        <p:tav tm="100000">
                                          <p:val>
                                            <p:strVal val="#ppt_x"/>
                                          </p:val>
                                        </p:tav>
                                      </p:tavLst>
                                    </p:anim>
                                    <p:anim calcmode="lin" valueType="num">
                                      <p:cBhvr additive="base">
                                        <p:cTn id="14" dur="1000" fill="hold"/>
                                        <p:tgtEl>
                                          <p:spTgt spid="1362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1000" fill="hold"/>
                                        <p:tgtEl>
                                          <p:spTgt spid="34"/>
                                        </p:tgtEl>
                                        <p:attrNameLst>
                                          <p:attrName>ppt_x</p:attrName>
                                        </p:attrNameLst>
                                      </p:cBhvr>
                                      <p:tavLst>
                                        <p:tav tm="0">
                                          <p:val>
                                            <p:strVal val="1+#ppt_w/2"/>
                                          </p:val>
                                        </p:tav>
                                        <p:tav tm="100000">
                                          <p:val>
                                            <p:strVal val="#ppt_x"/>
                                          </p:val>
                                        </p:tav>
                                      </p:tavLst>
                                    </p:anim>
                                    <p:anim calcmode="lin" valueType="num">
                                      <p:cBhvr additive="base">
                                        <p:cTn id="26"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1000" fill="hold"/>
                                        <p:tgtEl>
                                          <p:spTgt spid="39"/>
                                        </p:tgtEl>
                                        <p:attrNameLst>
                                          <p:attrName>ppt_x</p:attrName>
                                        </p:attrNameLst>
                                      </p:cBhvr>
                                      <p:tavLst>
                                        <p:tav tm="0">
                                          <p:val>
                                            <p:strVal val="1+#ppt_w/2"/>
                                          </p:val>
                                        </p:tav>
                                        <p:tav tm="100000">
                                          <p:val>
                                            <p:strVal val="#ppt_x"/>
                                          </p:val>
                                        </p:tav>
                                      </p:tavLst>
                                    </p:anim>
                                    <p:anim calcmode="lin" valueType="num">
                                      <p:cBhvr additive="base">
                                        <p:cTn id="32"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36104"/>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a:solidFill>
                  <a:srgbClr val="FF0000"/>
                </a:solidFill>
                <a:latin typeface="Arial" pitchFamily="34" charset="0"/>
                <a:cs typeface="Arial" pitchFamily="34" charset="0"/>
              </a:rPr>
              <a:t>3 - الحسن البصري (المتوفى 110) لا يستطيع أن يذكر عليا (ع) </a:t>
            </a:r>
            <a:endParaRPr lang="en-US" sz="3200" b="1" dirty="0">
              <a:solidFill>
                <a:srgbClr val="FF0000"/>
              </a:solidFill>
              <a:latin typeface="Arial" pitchFamily="34" charset="0"/>
              <a:cs typeface="Arial" pitchFamily="34" charset="0"/>
            </a:endParaRPr>
          </a:p>
          <a:p>
            <a:pPr rtl="1"/>
            <a:r>
              <a:rPr lang="fa-IR" sz="3200" dirty="0"/>
              <a:t>روي المزي عن يونس بن عبيد، قال: </a:t>
            </a:r>
            <a:r>
              <a:rPr lang="fa-IR" sz="3200" b="1" dirty="0"/>
              <a:t>سألت الحسن [البصري] قلت: يا أبا سعيد، إنك تقول: قال رسول الله، وإنك لم تدركه؟ قال:... ولولا منزلتك مني ما أخبرتك، إني في زمان كما ترى ـ وكان في عمل الحجاج ـ كل شيء سمعتني أقول: قال رسول الله’، فهو عن علي بن أبي طالب×، غير أني في زمان لا أستطيع أن أذكر علياً»</a:t>
            </a:r>
            <a:r>
              <a:rPr lang="fa-IR" sz="3200" dirty="0"/>
              <a:t>. </a:t>
            </a:r>
            <a:endParaRPr lang="en-US" sz="3200" dirty="0"/>
          </a:p>
          <a:p>
            <a:pPr rtl="1"/>
            <a:endParaRPr lang="en-US" sz="3200" b="1" dirty="0">
              <a:solidFill>
                <a:srgbClr val="FF0000"/>
              </a:solidFill>
            </a:endParaRPr>
          </a:p>
          <a:p>
            <a:pPr algn="justLow" rtl="1"/>
            <a:endParaRPr lang="en-US" sz="32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t>ترس   محدثين  از نقل احاديث فضائل علي  (ع)</a:t>
            </a:r>
            <a:endParaRPr lang="en-US" sz="3600" b="1" dirty="0"/>
          </a:p>
        </p:txBody>
      </p:sp>
      <p:sp>
        <p:nvSpPr>
          <p:cNvPr id="9" name="Rectangle 8"/>
          <p:cNvSpPr/>
          <p:nvPr/>
        </p:nvSpPr>
        <p:spPr>
          <a:xfrm>
            <a:off x="8040216" y="3881804"/>
            <a:ext cx="326884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تهذيب الكمال، ج6 ص124، </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59496" y="3505024"/>
            <a:ext cx="1195257" cy="1800000"/>
          </a:xfrm>
          <a:prstGeom prst="rect">
            <a:avLst/>
          </a:prstGeom>
        </p:spPr>
      </p:pic>
    </p:spTree>
    <p:extLst>
      <p:ext uri="{BB962C8B-B14F-4D97-AF65-F5344CB8AC3E}">
        <p14:creationId xmlns:p14="http://schemas.microsoft.com/office/powerpoint/2010/main" val="293137958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FF0000"/>
                </a:solidFill>
                <a:latin typeface="Arial" pitchFamily="34" charset="0"/>
                <a:cs typeface="Arial" pitchFamily="34" charset="0"/>
              </a:rPr>
              <a:t>4 ، 5 -  الأوزاعي (ت 157) والزهري (ت 124) لايرويان فضائل علي  (ع) خوفا من بني أمية</a:t>
            </a:r>
            <a:endParaRPr lang="en-US" sz="2800" b="1" dirty="0">
              <a:solidFill>
                <a:srgbClr val="FF0000"/>
              </a:solidFill>
              <a:latin typeface="Arial" pitchFamily="34" charset="0"/>
              <a:cs typeface="Arial" pitchFamily="34" charset="0"/>
            </a:endParaRPr>
          </a:p>
          <a:p>
            <a:pPr rtl="1">
              <a:lnSpc>
                <a:spcPct val="150000"/>
              </a:lnSpc>
            </a:pPr>
            <a:r>
              <a:rPr lang="fa-IR" sz="3200" dirty="0"/>
              <a:t>قال ابن الأثير ـ بعد نقل حديث الحديث الكساء عن الأوزاعي ـ:</a:t>
            </a:r>
            <a:r>
              <a:rPr lang="fa-IR" sz="3200" b="1" dirty="0"/>
              <a:t> إن الأوزاعي لم يرو في الفضائل حديثاً غير هذا، والله أعلم، قال: وكذلك الزهري لم يرو فيها إلا حديثاً واحداً كانا يخافان بني أمية»</a:t>
            </a:r>
            <a:r>
              <a:rPr lang="fa-IR" sz="3200" dirty="0"/>
              <a:t>. </a:t>
            </a:r>
            <a:endParaRPr lang="en-US" sz="3200" dirty="0"/>
          </a:p>
          <a:p>
            <a:pPr algn="justLow" rtl="1"/>
            <a:endParaRPr lang="en-US" sz="32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t>ترس   محدثين  از نقل احاديث فضائل علي  (ع)</a:t>
            </a:r>
            <a:endParaRPr lang="en-US" sz="3600" b="1" dirty="0"/>
          </a:p>
        </p:txBody>
      </p:sp>
      <p:sp>
        <p:nvSpPr>
          <p:cNvPr id="9" name="Rectangle 8"/>
          <p:cNvSpPr/>
          <p:nvPr/>
        </p:nvSpPr>
        <p:spPr>
          <a:xfrm>
            <a:off x="8904312" y="3883360"/>
            <a:ext cx="250100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أسد الغابة ج2، ص20.</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7528" y="3771354"/>
            <a:ext cx="1276191" cy="1800000"/>
          </a:xfrm>
          <a:prstGeom prst="rect">
            <a:avLst/>
          </a:prstGeom>
        </p:spPr>
      </p:pic>
    </p:spTree>
    <p:extLst>
      <p:ext uri="{BB962C8B-B14F-4D97-AF65-F5344CB8AC3E}">
        <p14:creationId xmlns:p14="http://schemas.microsoft.com/office/powerpoint/2010/main" val="309926112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a:solidFill>
                  <a:srgbClr val="FF0000"/>
                </a:solidFill>
                <a:latin typeface="Arial" pitchFamily="34" charset="0"/>
                <a:cs typeface="Arial" pitchFamily="34" charset="0"/>
              </a:rPr>
              <a:t>6 - خوف الرجل عن نقل فضائل علي (ع)  في المنام</a:t>
            </a:r>
            <a:endParaRPr lang="en-US" sz="3200" b="1" dirty="0">
              <a:solidFill>
                <a:srgbClr val="FF0000"/>
              </a:solidFill>
              <a:latin typeface="Arial" pitchFamily="34" charset="0"/>
              <a:cs typeface="Arial" pitchFamily="34" charset="0"/>
            </a:endParaRPr>
          </a:p>
          <a:p>
            <a:pPr rtl="1">
              <a:lnSpc>
                <a:spcPct val="150000"/>
              </a:lnSpc>
            </a:pPr>
            <a:r>
              <a:rPr lang="fa-IR" sz="3200" dirty="0"/>
              <a:t>فقد روى الخطيب عن الفتح بن شخرف، قال: </a:t>
            </a:r>
            <a:r>
              <a:rPr lang="fa-IR" sz="3200" b="1" dirty="0"/>
              <a:t>«فبينما أنا نائم إذا أنا بشخصين، فقلت للذي يقرب مني:... فمن الذي وراءك؟ قال لي: علي بن أبي طالب، قلت له: أنت قريب منه ولا تسأله؟! قال: أخشى أن يقول الناس إني رافضي!»</a:t>
            </a:r>
            <a:r>
              <a:rPr lang="fa-IR" sz="3200" dirty="0"/>
              <a:t>. </a:t>
            </a:r>
            <a:endParaRPr lang="en-US" sz="3200" dirty="0"/>
          </a:p>
          <a:p>
            <a:pPr algn="justLow" rtl="1"/>
            <a:endParaRPr lang="en-US" sz="32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t>ترس   محدثين  از نقل احاديث فضائل علي  (ع)</a:t>
            </a:r>
            <a:endParaRPr lang="en-US" sz="3600" b="1" dirty="0"/>
          </a:p>
        </p:txBody>
      </p:sp>
      <p:sp>
        <p:nvSpPr>
          <p:cNvPr id="9" name="Rectangle 8"/>
          <p:cNvSpPr/>
          <p:nvPr/>
        </p:nvSpPr>
        <p:spPr>
          <a:xfrm>
            <a:off x="8400256" y="4149080"/>
            <a:ext cx="299312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تاريخ بغداد، ج13 ص382.</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31504" y="3510690"/>
            <a:ext cx="1276191" cy="1800000"/>
          </a:xfrm>
          <a:prstGeom prst="rect">
            <a:avLst/>
          </a:prstGeom>
        </p:spPr>
      </p:pic>
    </p:spTree>
    <p:extLst>
      <p:ext uri="{BB962C8B-B14F-4D97-AF65-F5344CB8AC3E}">
        <p14:creationId xmlns:p14="http://schemas.microsoft.com/office/powerpoint/2010/main" val="218081366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0"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a:solidFill>
                  <a:srgbClr val="FF0000"/>
                </a:solidFill>
                <a:latin typeface="Arial" pitchFamily="34" charset="0"/>
                <a:cs typeface="Arial" pitchFamily="34" charset="0"/>
              </a:rPr>
              <a:t>7 - المحدثون يعبّرون عن علي  (ع) بـ (الشيخ وأبي زينب) </a:t>
            </a:r>
            <a:endParaRPr lang="en-US" sz="3200" b="1" dirty="0">
              <a:solidFill>
                <a:srgbClr val="FF0000"/>
              </a:solidFill>
              <a:latin typeface="Arial" pitchFamily="34" charset="0"/>
              <a:cs typeface="Arial" pitchFamily="34" charset="0"/>
            </a:endParaRPr>
          </a:p>
          <a:p>
            <a:pPr rtl="1"/>
            <a:r>
              <a:rPr lang="fa-IR" sz="3200" dirty="0"/>
              <a:t>قال أبو حنيفة: أن بني أمية كانوا </a:t>
            </a:r>
            <a:r>
              <a:rPr lang="fa-IR" sz="3200" b="1" dirty="0"/>
              <a:t>لا يفتون بقول علي ولا يأخذون به وكان علي لا يُذْكر في ذلك العصر باسمه، والعلامة عنه بين المشايخ أن يقولوا: قال الشيخ، وكان الحسن البصري يقول فيه: أخبرنا أبو زينب</a:t>
            </a:r>
            <a:r>
              <a:rPr lang="fa-IR" sz="3200" dirty="0"/>
              <a:t>.</a:t>
            </a:r>
            <a:endParaRPr lang="en-US" sz="3200" dirty="0"/>
          </a:p>
          <a:p>
            <a:pPr rtl="1"/>
            <a:endParaRPr lang="en-US" sz="3200" dirty="0"/>
          </a:p>
          <a:p>
            <a:pPr rtl="1"/>
            <a:r>
              <a:rPr lang="fa-IR" sz="3200" dirty="0"/>
              <a:t>قال  أبان بن عياش للحسن البصري: </a:t>
            </a:r>
            <a:r>
              <a:rPr lang="fa-IR" sz="3200" b="1" dirty="0"/>
              <a:t>«ما هذا الذي يقال عنك أنك قلته في علي؟! فقال: يا بن أخي اُحْقُن دمي من هؤلاء الجبابرة ـ يعني بني أمية ـ لولا ذلك لسالت بي أعشب»</a:t>
            </a:r>
            <a:r>
              <a:rPr lang="fa-IR" sz="3200" dirty="0"/>
              <a:t>. </a:t>
            </a:r>
            <a:endParaRPr lang="en-US" sz="3200" dirty="0"/>
          </a:p>
          <a:p>
            <a:pPr rtl="1"/>
            <a:endParaRPr lang="en-US" sz="3200" dirty="0"/>
          </a:p>
          <a:p>
            <a:pPr rtl="1"/>
            <a:endParaRPr lang="en-US" sz="3200" b="1" dirty="0">
              <a:solidFill>
                <a:srgbClr val="FF0000"/>
              </a:solidFill>
            </a:endParaRPr>
          </a:p>
          <a:p>
            <a:pPr algn="justLow" rtl="1"/>
            <a:endParaRPr lang="en-US" sz="3200"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b="1" dirty="0"/>
              <a:t>ترس   محدثين  از نقل احاديث فضائل علي  (ع)</a:t>
            </a:r>
            <a:endParaRPr lang="en-US" sz="3600" b="1" dirty="0"/>
          </a:p>
        </p:txBody>
      </p:sp>
      <p:sp>
        <p:nvSpPr>
          <p:cNvPr id="9" name="Rectangle 8"/>
          <p:cNvSpPr/>
          <p:nvPr/>
        </p:nvSpPr>
        <p:spPr>
          <a:xfrm>
            <a:off x="6528048" y="3098530"/>
            <a:ext cx="479971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 مناقب أبي حنيفة، للخوارزمي، ج1 ص171. </a:t>
            </a:r>
            <a:endParaRPr lang="en-US" sz="2800" dirty="0"/>
          </a:p>
        </p:txBody>
      </p:sp>
      <p:sp>
        <p:nvSpPr>
          <p:cNvPr id="6" name="Rectangle 5"/>
          <p:cNvSpPr/>
          <p:nvPr/>
        </p:nvSpPr>
        <p:spPr>
          <a:xfrm>
            <a:off x="6255537" y="4978265"/>
            <a:ext cx="507222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الحسن البصري، لأبي الفرج بن الجوزي، ص7. </a:t>
            </a:r>
            <a:endParaRPr lang="en-US" sz="2800" dirty="0"/>
          </a:p>
        </p:txBody>
      </p:sp>
      <p:sp>
        <p:nvSpPr>
          <p:cNvPr id="10" name="Right Arrow 9">
            <a:hlinkClick r:id="rId3" action="ppaction://hlinksldjump"/>
          </p:cNvPr>
          <p:cNvSpPr/>
          <p:nvPr/>
        </p:nvSpPr>
        <p:spPr>
          <a:xfrm>
            <a:off x="1762705"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98591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0"/>
            <a:ext cx="9144000" cy="6858000"/>
          </a:xfrm>
          <a:prstGeom prst="rect">
            <a:avLst/>
          </a:prstGeom>
        </p:spPr>
      </p:pic>
    </p:spTree>
    <p:extLst>
      <p:ext uri="{BB962C8B-B14F-4D97-AF65-F5344CB8AC3E}">
        <p14:creationId xmlns:p14="http://schemas.microsoft.com/office/powerpoint/2010/main" val="369037041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279" y="938172"/>
            <a:ext cx="11887780" cy="5890376"/>
          </a:xfrm>
        </p:spPr>
        <p:style>
          <a:lnRef idx="1">
            <a:schemeClr val="accent1"/>
          </a:lnRef>
          <a:fillRef idx="2">
            <a:schemeClr val="accent1"/>
          </a:fillRef>
          <a:effectRef idx="1">
            <a:schemeClr val="accent1"/>
          </a:effectRef>
          <a:fontRef idx="minor">
            <a:schemeClr val="dk1"/>
          </a:fontRef>
        </p:style>
        <p:txBody>
          <a:bodyPr>
            <a:noAutofit/>
          </a:bodyPr>
          <a:lstStyle/>
          <a:p>
            <a:pPr rtl="1">
              <a:lnSpc>
                <a:spcPct val="110000"/>
              </a:lnSpc>
            </a:pPr>
            <a:r>
              <a:rPr lang="fa-IR" sz="3200" b="1" dirty="0">
                <a:solidFill>
                  <a:srgbClr val="FF0000"/>
                </a:solidFill>
                <a:latin typeface="Arial" pitchFamily="34" charset="0"/>
                <a:cs typeface="Arial" pitchFamily="34" charset="0"/>
              </a:rPr>
              <a:t>أمر معاوية به سبّ على بن أبي طالب </a:t>
            </a:r>
            <a:endParaRPr lang="en-US" sz="3200" b="1" dirty="0">
              <a:solidFill>
                <a:srgbClr val="FF0000"/>
              </a:solidFill>
              <a:latin typeface="Arial" pitchFamily="34" charset="0"/>
              <a:cs typeface="Arial" pitchFamily="34" charset="0"/>
            </a:endParaRPr>
          </a:p>
          <a:p>
            <a:pPr rtl="1">
              <a:lnSpc>
                <a:spcPct val="110000"/>
              </a:lnSpc>
            </a:pPr>
            <a:r>
              <a:rPr lang="fa-IR" sz="2900" dirty="0"/>
              <a:t>في صحيح مسلم: حَدَّثَنَا قُتَيْبَةُ بْنُ سَعِيد، وَمُحَمَّدُ بْنُ عَبَّاد، - وَتَقَارَبَا فِي اللَّفْظِ - قَالاَ حَدَّثَنَا حَاتِمٌ، - وَهُوَ ابْنُ إِسْمَاعِيلَ - عَنْ بُكَيْرِ بْنِ مِسْمَار، عَنْ عَامِرِ بْنِ سَعْدِ بْنِ أَبِي وَقَّاص، عَنْ أَبِيهِ، قَالَ</a:t>
            </a:r>
            <a:r>
              <a:rPr lang="fa-IR" sz="2900" b="1" dirty="0"/>
              <a:t> أَمَرَ مُعَاوِيَةُ بْنُ أَبِي سُفْيَانَ سَعْدًا فَقَالَ مَا مَنَعَكَ أَنْ تَسُبَّ أَبَا التُّرَابِ. </a:t>
            </a:r>
          </a:p>
          <a:p>
            <a:pPr rtl="1">
              <a:lnSpc>
                <a:spcPct val="110000"/>
              </a:lnSpc>
            </a:pPr>
            <a:endParaRPr lang="fa-IR" sz="2900" b="1" dirty="0"/>
          </a:p>
          <a:p>
            <a:pPr rtl="1">
              <a:lnSpc>
                <a:spcPct val="110000"/>
              </a:lnSpc>
            </a:pPr>
            <a:r>
              <a:rPr lang="fa-IR" sz="2900" dirty="0"/>
              <a:t>قال ابن تيمية: </a:t>
            </a:r>
            <a:r>
              <a:rPr lang="fa-IR" sz="2900" b="1" dirty="0"/>
              <a:t> وأما حديث سعد لما أمره معاوية بالسب فأبى فقال ما منعك أن تسب علي بن أبي طالب ؟ ... فهذا حديث صحيح رواه مسلم في صحيحه </a:t>
            </a:r>
            <a:r>
              <a:rPr lang="fa-IR" sz="2900" dirty="0"/>
              <a:t>... .</a:t>
            </a:r>
            <a:r>
              <a:rPr lang="fa-IR" sz="2900" b="1" dirty="0"/>
              <a:t> </a:t>
            </a:r>
          </a:p>
          <a:p>
            <a:pPr rtl="1">
              <a:lnSpc>
                <a:spcPct val="110000"/>
              </a:lnSpc>
            </a:pPr>
            <a:endParaRPr lang="fa-IR" sz="2900" b="1" dirty="0"/>
          </a:p>
          <a:p>
            <a:pPr rtl="1">
              <a:lnSpc>
                <a:spcPct val="110000"/>
              </a:lnSpc>
            </a:pPr>
            <a:r>
              <a:rPr lang="fa-IR" sz="2900" dirty="0"/>
              <a:t>دكتر شيخ موسي شاهين: </a:t>
            </a:r>
            <a:r>
              <a:rPr lang="fa-IR" sz="2900" b="1" dirty="0"/>
              <a:t>«أمر معاوية بن أبي سفيان سعدا» المأمور به محذوف ، لصيانة اللسان عنه ، و التقدير: أمره بسب علي</a:t>
            </a:r>
            <a:r>
              <a:rPr lang="fa-IR" sz="2900" dirty="0"/>
              <a:t>...</a:t>
            </a:r>
            <a:r>
              <a:rPr lang="fa-IR" sz="2900" b="1" dirty="0"/>
              <a:t> والثابت أن معاوية كان يأمر بسب علي.</a:t>
            </a:r>
            <a:endParaRPr lang="en-US" sz="2900" dirty="0"/>
          </a:p>
          <a:p>
            <a:pPr rtl="1">
              <a:lnSpc>
                <a:spcPct val="110000"/>
              </a:lnSpc>
            </a:pPr>
            <a:endParaRPr lang="en-US" sz="2900" b="1" dirty="0"/>
          </a:p>
        </p:txBody>
      </p:sp>
      <p:sp>
        <p:nvSpPr>
          <p:cNvPr id="2" name="Title 1"/>
          <p:cNvSpPr>
            <a:spLocks noGrp="1"/>
          </p:cNvSpPr>
          <p:nvPr>
            <p:ph type="title"/>
          </p:nvPr>
        </p:nvSpPr>
        <p:spPr>
          <a:xfrm>
            <a:off x="106107" y="88040"/>
            <a:ext cx="11979789"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علت ترس مردم از نقل فضائل علي  (ع) </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7634422" y="3113256"/>
            <a:ext cx="391485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صحيح مسلم ج 7 ص120، ح 6114</a:t>
            </a:r>
            <a:endParaRPr lang="en-US" sz="2800" dirty="0"/>
          </a:p>
        </p:txBody>
      </p:sp>
      <p:sp>
        <p:nvSpPr>
          <p:cNvPr id="6" name="Rectangle 5"/>
          <p:cNvSpPr/>
          <p:nvPr/>
        </p:nvSpPr>
        <p:spPr>
          <a:xfrm>
            <a:off x="8706831" y="4797152"/>
            <a:ext cx="284244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منهاج السنة ، ج3 ، ص15</a:t>
            </a:r>
            <a:endParaRPr lang="en-US" sz="2800" dirty="0"/>
          </a:p>
        </p:txBody>
      </p:sp>
      <p:sp>
        <p:nvSpPr>
          <p:cNvPr id="7" name="Rectangle 6"/>
          <p:cNvSpPr/>
          <p:nvPr/>
        </p:nvSpPr>
        <p:spPr>
          <a:xfrm>
            <a:off x="6672064" y="6334780"/>
            <a:ext cx="487825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فتح المنعم شرح صحيح مسلم ، ج9 ، ص332</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1424" y="2573256"/>
            <a:ext cx="754644" cy="108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1424" y="4257152"/>
            <a:ext cx="762977" cy="1080000"/>
          </a:xfrm>
          <a:prstGeom prst="rect">
            <a:avLst/>
          </a:prstGeom>
        </p:spPr>
      </p:pic>
      <p:pic>
        <p:nvPicPr>
          <p:cNvPr id="9" name="Picture 8">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29694" y="5748548"/>
            <a:ext cx="744707" cy="1080000"/>
          </a:xfrm>
          <a:prstGeom prst="rect">
            <a:avLst/>
          </a:prstGeom>
        </p:spPr>
      </p:pic>
    </p:spTree>
    <p:extLst>
      <p:ext uri="{BB962C8B-B14F-4D97-AF65-F5344CB8AC3E}">
        <p14:creationId xmlns:p14="http://schemas.microsoft.com/office/powerpoint/2010/main" val="213216697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7924" y="908720"/>
            <a:ext cx="12006658" cy="5890376"/>
          </a:xfrm>
        </p:spPr>
        <p:style>
          <a:lnRef idx="1">
            <a:schemeClr val="accent1"/>
          </a:lnRef>
          <a:fillRef idx="2">
            <a:schemeClr val="accent1"/>
          </a:fillRef>
          <a:effectRef idx="1">
            <a:schemeClr val="accent1"/>
          </a:effectRef>
          <a:fontRef idx="minor">
            <a:schemeClr val="dk1"/>
          </a:fontRef>
        </p:style>
        <p:txBody>
          <a:bodyPr>
            <a:noAutofit/>
          </a:bodyPr>
          <a:lstStyle/>
          <a:p>
            <a:pPr rtl="1"/>
            <a:r>
              <a:rPr lang="ar-SA" sz="3200" b="1" dirty="0">
                <a:solidFill>
                  <a:srgbClr val="FF0000"/>
                </a:solidFill>
                <a:latin typeface="Arial" pitchFamily="34" charset="0"/>
                <a:cs typeface="Arial" pitchFamily="34" charset="0"/>
              </a:rPr>
              <a:t>قول معاوية : برئت الذمة ممن روي في فضائل علي</a:t>
            </a:r>
            <a:r>
              <a:rPr lang="en-US" sz="3200" b="1" dirty="0">
                <a:solidFill>
                  <a:srgbClr val="FF0000"/>
                </a:solidFill>
                <a:latin typeface="Arial" pitchFamily="34" charset="0"/>
                <a:cs typeface="Arial" pitchFamily="34" charset="0"/>
              </a:rPr>
              <a:t> </a:t>
            </a:r>
            <a:r>
              <a:rPr lang="fa-IR" sz="3200" b="1" dirty="0">
                <a:solidFill>
                  <a:srgbClr val="FF0000"/>
                </a:solidFill>
                <a:latin typeface="Arial" pitchFamily="34" charset="0"/>
                <a:cs typeface="Arial" pitchFamily="34" charset="0"/>
              </a:rPr>
              <a:t>(ع)</a:t>
            </a:r>
            <a:endParaRPr lang="en-US" sz="3200" b="1" dirty="0">
              <a:solidFill>
                <a:srgbClr val="FF0000"/>
              </a:solidFill>
              <a:latin typeface="Arial" pitchFamily="34" charset="0"/>
              <a:cs typeface="Arial" pitchFamily="34" charset="0"/>
            </a:endParaRPr>
          </a:p>
          <a:p>
            <a:pPr rtl="1"/>
            <a:r>
              <a:rPr lang="fa-IR" sz="3200" dirty="0"/>
              <a:t>قال ابن أبي الحديد: </a:t>
            </a:r>
            <a:r>
              <a:rPr lang="ar-SA" sz="3200" dirty="0"/>
              <a:t>وروى أبو الحسن علي بن محمد بن أبي سيف المدايني في كتاب (الاحداث) قال : </a:t>
            </a:r>
            <a:r>
              <a:rPr lang="ar-SA" sz="3200" b="1" dirty="0"/>
              <a:t>كتب معاوية نسخة واحدة إلى عماله بعد عام الجماعة أن برئت الذمة ممن روى شيئا من فضل أبى تراب وأهل بيته فقامت الخطباء في كل كورة وعلى كل منبر يلعنون عليا ويبرأون منه ويقعون فيه وفي أهل بيته</a:t>
            </a:r>
            <a:r>
              <a:rPr lang="fa-IR" sz="3200" b="1" dirty="0"/>
              <a:t>.</a:t>
            </a:r>
          </a:p>
          <a:p>
            <a:pPr rtl="1"/>
            <a:endParaRPr lang="fa-IR" sz="3200" dirty="0"/>
          </a:p>
          <a:p>
            <a:pPr rtl="1"/>
            <a:endParaRPr lang="fa-IR" sz="3200" dirty="0"/>
          </a:p>
          <a:p>
            <a:pPr rtl="1"/>
            <a:r>
              <a:rPr lang="fa-IR" sz="3200" dirty="0"/>
              <a:t>قال ابن الأثير، قال عبيد الله للزهري، بعد أن روى حديث الغدير بطوله: </a:t>
            </a:r>
            <a:r>
              <a:rPr lang="fa-IR" sz="3200" b="1" dirty="0"/>
              <a:t>«لا تحدّث بهذا بالشام، وأنت تسمع ملء اُذنيك سبّ علي.، فقال: والله إنّ عندي من فضائل </a:t>
            </a:r>
            <a:r>
              <a:rPr lang="fa-IR" sz="3200" b="1" dirty="0" err="1"/>
              <a:t>علي</a:t>
            </a:r>
            <a:endParaRPr lang="fa-IR" sz="3200" b="1" dirty="0"/>
          </a:p>
          <a:p>
            <a:pPr rtl="1"/>
            <a:r>
              <a:rPr lang="fa-IR" sz="3200" b="1" dirty="0"/>
              <a:t> ما لو تحدّثت بها لقتلت. </a:t>
            </a:r>
          </a:p>
          <a:p>
            <a:pPr rtl="1"/>
            <a:endParaRPr lang="en-US" sz="3200" b="1" dirty="0"/>
          </a:p>
        </p:txBody>
      </p:sp>
      <p:sp>
        <p:nvSpPr>
          <p:cNvPr id="2" name="Title 1"/>
          <p:cNvSpPr>
            <a:spLocks noGrp="1"/>
          </p:cNvSpPr>
          <p:nvPr>
            <p:ph type="title"/>
          </p:nvPr>
        </p:nvSpPr>
        <p:spPr>
          <a:xfrm>
            <a:off x="46208" y="88040"/>
            <a:ext cx="12099587"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علت ترس مردم از نقل فضائل علي  (ع) </a:t>
            </a:r>
            <a:endParaRPr lang="en-US" sz="3600" dirty="0">
              <a:latin typeface="Arial" panose="020B0604020202020204" pitchFamily="34" charset="0"/>
              <a:cs typeface="Arial" panose="020B0604020202020204" pitchFamily="34" charset="0"/>
            </a:endParaRPr>
          </a:p>
        </p:txBody>
      </p:sp>
      <p:sp>
        <p:nvSpPr>
          <p:cNvPr id="9" name="Rectangle 8"/>
          <p:cNvSpPr/>
          <p:nvPr/>
        </p:nvSpPr>
        <p:spPr>
          <a:xfrm>
            <a:off x="5236205" y="3658946"/>
            <a:ext cx="659988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شرح نهج البلاغة: ج11 ص44، الناشر: دار إحياء الكتب العربية</a:t>
            </a:r>
            <a:endParaRPr lang="en-US" sz="2800" dirty="0"/>
          </a:p>
        </p:txBody>
      </p:sp>
      <p:sp>
        <p:nvSpPr>
          <p:cNvPr id="5" name="Rectangle 4"/>
          <p:cNvSpPr/>
          <p:nvPr/>
        </p:nvSpPr>
        <p:spPr>
          <a:xfrm>
            <a:off x="5519936" y="6274296"/>
            <a:ext cx="631615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اُسد الغابة: ج1 ص308، الناشر: دار الكتاب العربي ـ بيروت</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7039" y="5329758"/>
            <a:ext cx="1020952" cy="144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6310" y="3200556"/>
            <a:ext cx="1042409" cy="1440000"/>
          </a:xfrm>
          <a:prstGeom prst="rect">
            <a:avLst/>
          </a:prstGeom>
        </p:spPr>
      </p:pic>
    </p:spTree>
    <p:extLst>
      <p:ext uri="{BB962C8B-B14F-4D97-AF65-F5344CB8AC3E}">
        <p14:creationId xmlns:p14="http://schemas.microsoft.com/office/powerpoint/2010/main" val="238730741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7924" y="908720"/>
            <a:ext cx="12006658"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600" b="1" dirty="0">
                <a:solidFill>
                  <a:srgbClr val="FF0000"/>
                </a:solidFill>
                <a:latin typeface="Arial" pitchFamily="34" charset="0"/>
                <a:cs typeface="Arial" pitchFamily="34" charset="0"/>
              </a:rPr>
              <a:t>بغض علي  (ع)  وعداوته بما سن معاوية</a:t>
            </a:r>
            <a:endParaRPr lang="en-US" sz="3600" b="1" dirty="0">
              <a:solidFill>
                <a:srgbClr val="FF0000"/>
              </a:solidFill>
              <a:latin typeface="Arial" pitchFamily="34" charset="0"/>
              <a:cs typeface="Arial" pitchFamily="34" charset="0"/>
            </a:endParaRPr>
          </a:p>
          <a:p>
            <a:pPr rtl="1"/>
            <a:r>
              <a:rPr lang="fa-IR" sz="3200" dirty="0"/>
              <a:t>قال ابن حجر العسقلاني في ترجمة علي بن رباح: </a:t>
            </a:r>
            <a:r>
              <a:rPr lang="fa-IR" sz="3200" b="1" dirty="0"/>
              <a:t>«كان بنو أمية إذا سمعوا بمولود اسمه علي، قتلوه»</a:t>
            </a:r>
            <a:r>
              <a:rPr lang="fa-IR" sz="3200" dirty="0"/>
              <a:t>. </a:t>
            </a:r>
          </a:p>
          <a:p>
            <a:pPr rtl="1"/>
            <a:endParaRPr lang="fa-IR" sz="3200" dirty="0"/>
          </a:p>
          <a:p>
            <a:pPr rtl="1"/>
            <a:endParaRPr lang="fa-IR" sz="3200" dirty="0"/>
          </a:p>
          <a:p>
            <a:pPr rtl="1"/>
            <a:endParaRPr lang="en-US" sz="3200" dirty="0"/>
          </a:p>
          <a:p>
            <a:pPr rtl="1"/>
            <a:r>
              <a:rPr lang="fa-IR" sz="3200" dirty="0"/>
              <a:t>وفي ترجمة علي بن الجهم: </a:t>
            </a:r>
            <a:r>
              <a:rPr lang="fa-IR" sz="3200" b="1" dirty="0"/>
              <a:t>«بأنه كان يلعن أباه لِمَ سماه علياً». </a:t>
            </a:r>
            <a:endParaRPr lang="en-US" sz="3200" b="1" dirty="0"/>
          </a:p>
          <a:p>
            <a:pPr rtl="1"/>
            <a:endParaRPr lang="fa-IR" sz="3200" dirty="0"/>
          </a:p>
          <a:p>
            <a:pPr algn="justLow" rtl="1"/>
            <a:endParaRPr lang="en-US" sz="3200" dirty="0"/>
          </a:p>
        </p:txBody>
      </p:sp>
      <p:sp>
        <p:nvSpPr>
          <p:cNvPr id="2" name="Title 1"/>
          <p:cNvSpPr>
            <a:spLocks noGrp="1"/>
          </p:cNvSpPr>
          <p:nvPr>
            <p:ph type="title"/>
          </p:nvPr>
        </p:nvSpPr>
        <p:spPr>
          <a:xfrm>
            <a:off x="46208" y="88040"/>
            <a:ext cx="12099587"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علت ترس مردم از نقل فضائل علي  (ع) </a:t>
            </a:r>
            <a:endParaRPr lang="en-US" sz="3600" dirty="0">
              <a:latin typeface="Arial" panose="020B0604020202020204" pitchFamily="34" charset="0"/>
              <a:cs typeface="Arial" panose="020B0604020202020204" pitchFamily="34" charset="0"/>
            </a:endParaRPr>
          </a:p>
        </p:txBody>
      </p:sp>
      <p:sp>
        <p:nvSpPr>
          <p:cNvPr id="9" name="Rectangle 8"/>
          <p:cNvSpPr/>
          <p:nvPr/>
        </p:nvSpPr>
        <p:spPr>
          <a:xfrm>
            <a:off x="8399763" y="5445224"/>
            <a:ext cx="285046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لسان الميزان، ج4 ص210</a:t>
            </a:r>
            <a:endParaRPr lang="en-US" sz="2800" dirty="0"/>
          </a:p>
        </p:txBody>
      </p:sp>
      <p:sp>
        <p:nvSpPr>
          <p:cNvPr id="11" name="Rectangle 10"/>
          <p:cNvSpPr/>
          <p:nvPr/>
        </p:nvSpPr>
        <p:spPr>
          <a:xfrm>
            <a:off x="7997409" y="2653752"/>
            <a:ext cx="325281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تهذيب التهذيب، ج7 ص281</a:t>
            </a:r>
            <a:endParaRPr lang="en-US" sz="2800" dirty="0"/>
          </a:p>
        </p:txBody>
      </p:sp>
      <p:sp>
        <p:nvSpPr>
          <p:cNvPr id="12" name="Right Arrow 11">
            <a:hlinkClick r:id="rId3" action="ppaction://hlinksldjump"/>
          </p:cNvPr>
          <p:cNvSpPr/>
          <p:nvPr/>
        </p:nvSpPr>
        <p:spPr>
          <a:xfrm>
            <a:off x="1631504"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43472" y="2143258"/>
            <a:ext cx="1236757" cy="1800000"/>
          </a:xfrm>
          <a:prstGeom prst="rect">
            <a:avLst/>
          </a:prstGeom>
        </p:spPr>
      </p:pic>
      <p:pic>
        <p:nvPicPr>
          <p:cNvPr id="5" name="Picture 4">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37620" y="4763938"/>
            <a:ext cx="1248459" cy="1800000"/>
          </a:xfrm>
          <a:prstGeom prst="rect">
            <a:avLst/>
          </a:prstGeom>
        </p:spPr>
      </p:pic>
    </p:spTree>
    <p:extLst>
      <p:ext uri="{BB962C8B-B14F-4D97-AF65-F5344CB8AC3E}">
        <p14:creationId xmlns:p14="http://schemas.microsoft.com/office/powerpoint/2010/main" val="262388572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34267" y="-26988"/>
            <a:ext cx="4534578" cy="6878638"/>
          </a:xfrm>
        </p:spPr>
      </p:pic>
      <p:sp>
        <p:nvSpPr>
          <p:cNvPr id="3" name="Title 2"/>
          <p:cNvSpPr>
            <a:spLocks noGrp="1"/>
          </p:cNvSpPr>
          <p:nvPr>
            <p:ph type="title"/>
          </p:nvPr>
        </p:nvSpPr>
        <p:spPr/>
        <p:txBody>
          <a:bodyPr/>
          <a:lstStyle/>
          <a:p>
            <a:endParaRPr lang="fa-IR" dirty="0"/>
          </a:p>
        </p:txBody>
      </p:sp>
      <p:sp>
        <p:nvSpPr>
          <p:cNvPr id="4" name="Title 1"/>
          <p:cNvSpPr txBox="1">
            <a:spLocks/>
          </p:cNvSpPr>
          <p:nvPr/>
        </p:nvSpPr>
        <p:spPr>
          <a:xfrm>
            <a:off x="20162" y="-18589"/>
            <a:ext cx="12099587" cy="807876"/>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rtl="1"/>
            <a:r>
              <a:rPr lang="fa-IR" sz="3600" b="1" dirty="0">
                <a:latin typeface="Arial" panose="020B0604020202020204" pitchFamily="34" charset="0"/>
                <a:cs typeface="Arial" panose="020B0604020202020204" pitchFamily="34" charset="0"/>
              </a:rPr>
              <a:t>علت ترس مردم از نقل فضائل علي  (ع) </a:t>
            </a:r>
            <a:endParaRPr lang="en-US" sz="3600" b="1" dirty="0">
              <a:latin typeface="Arial" panose="020B0604020202020204" pitchFamily="34" charset="0"/>
              <a:cs typeface="Arial" panose="020B0604020202020204" pitchFamily="34" charset="0"/>
            </a:endParaRPr>
          </a:p>
        </p:txBody>
      </p:sp>
      <p:sp>
        <p:nvSpPr>
          <p:cNvPr id="5" name="Content Placeholder 7"/>
          <p:cNvSpPr txBox="1">
            <a:spLocks/>
          </p:cNvSpPr>
          <p:nvPr/>
        </p:nvSpPr>
        <p:spPr>
          <a:xfrm>
            <a:off x="77924" y="783868"/>
            <a:ext cx="12006658" cy="6074132"/>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1"/>
          </a:lnRef>
          <a:fillRef idx="2">
            <a:schemeClr val="accent1"/>
          </a:fillRef>
          <a:effectRef idx="1">
            <a:schemeClr val="accent1"/>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600" b="1" dirty="0">
                <a:solidFill>
                  <a:srgbClr val="FF0000"/>
                </a:solidFill>
                <a:latin typeface="Arial" pitchFamily="34" charset="0"/>
                <a:cs typeface="Arial" pitchFamily="34" charset="0"/>
              </a:rPr>
              <a:t>بغض </a:t>
            </a:r>
            <a:r>
              <a:rPr lang="fa-IR" sz="3600" b="1" dirty="0" err="1">
                <a:solidFill>
                  <a:srgbClr val="FF0000"/>
                </a:solidFill>
                <a:latin typeface="Arial" pitchFamily="34" charset="0"/>
                <a:cs typeface="Arial" pitchFamily="34" charset="0"/>
              </a:rPr>
              <a:t>علي</a:t>
            </a:r>
            <a:r>
              <a:rPr lang="fa-IR" sz="3600" b="1" dirty="0">
                <a:solidFill>
                  <a:srgbClr val="FF0000"/>
                </a:solidFill>
                <a:latin typeface="Arial" pitchFamily="34" charset="0"/>
                <a:cs typeface="Arial" pitchFamily="34" charset="0"/>
              </a:rPr>
              <a:t>  (ع)  </a:t>
            </a:r>
            <a:r>
              <a:rPr lang="fa-IR" sz="3600" b="1" dirty="0" err="1">
                <a:solidFill>
                  <a:srgbClr val="FF0000"/>
                </a:solidFill>
                <a:latin typeface="Arial" pitchFamily="34" charset="0"/>
                <a:cs typeface="Arial" pitchFamily="34" charset="0"/>
              </a:rPr>
              <a:t>وعداوته</a:t>
            </a:r>
            <a:r>
              <a:rPr lang="fa-IR" sz="3600" b="1" dirty="0">
                <a:solidFill>
                  <a:srgbClr val="FF0000"/>
                </a:solidFill>
                <a:latin typeface="Arial" pitchFamily="34" charset="0"/>
                <a:cs typeface="Arial" pitchFamily="34" charset="0"/>
              </a:rPr>
              <a:t> </a:t>
            </a:r>
            <a:r>
              <a:rPr lang="fa-IR" sz="3600" b="1" dirty="0" err="1">
                <a:solidFill>
                  <a:srgbClr val="FF0000"/>
                </a:solidFill>
                <a:latin typeface="Arial" pitchFamily="34" charset="0"/>
                <a:cs typeface="Arial" pitchFamily="34" charset="0"/>
              </a:rPr>
              <a:t>بما</a:t>
            </a:r>
            <a:r>
              <a:rPr lang="fa-IR" sz="3600" b="1" dirty="0">
                <a:solidFill>
                  <a:srgbClr val="FF0000"/>
                </a:solidFill>
                <a:latin typeface="Arial" pitchFamily="34" charset="0"/>
                <a:cs typeface="Arial" pitchFamily="34" charset="0"/>
              </a:rPr>
              <a:t> سن </a:t>
            </a:r>
            <a:r>
              <a:rPr lang="fa-IR" sz="3600" b="1" dirty="0" err="1">
                <a:solidFill>
                  <a:srgbClr val="FF0000"/>
                </a:solidFill>
                <a:latin typeface="Arial" pitchFamily="34" charset="0"/>
                <a:cs typeface="Arial" pitchFamily="34" charset="0"/>
              </a:rPr>
              <a:t>معاوية</a:t>
            </a:r>
            <a:endParaRPr lang="en-US" sz="3600" b="1" dirty="0">
              <a:solidFill>
                <a:srgbClr val="FF0000"/>
              </a:solidFill>
              <a:latin typeface="Arial" pitchFamily="34" charset="0"/>
              <a:cs typeface="Arial" pitchFamily="34" charset="0"/>
            </a:endParaRPr>
          </a:p>
          <a:p>
            <a:pPr rtl="1"/>
            <a:r>
              <a:rPr lang="fa-IR" sz="3200" dirty="0"/>
              <a:t>قال </a:t>
            </a:r>
            <a:r>
              <a:rPr lang="fa-IR" sz="3200" dirty="0" err="1"/>
              <a:t>الزمخشرى</a:t>
            </a:r>
            <a:r>
              <a:rPr lang="fa-IR" sz="3200" dirty="0"/>
              <a:t>: </a:t>
            </a:r>
            <a:r>
              <a:rPr lang="fa-IR" sz="3200" b="1" dirty="0" err="1"/>
              <a:t>إنّه</a:t>
            </a:r>
            <a:r>
              <a:rPr lang="fa-IR" sz="3200" b="1" dirty="0"/>
              <a:t> </a:t>
            </a:r>
            <a:r>
              <a:rPr lang="fa-IR" sz="3200" b="1" dirty="0" err="1"/>
              <a:t>كان</a:t>
            </a:r>
            <a:r>
              <a:rPr lang="fa-IR" sz="3200" b="1" dirty="0"/>
              <a:t> </a:t>
            </a:r>
            <a:r>
              <a:rPr lang="fa-IR" sz="3200" b="1" dirty="0" err="1"/>
              <a:t>فى</a:t>
            </a:r>
            <a:r>
              <a:rPr lang="fa-IR" sz="3200" b="1" dirty="0"/>
              <a:t> </a:t>
            </a:r>
            <a:r>
              <a:rPr lang="fa-IR" sz="3200" b="1" dirty="0" err="1"/>
              <a:t>أيّام</a:t>
            </a:r>
            <a:r>
              <a:rPr lang="fa-IR" sz="3200" b="1" dirty="0"/>
              <a:t> </a:t>
            </a:r>
            <a:r>
              <a:rPr lang="fa-IR" sz="3200" b="1" dirty="0" err="1"/>
              <a:t>بنى</a:t>
            </a:r>
            <a:r>
              <a:rPr lang="fa-IR" sz="3200" b="1" dirty="0"/>
              <a:t> </a:t>
            </a:r>
            <a:r>
              <a:rPr lang="fa-IR" sz="3200" b="1" dirty="0" err="1"/>
              <a:t>اميّة</a:t>
            </a:r>
            <a:r>
              <a:rPr lang="fa-IR" sz="3200" b="1" dirty="0"/>
              <a:t> </a:t>
            </a:r>
            <a:r>
              <a:rPr lang="fa-IR" sz="3200" b="1" dirty="0" err="1"/>
              <a:t>أكثر</a:t>
            </a:r>
            <a:r>
              <a:rPr lang="fa-IR" sz="3200" b="1" dirty="0"/>
              <a:t> من </a:t>
            </a:r>
            <a:r>
              <a:rPr lang="fa-IR" sz="3200" b="1" dirty="0" err="1"/>
              <a:t>سبعين</a:t>
            </a:r>
            <a:r>
              <a:rPr lang="fa-IR" sz="3200" b="1" dirty="0"/>
              <a:t> </a:t>
            </a:r>
            <a:r>
              <a:rPr lang="fa-IR" sz="3200" b="1" dirty="0" err="1"/>
              <a:t>ألف</a:t>
            </a:r>
            <a:r>
              <a:rPr lang="fa-IR" sz="3200" b="1" dirty="0"/>
              <a:t> منبر </a:t>
            </a:r>
            <a:r>
              <a:rPr lang="fa-IR" sz="3200" b="1" dirty="0" err="1"/>
              <a:t>يلعن</a:t>
            </a:r>
            <a:r>
              <a:rPr lang="fa-IR" sz="3200" b="1" dirty="0"/>
              <a:t> </a:t>
            </a:r>
            <a:r>
              <a:rPr lang="fa-IR" sz="3200" b="1" dirty="0" err="1"/>
              <a:t>عليها</a:t>
            </a:r>
            <a:r>
              <a:rPr lang="fa-IR" sz="3200" b="1" dirty="0"/>
              <a:t> </a:t>
            </a:r>
            <a:r>
              <a:rPr lang="fa-IR" sz="3200" b="1" dirty="0" err="1"/>
              <a:t>علىّ</a:t>
            </a:r>
            <a:r>
              <a:rPr lang="fa-IR" sz="3200" b="1" dirty="0"/>
              <a:t> بن </a:t>
            </a:r>
            <a:r>
              <a:rPr lang="fa-IR" sz="3200" b="1" dirty="0" err="1"/>
              <a:t>أبى</a:t>
            </a:r>
            <a:r>
              <a:rPr lang="fa-IR" sz="3200" b="1" dirty="0"/>
              <a:t> طالب </a:t>
            </a:r>
            <a:r>
              <a:rPr lang="fa-IR" sz="3200" b="1" dirty="0" err="1"/>
              <a:t>بما</a:t>
            </a:r>
            <a:r>
              <a:rPr lang="fa-IR" sz="3200" b="1" dirty="0"/>
              <a:t> </a:t>
            </a:r>
            <a:r>
              <a:rPr lang="fa-IR" sz="3200" b="1" dirty="0" err="1"/>
              <a:t>سنّه</a:t>
            </a:r>
            <a:r>
              <a:rPr lang="fa-IR" sz="3200" b="1" dirty="0"/>
              <a:t> </a:t>
            </a:r>
            <a:r>
              <a:rPr lang="fa-IR" sz="3200" b="1" dirty="0" err="1"/>
              <a:t>لهم</a:t>
            </a:r>
            <a:r>
              <a:rPr lang="fa-IR" sz="3200" b="1" dirty="0"/>
              <a:t> </a:t>
            </a:r>
            <a:r>
              <a:rPr lang="fa-IR" sz="3200" b="1" dirty="0" err="1"/>
              <a:t>معاوية</a:t>
            </a:r>
            <a:r>
              <a:rPr lang="fa-IR" sz="3200" b="1" dirty="0"/>
              <a:t> من </a:t>
            </a:r>
            <a:r>
              <a:rPr lang="fa-IR" sz="3200" b="1" dirty="0" err="1"/>
              <a:t>ذلك</a:t>
            </a:r>
            <a:r>
              <a:rPr lang="fa-IR" sz="3200" b="1" dirty="0"/>
              <a:t>. </a:t>
            </a:r>
          </a:p>
          <a:p>
            <a:pPr rtl="1"/>
            <a:endParaRPr lang="fa-IR" sz="3200" b="1" dirty="0"/>
          </a:p>
          <a:p>
            <a:pPr rtl="1"/>
            <a:endParaRPr lang="fa-IR" sz="3200" b="1" dirty="0"/>
          </a:p>
          <a:p>
            <a:pPr rtl="1"/>
            <a:endParaRPr lang="fa-IR" sz="3200" b="1" dirty="0"/>
          </a:p>
          <a:p>
            <a:pPr rtl="1"/>
            <a:r>
              <a:rPr lang="fa-IR" sz="3200" b="1" dirty="0" err="1"/>
              <a:t>معاوية</a:t>
            </a:r>
            <a:r>
              <a:rPr lang="fa-IR" sz="3200" b="1" dirty="0"/>
              <a:t> </a:t>
            </a:r>
            <a:r>
              <a:rPr lang="fa-IR" sz="3200" b="1" dirty="0" err="1"/>
              <a:t>فكان</a:t>
            </a:r>
            <a:r>
              <a:rPr lang="fa-IR" sz="3200" b="1" dirty="0"/>
              <a:t> </a:t>
            </a:r>
            <a:r>
              <a:rPr lang="fa-IR" sz="3200" b="1" dirty="0" err="1"/>
              <a:t>إذا</a:t>
            </a:r>
            <a:r>
              <a:rPr lang="fa-IR" sz="3200" b="1" dirty="0"/>
              <a:t> </a:t>
            </a:r>
            <a:r>
              <a:rPr lang="fa-IR" sz="3200" b="1" dirty="0" err="1"/>
              <a:t>قنت</a:t>
            </a:r>
            <a:r>
              <a:rPr lang="fa-IR" sz="3200" b="1" dirty="0"/>
              <a:t> لعن </a:t>
            </a:r>
            <a:r>
              <a:rPr lang="fa-IR" sz="3200" b="1" dirty="0" err="1"/>
              <a:t>عليا</a:t>
            </a:r>
            <a:r>
              <a:rPr lang="fa-IR" sz="3200" b="1" dirty="0"/>
              <a:t> </a:t>
            </a:r>
            <a:r>
              <a:rPr lang="fa-IR" sz="3200" b="1" dirty="0" err="1"/>
              <a:t>وابن</a:t>
            </a:r>
            <a:r>
              <a:rPr lang="fa-IR" sz="3200" b="1" dirty="0"/>
              <a:t> عباس </a:t>
            </a:r>
            <a:r>
              <a:rPr lang="fa-IR" sz="3200" b="1" dirty="0" err="1"/>
              <a:t>والأشتر</a:t>
            </a:r>
            <a:r>
              <a:rPr lang="fa-IR" sz="3200" b="1" dirty="0"/>
              <a:t> </a:t>
            </a:r>
            <a:r>
              <a:rPr lang="fa-IR" sz="3200" b="1" dirty="0" err="1"/>
              <a:t>وحسنا</a:t>
            </a:r>
            <a:r>
              <a:rPr lang="fa-IR" sz="3200" b="1" dirty="0"/>
              <a:t> </a:t>
            </a:r>
            <a:r>
              <a:rPr lang="fa-IR" sz="3200" b="1" dirty="0" err="1"/>
              <a:t>وحسينا</a:t>
            </a:r>
            <a:r>
              <a:rPr lang="fa-IR" sz="3200" b="1" dirty="0"/>
              <a:t> . </a:t>
            </a:r>
            <a:endParaRPr lang="en-US" sz="3200" b="1" dirty="0"/>
          </a:p>
          <a:p>
            <a:pPr rtl="1"/>
            <a:endParaRPr lang="en-US" sz="3200" dirty="0"/>
          </a:p>
        </p:txBody>
      </p:sp>
      <p:sp>
        <p:nvSpPr>
          <p:cNvPr id="6" name="Rectangle 5"/>
          <p:cNvSpPr/>
          <p:nvPr/>
        </p:nvSpPr>
        <p:spPr>
          <a:xfrm>
            <a:off x="3431704" y="2708920"/>
            <a:ext cx="828624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b="1" dirty="0"/>
              <a:t> </a:t>
            </a:r>
            <a:r>
              <a:rPr lang="fa-IR" sz="2800" dirty="0"/>
              <a:t>ربيع الأبرار ج 2 ص 186، النصائح الكافية لمحمد بن عقيل: 79، عن السيوطي</a:t>
            </a:r>
            <a:endParaRPr lang="en-US" sz="2800" dirty="0"/>
          </a:p>
        </p:txBody>
      </p:sp>
      <p:sp>
        <p:nvSpPr>
          <p:cNvPr id="7" name="Rectangle 6"/>
          <p:cNvSpPr/>
          <p:nvPr/>
        </p:nvSpPr>
        <p:spPr>
          <a:xfrm>
            <a:off x="4890437" y="5157192"/>
            <a:ext cx="682751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err="1"/>
              <a:t>تاريخ</a:t>
            </a:r>
            <a:r>
              <a:rPr lang="fa-IR" sz="2800" dirty="0"/>
              <a:t> </a:t>
            </a:r>
            <a:r>
              <a:rPr lang="fa-IR" sz="2800" dirty="0" err="1"/>
              <a:t>الطبري</a:t>
            </a:r>
            <a:r>
              <a:rPr lang="fa-IR" sz="2800" dirty="0"/>
              <a:t> ، ج4 ،‌ ص52 ،‌ الكامل في التاريخ ، ج3 ،‌ ص333 </a:t>
            </a:r>
            <a:endParaRPr lang="en-US" sz="2800" dirty="0"/>
          </a:p>
        </p:txBody>
      </p:sp>
      <p:pic>
        <p:nvPicPr>
          <p:cNvPr id="9" name="Picture 8">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0441" y="2672295"/>
            <a:ext cx="1186607" cy="1800000"/>
          </a:xfrm>
          <a:prstGeom prst="rect">
            <a:avLst/>
          </a:prstGeom>
        </p:spPr>
      </p:pic>
      <p:pic>
        <p:nvPicPr>
          <p:cNvPr id="10" name="Picture 9">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85741" y="4820209"/>
            <a:ext cx="1191307" cy="1800000"/>
          </a:xfrm>
          <a:prstGeom prst="rect">
            <a:avLst/>
          </a:prstGeom>
        </p:spPr>
      </p:pic>
    </p:spTree>
    <p:extLst>
      <p:ext uri="{BB962C8B-B14F-4D97-AF65-F5344CB8AC3E}">
        <p14:creationId xmlns:p14="http://schemas.microsoft.com/office/powerpoint/2010/main" val="158460630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0"/>
            <a:ext cx="9144000" cy="6858000"/>
          </a:xfrm>
          <a:prstGeom prst="rect">
            <a:avLst/>
          </a:prstGeom>
        </p:spPr>
      </p:pic>
    </p:spTree>
    <p:extLst>
      <p:ext uri="{BB962C8B-B14F-4D97-AF65-F5344CB8AC3E}">
        <p14:creationId xmlns:p14="http://schemas.microsoft.com/office/powerpoint/2010/main" val="270635240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latin typeface="Arial" panose="020B0604020202020204" pitchFamily="34" charset="0"/>
              <a:cs typeface="Arial" panose="020B0604020202020204" pitchFamily="34" charset="0"/>
            </a:endParaRPr>
          </a:p>
        </p:txBody>
      </p:sp>
      <p:sp>
        <p:nvSpPr>
          <p:cNvPr id="136194" name="Rectangle 2"/>
          <p:cNvSpPr>
            <a:spLocks noGrp="1" noChangeArrowheads="1"/>
          </p:cNvSpPr>
          <p:nvPr>
            <p:ph type="title"/>
          </p:nvPr>
        </p:nvSpPr>
        <p:spPr>
          <a:xfrm>
            <a:off x="1746335" y="188640"/>
            <a:ext cx="8699333" cy="1138844"/>
          </a:xfrm>
        </p:spPr>
        <p:style>
          <a:lnRef idx="0">
            <a:schemeClr val="accent5"/>
          </a:lnRef>
          <a:fillRef idx="3">
            <a:schemeClr val="accent5"/>
          </a:fillRef>
          <a:effectRef idx="3">
            <a:schemeClr val="accent5"/>
          </a:effectRef>
          <a:fontRef idx="minor">
            <a:schemeClr val="lt1"/>
          </a:fontRef>
        </p:style>
        <p:txBody>
          <a:bodyPr>
            <a:normAutofit/>
          </a:bodyPr>
          <a:lstStyle/>
          <a:p>
            <a:pPr rtl="1"/>
            <a:r>
              <a:rPr lang="fa-IR" b="1" dirty="0">
                <a:latin typeface="Arial" pitchFamily="34" charset="0"/>
                <a:cs typeface="Arial" pitchFamily="34" charset="0"/>
              </a:rPr>
              <a:t>شبهه وهابيون در كلمه مولي</a:t>
            </a:r>
            <a:endParaRPr lang="en-US" b="1" dirty="0">
              <a:latin typeface="Arial" pitchFamily="34" charset="0"/>
              <a:cs typeface="Arial" pitchFamily="34" charset="0"/>
            </a:endParaRPr>
          </a:p>
        </p:txBody>
      </p:sp>
      <p:grpSp>
        <p:nvGrpSpPr>
          <p:cNvPr id="136222" name="Group 30"/>
          <p:cNvGrpSpPr>
            <a:grpSpLocks/>
          </p:cNvGrpSpPr>
          <p:nvPr/>
        </p:nvGrpSpPr>
        <p:grpSpPr bwMode="auto">
          <a:xfrm>
            <a:off x="2838542" y="1831869"/>
            <a:ext cx="7204251" cy="897173"/>
            <a:chOff x="1536" y="1365"/>
            <a:chExt cx="2736" cy="432"/>
          </a:xfrm>
        </p:grpSpPr>
        <p:sp>
          <p:nvSpPr>
            <p:cNvPr id="136197" name="AutoShape 5">
              <a:hlinkClick r:id="rId3" action="ppaction://hlinksldjump"/>
            </p:cNvPr>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8" name="Text Box 6">
              <a:hlinkClick r:id="rId3" action="ppaction://hlinksldjump"/>
            </p:cNvPr>
            <p:cNvSpPr txBox="1">
              <a:spLocks noChangeArrowheads="1"/>
            </p:cNvSpPr>
            <p:nvPr/>
          </p:nvSpPr>
          <p:spPr bwMode="gray">
            <a:xfrm>
              <a:off x="1569" y="1437"/>
              <a:ext cx="237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3200" b="1" dirty="0">
                  <a:solidFill>
                    <a:srgbClr val="000000"/>
                  </a:solidFill>
                  <a:latin typeface="Arial" panose="020B0604020202020204" pitchFamily="34" charset="0"/>
                  <a:cs typeface="Arial" panose="020B0604020202020204" pitchFamily="34" charset="0"/>
                </a:rPr>
                <a:t>وهابيون كلمه مولي به معناي اولی نيامده</a:t>
              </a:r>
              <a:endParaRPr lang="en-US" sz="3200" b="1" dirty="0">
                <a:solidFill>
                  <a:srgbClr val="000000"/>
                </a:solidFill>
                <a:latin typeface="Arial" panose="020B0604020202020204" pitchFamily="34" charset="0"/>
                <a:cs typeface="Arial" panose="020B0604020202020204" pitchFamily="34" charset="0"/>
              </a:endParaRPr>
            </a:p>
          </p:txBody>
        </p:sp>
        <p:sp>
          <p:nvSpPr>
            <p:cNvPr id="136199" name="Text Box 7"/>
            <p:cNvSpPr txBox="1">
              <a:spLocks noChangeArrowheads="1"/>
            </p:cNvSpPr>
            <p:nvPr/>
          </p:nvSpPr>
          <p:spPr bwMode="gray">
            <a:xfrm>
              <a:off x="4041" y="1417"/>
              <a:ext cx="132"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grpSp>
      <p:grpSp>
        <p:nvGrpSpPr>
          <p:cNvPr id="136223" name="Group 31"/>
          <p:cNvGrpSpPr>
            <a:grpSpLocks/>
          </p:cNvGrpSpPr>
          <p:nvPr/>
        </p:nvGrpSpPr>
        <p:grpSpPr bwMode="auto">
          <a:xfrm>
            <a:off x="2828230" y="2853650"/>
            <a:ext cx="7259441" cy="961890"/>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4" name="Text Box 12">
              <a:hlinkClick r:id="rId5" action="ppaction://hlinksldjump"/>
            </p:cNvPr>
            <p:cNvSpPr txBox="1">
              <a:spLocks noChangeArrowheads="1"/>
            </p:cNvSpPr>
            <p:nvPr/>
          </p:nvSpPr>
          <p:spPr bwMode="gray">
            <a:xfrm>
              <a:off x="1689" y="1935"/>
              <a:ext cx="2160"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latin typeface="Arial" pitchFamily="34" charset="0"/>
                  <a:cs typeface="Arial" pitchFamily="34" charset="0"/>
                </a:rPr>
                <a:t>قول لغويين در استعمال مولي به معناي اولي</a:t>
              </a:r>
              <a:endParaRPr lang="en-US" sz="2800" b="1" dirty="0">
                <a:solidFill>
                  <a:srgbClr val="000000"/>
                </a:solidFill>
                <a:latin typeface="Arial" panose="020B0604020202020204" pitchFamily="34" charset="0"/>
                <a:cs typeface="Arial" panose="020B0604020202020204" pitchFamily="34" charset="0"/>
              </a:endParaRPr>
            </a:p>
          </p:txBody>
        </p:sp>
        <p:sp>
          <p:nvSpPr>
            <p:cNvPr id="136205" name="Text Box 13"/>
            <p:cNvSpPr txBox="1">
              <a:spLocks noChangeArrowheads="1"/>
            </p:cNvSpPr>
            <p:nvPr/>
          </p:nvSpPr>
          <p:spPr bwMode="gray">
            <a:xfrm>
              <a:off x="3970" y="1911"/>
              <a:ext cx="27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grpSp>
        <p:nvGrpSpPr>
          <p:cNvPr id="29" name="Group 32"/>
          <p:cNvGrpSpPr>
            <a:grpSpLocks/>
          </p:cNvGrpSpPr>
          <p:nvPr/>
        </p:nvGrpSpPr>
        <p:grpSpPr bwMode="auto">
          <a:xfrm>
            <a:off x="2841290" y="3737930"/>
            <a:ext cx="7287159" cy="915206"/>
            <a:chOff x="1536" y="2304"/>
            <a:chExt cx="2770" cy="432"/>
          </a:xfrm>
        </p:grpSpPr>
        <p:sp>
          <p:nvSpPr>
            <p:cNvPr id="30"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1"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2" name="Text Box 17">
              <a:hlinkClick r:id="rId6" action="ppaction://hlinksldjump"/>
            </p:cNvPr>
            <p:cNvSpPr txBox="1">
              <a:spLocks noChangeArrowheads="1"/>
            </p:cNvSpPr>
            <p:nvPr/>
          </p:nvSpPr>
          <p:spPr bwMode="gray">
            <a:xfrm>
              <a:off x="1680" y="2382"/>
              <a:ext cx="216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latin typeface="Arial" pitchFamily="34" charset="0"/>
                  <a:cs typeface="Arial" pitchFamily="34" charset="0"/>
                </a:rPr>
                <a:t>قول مفسران بر آمدن مولي به معناي اولی</a:t>
              </a:r>
              <a:endParaRPr lang="en-US" sz="2800" b="1" dirty="0">
                <a:solidFill>
                  <a:srgbClr val="000000"/>
                </a:solidFill>
                <a:latin typeface="Arial" panose="020B0604020202020204" pitchFamily="34" charset="0"/>
                <a:cs typeface="Arial" panose="020B0604020202020204" pitchFamily="34" charset="0"/>
              </a:endParaRPr>
            </a:p>
          </p:txBody>
        </p:sp>
        <p:sp>
          <p:nvSpPr>
            <p:cNvPr id="33" name="Text Box 18"/>
            <p:cNvSpPr txBox="1">
              <a:spLocks noChangeArrowheads="1"/>
            </p:cNvSpPr>
            <p:nvPr/>
          </p:nvSpPr>
          <p:spPr bwMode="gray">
            <a:xfrm>
              <a:off x="4041" y="2366"/>
              <a:ext cx="13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grpSp>
      <p:sp>
        <p:nvSpPr>
          <p:cNvPr id="20" name="Right Arrow 17">
            <a:hlinkClick r:id="rId7"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27171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000" fill="hold"/>
                                        <p:tgtEl>
                                          <p:spTgt spid="29"/>
                                        </p:tgtEl>
                                        <p:attrNameLst>
                                          <p:attrName>ppt_x</p:attrName>
                                        </p:attrNameLst>
                                      </p:cBhvr>
                                      <p:tavLst>
                                        <p:tav tm="0">
                                          <p:val>
                                            <p:strVal val="1+#ppt_w/2"/>
                                          </p:val>
                                        </p:tav>
                                        <p:tav tm="100000">
                                          <p:val>
                                            <p:strVal val="#ppt_x"/>
                                          </p:val>
                                        </p:tav>
                                      </p:tavLst>
                                    </p:anim>
                                    <p:anim calcmode="lin" valueType="num">
                                      <p:cBhvr additive="base">
                                        <p:cTn id="1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0451" y="857205"/>
            <a:ext cx="11887780"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solidFill>
                  <a:srgbClr val="FF0000"/>
                </a:solidFill>
                <a:latin typeface="Arial" pitchFamily="34" charset="0"/>
                <a:cs typeface="Arial" pitchFamily="34" charset="0"/>
              </a:rPr>
              <a:t>غسل منبر ابن السقا المتوفی 371، لنقله حديث الطير</a:t>
            </a:r>
            <a:endParaRPr lang="en-US" sz="3200" b="1" dirty="0">
              <a:solidFill>
                <a:srgbClr val="FF0000"/>
              </a:solidFill>
              <a:latin typeface="Arial" pitchFamily="34" charset="0"/>
              <a:cs typeface="Arial" pitchFamily="34" charset="0"/>
            </a:endParaRPr>
          </a:p>
          <a:p>
            <a:pPr rtl="1"/>
            <a:r>
              <a:rPr lang="fa-IR" sz="2900" dirty="0"/>
              <a:t>قال الذهبي عبد اللّه بن محمد السقّا:</a:t>
            </a:r>
            <a:r>
              <a:rPr lang="fa-IR" sz="2900" b="1" dirty="0"/>
              <a:t> ابن السقاء الحافظ الامام محدث واسط ... واتفق انه أملى حديث الطير فلم تحتمله نفوسهم فوثبوا به وأقاموه وغسلوا موضعه فمضى ولزم بيته فكان لا يحدث أحدا من الواسطيين.</a:t>
            </a:r>
          </a:p>
          <a:p>
            <a:pPr rtl="1"/>
            <a:endParaRPr lang="fa-IR" sz="2900" b="1" dirty="0"/>
          </a:p>
          <a:p>
            <a:pPr rtl="1"/>
            <a:r>
              <a:rPr lang="fa-IR" sz="3000" b="1" dirty="0">
                <a:solidFill>
                  <a:srgbClr val="FF0000"/>
                </a:solidFill>
                <a:latin typeface="Arial" pitchFamily="34" charset="0"/>
                <a:cs typeface="Arial" pitchFamily="34" charset="0"/>
              </a:rPr>
              <a:t>ضرب نصربن علي ألف سوط لنقله حديث فضل علي والحسننين (ع)</a:t>
            </a:r>
            <a:endParaRPr lang="en-US" sz="3000" b="1" dirty="0">
              <a:solidFill>
                <a:srgbClr val="FF0000"/>
              </a:solidFill>
              <a:latin typeface="Arial" pitchFamily="34" charset="0"/>
              <a:cs typeface="Arial" pitchFamily="34" charset="0"/>
            </a:endParaRPr>
          </a:p>
          <a:p>
            <a:pPr rtl="1"/>
            <a:r>
              <a:rPr lang="fa-IR" sz="2900" dirty="0"/>
              <a:t>قال ابن حجر: من رجال الستة ونقل عن أبي حاتم والنسائي وابن خراش وثاقته ثم قال: </a:t>
            </a:r>
            <a:r>
              <a:rPr lang="fa-IR" sz="2900" b="1" dirty="0"/>
              <a:t>لما حدث نصر بن علي بهذا الحديث يعني حديث علي بن أبي طالب أن رسول الله صلى الله عليه وسلم أخذ بيد حسن وحسين فقال من أحبني وأحب هذين وأباهما وأمهما كان في درجتي يوم القيامة . أمر المتوكل بضربه ألف سوط فكلمه فيه جعفر بن عبد الواحد وجعل يقول له هذا من فعل أهل السنة فلم يزل به حتى تركه </a:t>
            </a:r>
            <a:r>
              <a:rPr lang="fa-IR" sz="3200" b="1" dirty="0"/>
              <a:t>.</a:t>
            </a:r>
            <a:endParaRPr lang="en-US" sz="3200" b="1" dirty="0"/>
          </a:p>
          <a:p>
            <a:pPr rtl="1"/>
            <a:endParaRPr lang="en-US" sz="2900" dirty="0"/>
          </a:p>
        </p:txBody>
      </p:sp>
      <p:sp>
        <p:nvSpPr>
          <p:cNvPr id="2" name="Title 1"/>
          <p:cNvSpPr>
            <a:spLocks noGrp="1"/>
          </p:cNvSpPr>
          <p:nvPr>
            <p:ph type="title"/>
          </p:nvPr>
        </p:nvSpPr>
        <p:spPr>
          <a:xfrm>
            <a:off x="87410" y="65117"/>
            <a:ext cx="11979789"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برخورد خصمانه با ناقلين  فضائل علي  (ع) </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8328248" y="2852936"/>
            <a:ext cx="304282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rtl="1"/>
            <a:r>
              <a:rPr lang="fa-IR" sz="2800" dirty="0"/>
              <a:t>تذكرة الحفاظ ج 3 ص965</a:t>
            </a:r>
            <a:endParaRPr lang="en-US" sz="2800" dirty="0"/>
          </a:p>
        </p:txBody>
      </p:sp>
      <p:sp>
        <p:nvSpPr>
          <p:cNvPr id="10" name="Rectangle 9"/>
          <p:cNvSpPr/>
          <p:nvPr/>
        </p:nvSpPr>
        <p:spPr>
          <a:xfrm>
            <a:off x="7848950" y="6093296"/>
            <a:ext cx="352211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تهذيب التهذيب  ج 10 ص 384</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3432" y="2425322"/>
            <a:ext cx="967643" cy="144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09565" y="5726485"/>
            <a:ext cx="741510" cy="1080000"/>
          </a:xfrm>
          <a:prstGeom prst="rect">
            <a:avLst/>
          </a:prstGeom>
        </p:spPr>
      </p:pic>
    </p:spTree>
    <p:extLst>
      <p:ext uri="{BB962C8B-B14F-4D97-AF65-F5344CB8AC3E}">
        <p14:creationId xmlns:p14="http://schemas.microsoft.com/office/powerpoint/2010/main" val="25121732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2940" y="864096"/>
            <a:ext cx="11887780"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solidFill>
                  <a:srgbClr val="FF0000"/>
                </a:solidFill>
                <a:latin typeface="Arial" pitchFamily="34" charset="0"/>
                <a:cs typeface="Arial" pitchFamily="34" charset="0"/>
              </a:rPr>
              <a:t>ضرب النسائي المتوفی 303، في خصيتيه حتي مات </a:t>
            </a:r>
          </a:p>
          <a:p>
            <a:pPr rtl="1"/>
            <a:r>
              <a:rPr lang="fa-IR" sz="2900" dirty="0"/>
              <a:t>قال السبكي:</a:t>
            </a:r>
            <a:r>
              <a:rPr lang="fa-IR" sz="2900" b="1" dirty="0"/>
              <a:t> فالصحيح أنه أخرج من دمشق لِمَا ذَكَر فضائل على؛ قيل: ما زالوا يدافعون في خصيتيه حتى أخرج من المسجد ثم حمل إلى الرملة فتوفى بها... وقيل حمل إلى مكة فدفن بها بين الصفا والمروة.</a:t>
            </a:r>
            <a:endParaRPr lang="en-US" sz="2900" dirty="0"/>
          </a:p>
          <a:p>
            <a:pPr rtl="1"/>
            <a:endParaRPr lang="en-US" sz="2900" dirty="0"/>
          </a:p>
          <a:p>
            <a:pPr rtl="1"/>
            <a:r>
              <a:rPr lang="fa-IR" sz="2900" dirty="0"/>
              <a:t>قال ابن الجوزي:  </a:t>
            </a:r>
            <a:r>
              <a:rPr lang="fa-IR" sz="2900" b="1" dirty="0"/>
              <a:t>وكان إماما في الحديث ، ثقة ثبتا حافظا فقيها ... فسئل عن معاوية وما روى في فضائله ، فقال : لا يرضى معاوية رأسا برأس حتى يفضل ، قال : وكان يتشيع ، فما زالوا يدفعون في خصيته حتى أخرج من </a:t>
            </a:r>
            <a:r>
              <a:rPr lang="fa-IR" sz="2900" b="1" dirty="0" err="1"/>
              <a:t>المسجد</a:t>
            </a:r>
            <a:r>
              <a:rPr lang="fa-IR" sz="2900" b="1" dirty="0"/>
              <a:t>.</a:t>
            </a:r>
          </a:p>
          <a:p>
            <a:pPr rtl="1"/>
            <a:endParaRPr lang="en-US" sz="2900" dirty="0"/>
          </a:p>
          <a:p>
            <a:pPr rtl="1"/>
            <a:r>
              <a:rPr lang="fa-IR" sz="2900" dirty="0"/>
              <a:t>قال الذهبي:</a:t>
            </a:r>
            <a:r>
              <a:rPr lang="fa-IR" sz="2900" b="1" dirty="0"/>
              <a:t> الإمام الحافظ الثبت ، شيخ الاسلام إلي أن قال</a:t>
            </a:r>
            <a:r>
              <a:rPr lang="fa-IR" sz="3200" b="1" dirty="0"/>
              <a:t>: </a:t>
            </a:r>
            <a:r>
              <a:rPr lang="fa-IR" sz="2900" b="1" dirty="0"/>
              <a:t>فما زالوا يدفعون في حضنيه حتى أخرج من المسجد ، ثم حمل إلى مكة فتوفي بها.</a:t>
            </a:r>
            <a:endParaRPr lang="en-US" sz="2900" dirty="0"/>
          </a:p>
          <a:p>
            <a:pPr rtl="1"/>
            <a:endParaRPr lang="en-US" sz="2900" dirty="0"/>
          </a:p>
        </p:txBody>
      </p:sp>
      <p:sp>
        <p:nvSpPr>
          <p:cNvPr id="2" name="Title 1"/>
          <p:cNvSpPr>
            <a:spLocks noGrp="1"/>
          </p:cNvSpPr>
          <p:nvPr>
            <p:ph type="title"/>
          </p:nvPr>
        </p:nvSpPr>
        <p:spPr>
          <a:xfrm>
            <a:off x="50931" y="0"/>
            <a:ext cx="11979789"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برخورد خصمانه با ناقلين  فضائل علي  (ع) </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7320136" y="2814004"/>
            <a:ext cx="394210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rtl="1"/>
            <a:r>
              <a:rPr lang="fa-IR" sz="2800" dirty="0"/>
              <a:t>طبقات الشافعية الكبرى  ج 3 ص 16</a:t>
            </a:r>
            <a:endParaRPr lang="en-US" sz="2800" dirty="0"/>
          </a:p>
        </p:txBody>
      </p:sp>
      <p:sp>
        <p:nvSpPr>
          <p:cNvPr id="7" name="Rectangle 6"/>
          <p:cNvSpPr/>
          <p:nvPr/>
        </p:nvSpPr>
        <p:spPr>
          <a:xfrm>
            <a:off x="6086830" y="4763912"/>
            <a:ext cx="518122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المنتظم في تاريخ الأمم والملوك  ج 13 ص 156</a:t>
            </a:r>
            <a:endParaRPr lang="en-US" sz="2800" dirty="0"/>
          </a:p>
        </p:txBody>
      </p:sp>
      <p:sp>
        <p:nvSpPr>
          <p:cNvPr id="10" name="Rectangle 9"/>
          <p:cNvSpPr/>
          <p:nvPr/>
        </p:nvSpPr>
        <p:spPr>
          <a:xfrm>
            <a:off x="5614541" y="6274443"/>
            <a:ext cx="564770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سير أعلام النبلاء ج 14 تهذيب الكمال  ج 1 ص 339</a:t>
            </a:r>
            <a:endParaRPr lang="en-US" sz="2800" dirty="0"/>
          </a:p>
        </p:txBody>
      </p:sp>
      <p:pic>
        <p:nvPicPr>
          <p:cNvPr id="5" name="Picture 4">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1005" y="4313984"/>
            <a:ext cx="741401" cy="1080000"/>
          </a:xfrm>
          <a:prstGeom prst="rect">
            <a:avLst/>
          </a:prstGeom>
        </p:spPr>
      </p:pic>
      <p:pic>
        <p:nvPicPr>
          <p:cNvPr id="9" name="Picture 8">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807176" y="2274004"/>
            <a:ext cx="733084" cy="1080000"/>
          </a:xfrm>
          <a:prstGeom prst="rect">
            <a:avLst/>
          </a:prstGeom>
        </p:spPr>
      </p:pic>
      <p:pic>
        <p:nvPicPr>
          <p:cNvPr id="11" name="Picture 10">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359696" y="5778000"/>
            <a:ext cx="749255" cy="1080000"/>
          </a:xfrm>
          <a:prstGeom prst="rect">
            <a:avLst/>
          </a:prstGeom>
        </p:spPr>
      </p:pic>
      <p:pic>
        <p:nvPicPr>
          <p:cNvPr id="12" name="Picture 11">
            <a:hlinkClick r:id="rId9" action="ppaction://hlinkfile"/>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791005" y="5778000"/>
            <a:ext cx="717154" cy="1080000"/>
          </a:xfrm>
          <a:prstGeom prst="rect">
            <a:avLst/>
          </a:prstGeom>
        </p:spPr>
      </p:pic>
    </p:spTree>
    <p:extLst>
      <p:ext uri="{BB962C8B-B14F-4D97-AF65-F5344CB8AC3E}">
        <p14:creationId xmlns:p14="http://schemas.microsoft.com/office/powerpoint/2010/main" val="287668000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2800" b="1" dirty="0">
                <a:solidFill>
                  <a:srgbClr val="FF0000"/>
                </a:solidFill>
                <a:latin typeface="Arial" pitchFamily="34" charset="0"/>
                <a:cs typeface="Arial" pitchFamily="34" charset="0"/>
              </a:rPr>
              <a:t>ضرب اربعمائة سوط لعطية بن سعد بن جنادة العوفي المتوفی 111:</a:t>
            </a:r>
            <a:endParaRPr lang="en-US" sz="2800" b="1" dirty="0">
              <a:solidFill>
                <a:srgbClr val="FF0000"/>
              </a:solidFill>
              <a:latin typeface="Arial" pitchFamily="34" charset="0"/>
              <a:cs typeface="Arial" pitchFamily="34" charset="0"/>
            </a:endParaRPr>
          </a:p>
          <a:p>
            <a:pPr rtl="1"/>
            <a:r>
              <a:rPr lang="fa-IR" sz="3200" dirty="0"/>
              <a:t>قال ابن سعد:  </a:t>
            </a:r>
            <a:r>
              <a:rPr lang="fa-IR" sz="3200" b="1" dirty="0"/>
              <a:t>فكتب الحجاج إلى محمد بن القاسم الثقفي أن ادع عطية فإن لعن علي بن أبي طالب وإلا فاضربه أربعمائة سوط واحلق رأسه ولحيته فدعاه فأقرأه كتاب الحجاج فأبى عطية أن يفعل فضربه أربعمائة وحلق رأسه ولحيته  ... وكان ثقة إن شاء اللّه.</a:t>
            </a:r>
            <a:r>
              <a:rPr lang="fa-IR" sz="3200" dirty="0"/>
              <a:t> </a:t>
            </a:r>
            <a:endParaRPr lang="en-US" sz="3200" dirty="0"/>
          </a:p>
          <a:p>
            <a:pPr rtl="1"/>
            <a:endParaRPr lang="fa-IR" sz="3200" dirty="0"/>
          </a:p>
          <a:p>
            <a:pPr rtl="1"/>
            <a:endParaRPr lang="fa-IR" sz="3200" dirty="0"/>
          </a:p>
          <a:p>
            <a:pPr rtl="1"/>
            <a:r>
              <a:rPr lang="fa-IR" sz="3200" dirty="0"/>
              <a:t>قال ابن حجر: </a:t>
            </a:r>
            <a:r>
              <a:rPr lang="fa-IR" sz="3200" b="1" dirty="0"/>
              <a:t>فكتب الحجاج إلى محمد بن القاسم ان يعرضه على سب علي فإن لم يفعل فاضربه أربعمائة سوط واحلق لحيته فاستدعاه فأبى أن يسب فأمضى حكم الحجاج.</a:t>
            </a:r>
            <a:endParaRPr lang="en-US" sz="3200" dirty="0"/>
          </a:p>
          <a:p>
            <a:pPr rtl="1"/>
            <a:endParaRPr lang="en-US" sz="3200"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برخورد خصمانه با ناقلين  فضائل علي  (ع) </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8112224" y="2996952"/>
            <a:ext cx="335700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الطبقات الكبرى  ج 6 ص 304</a:t>
            </a:r>
            <a:endParaRPr lang="en-US" sz="2800" dirty="0"/>
          </a:p>
        </p:txBody>
      </p:sp>
      <p:sp>
        <p:nvSpPr>
          <p:cNvPr id="7" name="Rectangle 6"/>
          <p:cNvSpPr/>
          <p:nvPr/>
        </p:nvSpPr>
        <p:spPr>
          <a:xfrm>
            <a:off x="3658107" y="5607852"/>
            <a:ext cx="782618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تهذيب التهذيب ج 7 ص 201، الأعلام لخير الدين الزركلي  ج 4 ص 237</a:t>
            </a:r>
            <a:endParaRPr lang="en-US" sz="2800" dirty="0"/>
          </a:p>
        </p:txBody>
      </p:sp>
      <p:sp>
        <p:nvSpPr>
          <p:cNvPr id="10" name="Right Arrow 9">
            <a:hlinkClick r:id="rId3" action="ppaction://hlinksldjump"/>
          </p:cNvPr>
          <p:cNvSpPr/>
          <p:nvPr/>
        </p:nvSpPr>
        <p:spPr>
          <a:xfrm>
            <a:off x="1527750"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14944" y="2538562"/>
            <a:ext cx="967869" cy="1440000"/>
          </a:xfrm>
          <a:prstGeom prst="rect">
            <a:avLst/>
          </a:prstGeom>
        </p:spPr>
      </p:pic>
      <p:pic>
        <p:nvPicPr>
          <p:cNvPr id="5" name="Picture 4">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482813" y="5149462"/>
            <a:ext cx="989406" cy="1440000"/>
          </a:xfrm>
          <a:prstGeom prst="rect">
            <a:avLst/>
          </a:prstGeom>
        </p:spPr>
      </p:pic>
      <p:pic>
        <p:nvPicPr>
          <p:cNvPr id="9" name="Picture 8">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30137" y="5149462"/>
            <a:ext cx="1097613" cy="1440000"/>
          </a:xfrm>
          <a:prstGeom prst="rect">
            <a:avLst/>
          </a:prstGeom>
        </p:spPr>
      </p:pic>
    </p:spTree>
    <p:extLst>
      <p:ext uri="{BB962C8B-B14F-4D97-AF65-F5344CB8AC3E}">
        <p14:creationId xmlns:p14="http://schemas.microsoft.com/office/powerpoint/2010/main" val="52089108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47748446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9984433"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ln>
                <a:solidFill>
                  <a:schemeClr val="tx2">
                    <a:lumMod val="40000"/>
                    <a:lumOff val="60000"/>
                  </a:schemeClr>
                </a:solidFill>
              </a:ln>
              <a:solidFill>
                <a:schemeClr val="tx2">
                  <a:lumMod val="40000"/>
                  <a:lumOff val="60000"/>
                </a:schemeClr>
              </a:solidFill>
              <a:latin typeface="Arial" charset="0"/>
            </a:endParaRPr>
          </a:p>
        </p:txBody>
      </p:sp>
      <p:grpSp>
        <p:nvGrpSpPr>
          <p:cNvPr id="58" name="Group 59"/>
          <p:cNvGrpSpPr>
            <a:grpSpLocks/>
          </p:cNvGrpSpPr>
          <p:nvPr/>
        </p:nvGrpSpPr>
        <p:grpSpPr bwMode="auto">
          <a:xfrm rot="10800000" flipV="1">
            <a:off x="7654944" y="404665"/>
            <a:ext cx="5353824"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ln/>
            <a:extLst/>
          </p:spPr>
          <p:style>
            <a:lnRef idx="1">
              <a:schemeClr val="accent5"/>
            </a:lnRef>
            <a:fillRef idx="2">
              <a:schemeClr val="accent5"/>
            </a:fillRef>
            <a:effectRef idx="1">
              <a:schemeClr val="accent5"/>
            </a:effectRef>
            <a:fontRef idx="minor">
              <a:schemeClr val="dk1"/>
            </a:fontRef>
          </p:style>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endParaRPr lang="en-US" dirty="0"/>
            </a:p>
          </p:txBody>
        </p:sp>
        <p:sp>
          <p:nvSpPr>
            <p:cNvPr id="61" name="Text Box 42"/>
            <p:cNvSpPr txBox="1">
              <a:spLocks noChangeArrowheads="1"/>
            </p:cNvSpPr>
            <p:nvPr/>
          </p:nvSpPr>
          <p:spPr bwMode="auto">
            <a:xfrm>
              <a:off x="820" y="2083"/>
              <a:ext cx="1115" cy="847"/>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a-IR" sz="3600" b="1" dirty="0">
                  <a:solidFill>
                    <a:srgbClr val="7030A0"/>
                  </a:solidFill>
                  <a:effectLst>
                    <a:outerShdw blurRad="38100" dist="38100" dir="2700000" algn="tl">
                      <a:srgbClr val="000000"/>
                    </a:outerShdw>
                  </a:effectLst>
                  <a:cs typeface="Sultan bold" pitchFamily="2" charset="-78"/>
                </a:rPr>
                <a:t>خطبه غدير در منابع شيعه و سني</a:t>
              </a:r>
              <a:endParaRPr lang="en-US" sz="3600" b="1" dirty="0">
                <a:solidFill>
                  <a:srgbClr val="7030A0"/>
                </a:solidFill>
                <a:effectLst>
                  <a:outerShdw blurRad="38100" dist="38100" dir="2700000" algn="tl">
                    <a:srgbClr val="000000"/>
                  </a:outerShdw>
                </a:effectLst>
                <a:cs typeface="Sultan bold" pitchFamily="2" charset="-78"/>
              </a:endParaRPr>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4899" y="6051458"/>
            <a:ext cx="787071" cy="787071"/>
          </a:xfrm>
          <a:prstGeom prst="rect">
            <a:avLst/>
          </a:prstGeom>
        </p:spPr>
      </p:pic>
      <p:sp>
        <p:nvSpPr>
          <p:cNvPr id="112" name="Oval 37"/>
          <p:cNvSpPr>
            <a:spLocks noChangeArrowheads="1"/>
          </p:cNvSpPr>
          <p:nvPr/>
        </p:nvSpPr>
        <p:spPr bwMode="gray">
          <a:xfrm rot="10800000" flipV="1">
            <a:off x="8184232" y="1124745"/>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3" name="Oval 39"/>
          <p:cNvSpPr>
            <a:spLocks noChangeArrowheads="1"/>
          </p:cNvSpPr>
          <p:nvPr/>
        </p:nvSpPr>
        <p:spPr bwMode="gray">
          <a:xfrm rot="10800000" flipV="1">
            <a:off x="8250514" y="1196753"/>
            <a:ext cx="467877" cy="505003"/>
          </a:xfrm>
          <a:prstGeom prst="ellipse">
            <a:avLst/>
          </a:prstGeom>
          <a:ln/>
          <a:extLst/>
        </p:spPr>
        <p:style>
          <a:lnRef idx="1">
            <a:schemeClr val="accent1"/>
          </a:lnRef>
          <a:fillRef idx="2">
            <a:schemeClr val="accent1"/>
          </a:fillRef>
          <a:effectRef idx="1">
            <a:schemeClr val="accent1"/>
          </a:effectRef>
          <a:fontRef idx="minor">
            <a:schemeClr val="dk1"/>
          </a:fontRef>
        </p:style>
        <p:txBody>
          <a:bodyPr wrap="none" anchor="ctr"/>
          <a:lstStyle/>
          <a:p>
            <a:r>
              <a:rPr lang="fa-IR" dirty="0"/>
              <a:t>1	</a:t>
            </a:r>
            <a:endParaRPr lang="en-US" dirty="0"/>
          </a:p>
        </p:txBody>
      </p:sp>
      <p:sp>
        <p:nvSpPr>
          <p:cNvPr id="117" name="Oval 37"/>
          <p:cNvSpPr>
            <a:spLocks noChangeArrowheads="1"/>
          </p:cNvSpPr>
          <p:nvPr/>
        </p:nvSpPr>
        <p:spPr bwMode="gray">
          <a:xfrm rot="10800000" flipV="1">
            <a:off x="7722082" y="212666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8" name="Oval 39"/>
          <p:cNvSpPr>
            <a:spLocks noChangeArrowheads="1"/>
          </p:cNvSpPr>
          <p:nvPr/>
        </p:nvSpPr>
        <p:spPr bwMode="gray">
          <a:xfrm rot="10800000" flipV="1">
            <a:off x="7788362" y="2198672"/>
            <a:ext cx="467881" cy="505003"/>
          </a:xfrm>
          <a:prstGeom prst="ellipse">
            <a:avLst/>
          </a:prstGeom>
          <a:ln/>
          <a:extLst/>
        </p:spPr>
        <p:style>
          <a:lnRef idx="1">
            <a:schemeClr val="accent4"/>
          </a:lnRef>
          <a:fillRef idx="2">
            <a:schemeClr val="accent4"/>
          </a:fillRef>
          <a:effectRef idx="1">
            <a:schemeClr val="accent4"/>
          </a:effectRef>
          <a:fontRef idx="minor">
            <a:schemeClr val="dk1"/>
          </a:fontRef>
        </p:style>
        <p:txBody>
          <a:bodyPr wrap="none" anchor="ctr"/>
          <a:lstStyle/>
          <a:p>
            <a:r>
              <a:rPr lang="fa-IR" dirty="0"/>
              <a:t>2</a:t>
            </a:r>
            <a:endParaRPr lang="en-US" dirty="0"/>
          </a:p>
        </p:txBody>
      </p:sp>
      <p:sp>
        <p:nvSpPr>
          <p:cNvPr id="119" name="Oval 37"/>
          <p:cNvSpPr>
            <a:spLocks noChangeArrowheads="1"/>
          </p:cNvSpPr>
          <p:nvPr/>
        </p:nvSpPr>
        <p:spPr bwMode="gray">
          <a:xfrm rot="10800000" flipV="1">
            <a:off x="7608168" y="2990760"/>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0" name="Oval 39"/>
          <p:cNvSpPr>
            <a:spLocks noChangeArrowheads="1"/>
          </p:cNvSpPr>
          <p:nvPr/>
        </p:nvSpPr>
        <p:spPr bwMode="gray">
          <a:xfrm rot="10800000" flipV="1">
            <a:off x="7674448" y="3062768"/>
            <a:ext cx="467881" cy="505003"/>
          </a:xfrm>
          <a:prstGeom prst="ellipse">
            <a:avLst/>
          </a:prstGeom>
          <a:ln/>
          <a:extLst/>
        </p:spPr>
        <p:style>
          <a:lnRef idx="1">
            <a:schemeClr val="accent5"/>
          </a:lnRef>
          <a:fillRef idx="2">
            <a:schemeClr val="accent5"/>
          </a:fillRef>
          <a:effectRef idx="1">
            <a:schemeClr val="accent5"/>
          </a:effectRef>
          <a:fontRef idx="minor">
            <a:schemeClr val="dk1"/>
          </a:fontRef>
        </p:style>
        <p:txBody>
          <a:bodyPr wrap="none" anchor="ctr"/>
          <a:lstStyle/>
          <a:p>
            <a:r>
              <a:rPr lang="fa-IR" dirty="0"/>
              <a:t>3</a:t>
            </a:r>
            <a:endParaRPr lang="en-US" dirty="0"/>
          </a:p>
        </p:txBody>
      </p:sp>
      <p:sp>
        <p:nvSpPr>
          <p:cNvPr id="121" name="Oval 37"/>
          <p:cNvSpPr>
            <a:spLocks noChangeArrowheads="1"/>
          </p:cNvSpPr>
          <p:nvPr/>
        </p:nvSpPr>
        <p:spPr bwMode="gray">
          <a:xfrm rot="10800000" flipV="1">
            <a:off x="7722082" y="392686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2" name="Oval 39"/>
          <p:cNvSpPr>
            <a:spLocks noChangeArrowheads="1"/>
          </p:cNvSpPr>
          <p:nvPr/>
        </p:nvSpPr>
        <p:spPr bwMode="gray">
          <a:xfrm rot="10800000" flipV="1">
            <a:off x="7788362" y="3998872"/>
            <a:ext cx="467881" cy="505003"/>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r>
              <a:rPr lang="fa-IR" dirty="0"/>
              <a:t>4</a:t>
            </a:r>
            <a:endParaRPr lang="en-US" dirty="0"/>
          </a:p>
        </p:txBody>
      </p:sp>
      <p:sp>
        <p:nvSpPr>
          <p:cNvPr id="123" name="Oval 37"/>
          <p:cNvSpPr>
            <a:spLocks noChangeArrowheads="1"/>
          </p:cNvSpPr>
          <p:nvPr/>
        </p:nvSpPr>
        <p:spPr bwMode="gray">
          <a:xfrm rot="10800000" flipV="1">
            <a:off x="8226138" y="4862967"/>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4" name="Oval 39"/>
          <p:cNvSpPr>
            <a:spLocks noChangeArrowheads="1"/>
          </p:cNvSpPr>
          <p:nvPr/>
        </p:nvSpPr>
        <p:spPr bwMode="gray">
          <a:xfrm rot="10800000" flipV="1">
            <a:off x="8292418" y="4934975"/>
            <a:ext cx="467881" cy="505003"/>
          </a:xfrm>
          <a:prstGeom prst="ellipse">
            <a:avLst/>
          </a:prstGeom>
          <a:ln/>
          <a:extLst/>
        </p:spPr>
        <p:style>
          <a:lnRef idx="1">
            <a:schemeClr val="accent2"/>
          </a:lnRef>
          <a:fillRef idx="2">
            <a:schemeClr val="accent2"/>
          </a:fillRef>
          <a:effectRef idx="1">
            <a:schemeClr val="accent2"/>
          </a:effectRef>
          <a:fontRef idx="minor">
            <a:schemeClr val="dk1"/>
          </a:fontRef>
        </p:style>
        <p:txBody>
          <a:bodyPr wrap="none" anchor="ctr"/>
          <a:lstStyle/>
          <a:p>
            <a:r>
              <a:rPr lang="fa-IR" dirty="0"/>
              <a:t>5</a:t>
            </a:r>
            <a:endParaRPr lang="en-US" dirty="0"/>
          </a:p>
        </p:txBody>
      </p:sp>
      <p:sp>
        <p:nvSpPr>
          <p:cNvPr id="33" name="AutoShape 28">
            <a:hlinkClick r:id="rId5" action="ppaction://hlinksldjump"/>
          </p:cNvPr>
          <p:cNvSpPr>
            <a:spLocks noChangeArrowheads="1"/>
          </p:cNvSpPr>
          <p:nvPr/>
        </p:nvSpPr>
        <p:spPr bwMode="gray">
          <a:xfrm rot="10800000" flipV="1">
            <a:off x="1832332" y="2996953"/>
            <a:ext cx="5775837" cy="628667"/>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خطبه غدير در كتب اهل سنت</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4" name="AutoShape 28">
            <a:hlinkClick r:id="rId6" action="ppaction://hlinksldjump"/>
          </p:cNvPr>
          <p:cNvSpPr>
            <a:spLocks noChangeArrowheads="1"/>
          </p:cNvSpPr>
          <p:nvPr/>
        </p:nvSpPr>
        <p:spPr bwMode="gray">
          <a:xfrm rot="10800000" flipV="1">
            <a:off x="1847530" y="4005065"/>
            <a:ext cx="5775837" cy="628667"/>
          </a:xfrm>
          <a:prstGeom prst="roundRect">
            <a:avLst>
              <a:gd name="adj" fmla="val 50000"/>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بررسي سندي خطبه غدير</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5" name="AutoShape 28">
            <a:hlinkClick r:id="rId7" action="ppaction://hlinksldjump"/>
          </p:cNvPr>
          <p:cNvSpPr>
            <a:spLocks noChangeArrowheads="1"/>
          </p:cNvSpPr>
          <p:nvPr/>
        </p:nvSpPr>
        <p:spPr bwMode="gray">
          <a:xfrm rot="10800000" flipV="1">
            <a:off x="2408396" y="4941169"/>
            <a:ext cx="5775837" cy="628667"/>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پيام خطبه غدير </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6" name="AutoShape 28">
            <a:hlinkClick r:id="rId8" action="ppaction://hlinksldjump"/>
          </p:cNvPr>
          <p:cNvSpPr>
            <a:spLocks noChangeArrowheads="1"/>
          </p:cNvSpPr>
          <p:nvPr/>
        </p:nvSpPr>
        <p:spPr bwMode="gray">
          <a:xfrm rot="10800000" flipV="1">
            <a:off x="2351585" y="1092662"/>
            <a:ext cx="5775837" cy="628667"/>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خطبه غدير در كتب شيعه</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7" name="AutoShape 28">
            <a:hlinkClick r:id="rId9" action="ppaction://hlinksldjump"/>
          </p:cNvPr>
          <p:cNvSpPr>
            <a:spLocks noChangeArrowheads="1"/>
          </p:cNvSpPr>
          <p:nvPr/>
        </p:nvSpPr>
        <p:spPr bwMode="gray">
          <a:xfrm rot="10800000" flipV="1">
            <a:off x="1919537" y="2080253"/>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بررسي سندي خطبه غدير</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47717021"/>
      </p:ext>
    </p:extLst>
  </p:cSld>
  <p:clrMapOvr>
    <a:masterClrMapping/>
  </p:clrMapOvr>
  <p:transition spd="slow">
    <p:wheel spokes="1"/>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100" b="1" dirty="0"/>
              <a:t>خطبه غدير با سند صحيح به نقل شيخ صدوق :</a:t>
            </a:r>
            <a:endParaRPr lang="en-US" sz="3100" b="1" dirty="0"/>
          </a:p>
          <a:p>
            <a:pPr rtl="1"/>
            <a:r>
              <a:rPr lang="fa-IR" sz="3100" b="1" dirty="0"/>
              <a:t>حَدَّثَنَا مُحَمَّدُ بْنُ الْحَسَنِ بْنِ أَحْمَدَ بْنِ الْوَلِيدِ رَضِيَ اللَّهُ عَنْهُ قَالَ حَدَّثَنَا مُحَمَّدُ بْنُ الْحَسَنِ الصَّفَّارُ عَنْ مُحَمَّدِ بْنِ الْحُسَيْنِ بْنِ أَبِي الْخَطَّابِ وَيَعْقُوبَ بْنِ يَزِيدَ جَمِيعاً عَنْ مُحَمَّدِ بْنِ أَبِي عُمَيْرٍ عَنْ عَبْدِ اللَّهِ بْنِ سِنَانٍ عَنْ مَعْرُوفِ بْنِ خَرَّبُوذَ عَنْ أَبِي الطُّفَيْلِ عَامِرِ بْنِ وَاثِلَةَ عَنْ حُذَيْفَةَ بْنِ أُسَيْدٍ الْغِفَارِيِّ قَالَ: لَمَّا رَجَعَ رَسُولُ اللَّهِ | مِنْ حِجَّةِ الْوَدَاعِ وَنَحْنُ مَعَهُ أَقْبَلَ حَتَّى انْتَهَى إِلَى الْجُحْفَةِ فَأَمَرَ أَصْحَابَهُ بِالنُّزُولِ فَنَزَلَ‏ الْقَوْمُ‏ مَنَازِلَهُمْ‏ ثُمَ‏ نُودِيَ بِالصَّلاةِ فَصَلَّى بِأَصْحَابِهِ رَكْعَتَيْنِ ثُمَّ أَقْبَلَ بِوَجْهِهِ إِلَيْهِمْ فَقَالَ لَهُمْ: إِنَّهُ قَدْ نَبَّأَنِي اللَّطِيفُ الْخَبِيرُ أَنِّي مَيِّتٌ وَأَنَّكُمْ مَيِّتُونَ وَكَأَنِّي قَدْ دُعِيتُ فَأَجَبْتُ وَأَنِّي مَسْئُولٌ عَمَّا أُرْسِلْتُ بِهِ إِلَيْكُمْ وَعَمَّا خَلَّفْتُ فِيكُمْ مِنْ كِتَابِ اللَّهِ وَحُجَّتِهِ وَأَنَّكُمْ مَسْئُولُونَ فَمَا أَنْتُمْ قَائِلُونَ لِرَبِّكُمْ؟ </a:t>
            </a:r>
          </a:p>
          <a:p>
            <a:pPr rtl="1"/>
            <a:r>
              <a:rPr lang="fa-IR" sz="3100" b="1" dirty="0"/>
              <a:t>قَالُوا: نَقُولُ قَدْ بَلَّغْتَ وَنَصَحْتَ وَجَاهَدْتَ فَجَزَاكَ اللَّهُ عَنَّا أَفْضَلَ الْجَزَاءِ. </a:t>
            </a:r>
            <a:endParaRPr lang="en-US" sz="3100" b="1" dirty="0"/>
          </a:p>
          <a:p>
            <a:pPr rtl="1"/>
            <a:endParaRPr lang="en-US" sz="3100" b="1"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خطبه غدير در منابع  شيعه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31030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t>ثُمَّ قَالَ لَهُمْ: أَ لَسْتُمْ تَشْهَدُونَ أَنْ لا إِلَهَ إِلا اللَّهُ وَأَنِّي رَسُولُ اللَّهِ إِلَيْكُمْ وَأَنَّ الْجَنَّةَ حَقٌّ وَأَنَّ النَّارَ حَقٌّ وَأَنَّ الْبَعْثَ بَعْدَ الْمَوْتِ حَقٌّ؟</a:t>
            </a:r>
          </a:p>
          <a:p>
            <a:pPr rtl="1"/>
            <a:r>
              <a:rPr lang="fa-IR" sz="3200" b="1" dirty="0"/>
              <a:t> فَقَالُوا: نَشْهَدُ بِذَلِكَ! </a:t>
            </a:r>
            <a:endParaRPr lang="en-US" sz="3200" b="1" dirty="0"/>
          </a:p>
          <a:p>
            <a:pPr rtl="1"/>
            <a:r>
              <a:rPr lang="fa-IR" sz="3200" b="1" dirty="0"/>
              <a:t>قَالَ: اللَّهُمَّ اشْهَدْ عَلَى مَا يَقُولُونَ! أَلا وَإِنِّي أُشْهِدُكُمْ أَنِّي أَشْهَدُ أَنَّ اللَّهَ مَوْلايَ وَأَنَا مَوْلَى كُلِّ مُسْلِمٍ وَأَنَا أَوْلى‏ بِالْمُؤْمِنِينَ مِنْ أَنْفُسِهِمْ‏ فَهَلْ تُقِرُّونَ لِي بِذَلِكَ وَتَشْهَدُونَ لِي بِهِ؟ فَقَالُوا: نَعَمْ نَشْهَدُ لَكَ بِذَلِكَ! </a:t>
            </a:r>
            <a:endParaRPr lang="en-US" sz="3200" b="1" dirty="0"/>
          </a:p>
          <a:p>
            <a:pPr rtl="1"/>
            <a:r>
              <a:rPr lang="fa-IR" sz="3200" b="1" dirty="0"/>
              <a:t>فَقَالَ: أَلا مَنْ كُنْتُ مَوْلاهُ فَإِنَّ عَلِيّاً مَوْلاهُ‏ وَهُوَ هَذَا ثُمَّ أَخَذَ بِيَدِ عَلِيٍّ × فَرَفَعَهَا مَعَ يَدِهِ حَتَّى بَدَتْ آبَاطُهُمَا ثُمَّ قَالَ: اللَّهُمَّ وَالِ مَنْ وَالاهُ وَعَادِ مَنْ عَادَاهُ وَانْصُرْ مَنْ نَصَرَهُ وَاخْذُلْ مَنْ خَذَلَهُ.</a:t>
            </a:r>
            <a:endParaRPr lang="en-US" sz="3200" b="1" dirty="0"/>
          </a:p>
          <a:p>
            <a:pPr rtl="1"/>
            <a:r>
              <a:rPr lang="fa-IR" sz="3200" b="1" dirty="0"/>
              <a:t>أَلا! وَإِنِّي فَرَطُكُمْ‏ وَأَنْتُمْ وَارِدُونَ عَلَيَّ الْحَوْضَ حَوْضِي غَداً وَهُوَ حَوْضٌ عَرْضُهُ مَا بَيْنَ بُصْرَى وَصَنْعَاءَ  فِيهِ أَقْدَاحٌ مِنْ فِضَّةٍ عَدَدَ نُجُومِ السَّمَاءِ.</a:t>
            </a:r>
            <a:endParaRPr lang="en-US" sz="3200" b="1" dirty="0"/>
          </a:p>
          <a:p>
            <a:pPr rtl="1"/>
            <a:endParaRPr lang="en-US" sz="3200" b="1"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خطبه غدير در منابع  شيعه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62670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100" b="1" dirty="0"/>
              <a:t>أَلا! وَإِنِّي سَائِلُكُمْ غَداً مَا ذَا صَنَعْتُمْ فِيمَا أَشْهَدْتُ اللَّهَ بِهِ عَلَيْكُمْ فِي يَوْمِكُمْ هَذَا إِذَا وَرَدْتُمْ عَلَيَّ حَوْضِي وَمَا ذَا صَنَعْتُمْ بِالثَّقَلَيْنِ‏ مِنْ بَعْدِي؟ فَانْظُرُوا كَيْفَ تَكُونُونَ خَلَفْتُمُونِي فِيهِمَا حِينَ تَلْقَوْنِي؟</a:t>
            </a:r>
            <a:endParaRPr lang="en-US" sz="3100" b="1" dirty="0"/>
          </a:p>
          <a:p>
            <a:pPr rtl="1"/>
            <a:r>
              <a:rPr lang="fa-IR" sz="3100" b="1" dirty="0"/>
              <a:t>قَالُوا: وَمَا هَذَانِ الثَّقَلانِ يَا رَسُولَ اللَّهِ؟ </a:t>
            </a:r>
            <a:endParaRPr lang="en-US" sz="3100" b="1" dirty="0"/>
          </a:p>
          <a:p>
            <a:pPr rtl="1"/>
            <a:r>
              <a:rPr lang="fa-IR" sz="3100" b="1" dirty="0"/>
              <a:t>قَالَ: أَمَّا الثَّقَلُ الأَكْبَرُ فَكِتَابُ اللَّهِ عَزَّ وَجَلَّ سَبَبٌ مَمْدُودٌ مِنَ اللَّهِ وَمِنِّي فِي أَيْدِيكُمْ طَرَفُهُ بِيَدِ اللَّهِ وَالطَّرَفُ الْآخَرُ بِأَيْدِيكُمْ فِيهِ عِلْمُ مَا مَضَى وَمَا بَقِيَ إِلَى أَنْ تَقُومَ السَّاعَةُ وَأَمَّا الثَّقَلُ الأَصْغَرُ فَهُوَ حَلِيفُ الْقُرْآنِ‏  وَهُوَ عَلِيُّ بْنُ أَبِي طَالِبٍ وَ عِتْرَتُهُ × وَإِنَّهُمَا لَنْ يَفْتَرِقَا حَتَّى يَرِدَا عَلَيَّ الْحَوْضَ.</a:t>
            </a:r>
          </a:p>
          <a:p>
            <a:pPr rtl="1"/>
            <a:r>
              <a:rPr lang="fa-IR" sz="3100" b="1" dirty="0"/>
              <a:t> قَالَ مَعْرُوفُ بْنُ خَرَّبُوذَ: فَعَرَضْتُ هَذَا الْكَلامَ عَلَى أَبِي جَعْفَرٍ × فَقَالَ صَدَقَ أَبُو الطُّفَيْلِ رَحِمَهُ اللَّهُ هَذَا الْكَلامُ وَجَدْنَاهُ فِي كِتَابِ عَلِيٍّ × وَعَرَفْنَاهُ.</a:t>
            </a:r>
            <a:endParaRPr lang="en-US" sz="3100" b="1" dirty="0"/>
          </a:p>
          <a:p>
            <a:pPr rtl="1"/>
            <a:endParaRPr lang="en-US" sz="3100" b="1"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خطبه غدير در منابع  شيعه </a:t>
            </a:r>
            <a:endParaRPr lang="en-US" sz="3600" dirty="0">
              <a:latin typeface="Arial" panose="020B0604020202020204" pitchFamily="34" charset="0"/>
              <a:cs typeface="Arial" panose="020B0604020202020204" pitchFamily="34" charset="0"/>
            </a:endParaRPr>
          </a:p>
        </p:txBody>
      </p:sp>
      <p:sp>
        <p:nvSpPr>
          <p:cNvPr id="10" name="Right Arrow 9">
            <a:hlinkClick r:id="rId3" action="ppaction://hlinksldjump"/>
          </p:cNvPr>
          <p:cNvSpPr/>
          <p:nvPr/>
        </p:nvSpPr>
        <p:spPr>
          <a:xfrm>
            <a:off x="1527750"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 name="Rectangle 4"/>
          <p:cNvSpPr/>
          <p:nvPr/>
        </p:nvSpPr>
        <p:spPr>
          <a:xfrm>
            <a:off x="3935760" y="5373216"/>
            <a:ext cx="752481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خصال شيخ صدوق، ج 1 ص 65 ،، ح 98 ، بحارالانوار ج 73،ص 121 </a:t>
            </a:r>
            <a:endParaRPr lang="en-US" sz="2800" dirty="0"/>
          </a:p>
        </p:txBody>
      </p:sp>
      <p:sp>
        <p:nvSpPr>
          <p:cNvPr id="3" name="Rectangle 2"/>
          <p:cNvSpPr/>
          <p:nvPr/>
        </p:nvSpPr>
        <p:spPr>
          <a:xfrm>
            <a:off x="5956378" y="3244334"/>
            <a:ext cx="279244" cy="369332"/>
          </a:xfrm>
          <a:prstGeom prst="rect">
            <a:avLst/>
          </a:prstGeom>
        </p:spPr>
        <p:txBody>
          <a:bodyPr wrap="none">
            <a:spAutoFit/>
          </a:bodyPr>
          <a:lstStyle/>
          <a:p>
            <a:r>
              <a:rPr lang="fa-IR" dirty="0"/>
              <a:t>1</a:t>
            </a:r>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86149" y="4647408"/>
            <a:ext cx="1598150" cy="2160000"/>
          </a:xfrm>
          <a:prstGeom prst="rect">
            <a:avLst/>
          </a:prstGeom>
        </p:spPr>
      </p:pic>
    </p:spTree>
    <p:extLst>
      <p:ext uri="{BB962C8B-B14F-4D97-AF65-F5344CB8AC3E}">
        <p14:creationId xmlns:p14="http://schemas.microsoft.com/office/powerpoint/2010/main" val="244827019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solidFill>
                  <a:srgbClr val="0000FF"/>
                </a:solidFill>
                <a:latin typeface="Arial" pitchFamily="34" charset="0"/>
                <a:cs typeface="Arial" pitchFamily="34" charset="0"/>
              </a:rPr>
              <a:t>1ـ محمد بن الحسن بن أحمد بن الوليد، أبو جعفر: </a:t>
            </a:r>
            <a:endParaRPr lang="en-US" sz="3200" b="1" dirty="0">
              <a:solidFill>
                <a:srgbClr val="0000FF"/>
              </a:solidFill>
              <a:latin typeface="Arial" pitchFamily="34" charset="0"/>
              <a:cs typeface="Arial" pitchFamily="34" charset="0"/>
            </a:endParaRPr>
          </a:p>
          <a:p>
            <a:pPr rtl="1"/>
            <a:r>
              <a:rPr lang="fa-IR" sz="3200" dirty="0"/>
              <a:t>قال النجاشي: </a:t>
            </a:r>
            <a:r>
              <a:rPr lang="fa-IR" sz="3200" b="1" dirty="0"/>
              <a:t>«شيخ القميين وفقيههم، ومتقدمهم ووجههم، ويقال: إنه نزيل قم، وما كان أصله منها، ثقة، ثقة، عين</a:t>
            </a:r>
            <a:r>
              <a:rPr lang="fa-IR" sz="3200" dirty="0"/>
              <a:t> </a:t>
            </a:r>
            <a:r>
              <a:rPr lang="fa-IR" sz="3200" b="1" dirty="0"/>
              <a:t>، مسكون</a:t>
            </a:r>
            <a:r>
              <a:rPr lang="fa-IR" sz="3200" dirty="0"/>
              <a:t> </a:t>
            </a:r>
            <a:r>
              <a:rPr lang="fa-IR" sz="3200" b="1" dirty="0"/>
              <a:t> إليه... مات سنة ثلاث وأربعين وثلاثمائة»</a:t>
            </a:r>
            <a:r>
              <a:rPr lang="fa-IR" sz="3200" dirty="0"/>
              <a:t> </a:t>
            </a:r>
          </a:p>
          <a:p>
            <a:pPr rtl="1"/>
            <a:endParaRPr lang="fa-IR" sz="3200" dirty="0"/>
          </a:p>
          <a:p>
            <a:pPr rtl="1"/>
            <a:endParaRPr lang="fa-IR" sz="3200" dirty="0"/>
          </a:p>
          <a:p>
            <a:pPr rtl="1"/>
            <a:r>
              <a:rPr lang="fa-IR" sz="3200" dirty="0"/>
              <a:t>عده الشيخ في رجاله، ضمن من لم يرو عنهم، وقال فيه: </a:t>
            </a:r>
            <a:r>
              <a:rPr lang="fa-IR" sz="3200" b="1" dirty="0"/>
              <a:t>«جليل القدر، بصير بالفقه، ثقة»</a:t>
            </a:r>
          </a:p>
          <a:p>
            <a:pPr rtl="1"/>
            <a:endParaRPr lang="en-US" sz="3200" dirty="0"/>
          </a:p>
          <a:p>
            <a:pPr rtl="1"/>
            <a:r>
              <a:rPr lang="fa-IR" sz="3200" dirty="0"/>
              <a:t>قال الطوسي: </a:t>
            </a:r>
            <a:r>
              <a:rPr lang="fa-IR" sz="3200" b="1" dirty="0"/>
              <a:t>«جليل القدر عارف بالرجال موثوق به...</a:t>
            </a:r>
            <a:r>
              <a:rPr lang="fa-IR" sz="3200" dirty="0"/>
              <a:t>»</a:t>
            </a:r>
            <a:endParaRPr lang="en-US" sz="3200" dirty="0"/>
          </a:p>
          <a:p>
            <a:pPr rtl="1"/>
            <a:r>
              <a:rPr lang="en-US" sz="3200" dirty="0"/>
              <a:t> </a:t>
            </a:r>
          </a:p>
          <a:p>
            <a:pPr rtl="1"/>
            <a:r>
              <a:rPr lang="en-US" sz="3200" dirty="0"/>
              <a:t> </a:t>
            </a:r>
          </a:p>
          <a:p>
            <a:pPr rtl="1"/>
            <a:endParaRPr lang="en-US" sz="3200"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بررسي سندي خطبه غدير در منابع  </a:t>
            </a:r>
            <a:r>
              <a:rPr lang="fa-IR" sz="3600" dirty="0"/>
              <a:t>شيعه </a:t>
            </a:r>
            <a:endParaRPr lang="en-US" sz="3600" dirty="0"/>
          </a:p>
        </p:txBody>
      </p:sp>
      <p:sp>
        <p:nvSpPr>
          <p:cNvPr id="6" name="Rectangle 5"/>
          <p:cNvSpPr/>
          <p:nvPr/>
        </p:nvSpPr>
        <p:spPr>
          <a:xfrm>
            <a:off x="5015880" y="2564904"/>
            <a:ext cx="686438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err="1"/>
              <a:t>معجم</a:t>
            </a:r>
            <a:r>
              <a:rPr lang="fa-IR" sz="2800" dirty="0"/>
              <a:t> </a:t>
            </a:r>
            <a:r>
              <a:rPr lang="fa-IR" sz="2800" dirty="0" err="1"/>
              <a:t>الرجال</a:t>
            </a:r>
            <a:r>
              <a:rPr lang="fa-IR" sz="2800" dirty="0"/>
              <a:t> ج16 ص 219رجال النجاشي: ص 383 رقم 1043..</a:t>
            </a:r>
            <a:endParaRPr lang="en-US" sz="2800" dirty="0"/>
          </a:p>
        </p:txBody>
      </p:sp>
      <p:sp>
        <p:nvSpPr>
          <p:cNvPr id="7" name="Rectangle 6"/>
          <p:cNvSpPr/>
          <p:nvPr/>
        </p:nvSpPr>
        <p:spPr>
          <a:xfrm>
            <a:off x="7939630" y="4308904"/>
            <a:ext cx="356379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رجال الطوسي: ص 495 رقم 23.</a:t>
            </a:r>
            <a:endParaRPr lang="en-US" sz="2800" dirty="0"/>
          </a:p>
        </p:txBody>
      </p:sp>
      <p:sp>
        <p:nvSpPr>
          <p:cNvPr id="9" name="Rectangle 8"/>
          <p:cNvSpPr/>
          <p:nvPr/>
        </p:nvSpPr>
        <p:spPr>
          <a:xfrm>
            <a:off x="8234582" y="5810458"/>
            <a:ext cx="326884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الفهرست: ص 156 رقم 694.</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9376" y="2072840"/>
            <a:ext cx="1236257" cy="1800000"/>
          </a:xfrm>
          <a:prstGeom prst="rect">
            <a:avLst/>
          </a:prstGeom>
        </p:spPr>
      </p:pic>
    </p:spTree>
    <p:extLst>
      <p:ext uri="{BB962C8B-B14F-4D97-AF65-F5344CB8AC3E}">
        <p14:creationId xmlns:p14="http://schemas.microsoft.com/office/powerpoint/2010/main" val="3820986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898" y="908720"/>
            <a:ext cx="1193773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solidFill>
                  <a:srgbClr val="0000FF"/>
                </a:solidFill>
                <a:latin typeface="Arial" pitchFamily="34" charset="0"/>
                <a:cs typeface="Arial" pitchFamily="34" charset="0"/>
              </a:rPr>
              <a:t>2ـ محمد بن الحسن الصفار:</a:t>
            </a:r>
            <a:endParaRPr lang="en-US" sz="3200" b="1" dirty="0">
              <a:solidFill>
                <a:srgbClr val="0000FF"/>
              </a:solidFill>
              <a:latin typeface="Arial" pitchFamily="34" charset="0"/>
              <a:cs typeface="Arial" pitchFamily="34" charset="0"/>
            </a:endParaRPr>
          </a:p>
          <a:p>
            <a:pPr rtl="1"/>
            <a:r>
              <a:rPr lang="fa-IR" sz="3200" dirty="0"/>
              <a:t>قال النجاشي: </a:t>
            </a:r>
            <a:r>
              <a:rPr lang="fa-IR" sz="3200" b="1" dirty="0"/>
              <a:t>«محمد بن الحسن بن فروخ الصفار، مكان وجها في أصحابنا القميين، ثقة، عظيم القدر، راجحا</a:t>
            </a:r>
            <a:r>
              <a:rPr lang="fa-IR" sz="3200" dirty="0"/>
              <a:t> </a:t>
            </a:r>
            <a:r>
              <a:rPr lang="fa-IR" sz="3200" b="1" dirty="0"/>
              <a:t>، قليل السقط في الرواية</a:t>
            </a:r>
            <a:r>
              <a:rPr lang="fa-IR" sz="3200" dirty="0"/>
              <a:t> </a:t>
            </a:r>
            <a:r>
              <a:rPr lang="fa-IR" sz="3200" b="1" dirty="0"/>
              <a:t>. توفي بقم، سنة تسعين ومائتين»</a:t>
            </a:r>
            <a:r>
              <a:rPr lang="fa-IR" sz="3200" dirty="0"/>
              <a:t>. </a:t>
            </a:r>
          </a:p>
          <a:p>
            <a:pPr rtl="1"/>
            <a:endParaRPr lang="fa-IR" sz="3200" b="1" dirty="0"/>
          </a:p>
          <a:p>
            <a:pPr rtl="1"/>
            <a:r>
              <a:rPr lang="fa-IR" sz="3200" b="1" dirty="0">
                <a:solidFill>
                  <a:srgbClr val="0000FF"/>
                </a:solidFill>
                <a:latin typeface="Arial" pitchFamily="34" charset="0"/>
                <a:cs typeface="Arial" pitchFamily="34" charset="0"/>
              </a:rPr>
              <a:t>3ـ محمد بن الحسين بن أبي الخطاب:</a:t>
            </a:r>
            <a:endParaRPr lang="en-US" sz="3200" b="1" dirty="0">
              <a:solidFill>
                <a:srgbClr val="0000FF"/>
              </a:solidFill>
              <a:latin typeface="Arial" pitchFamily="34" charset="0"/>
              <a:cs typeface="Arial" pitchFamily="34" charset="0"/>
            </a:endParaRPr>
          </a:p>
          <a:p>
            <a:pPr rtl="1"/>
            <a:r>
              <a:rPr lang="fa-IR" sz="3200" dirty="0"/>
              <a:t>قال النجاشي: محمد بن الحسين بن أبي الخطاب جليل من أصحابنا، عظيم القدر، كثير الرواية، ثقة، عين، حسن التصانيف، مسكون إلى روايته .</a:t>
            </a:r>
            <a:endParaRPr lang="en-US" sz="3200" dirty="0"/>
          </a:p>
          <a:p>
            <a:pPr rtl="1"/>
            <a:endParaRPr lang="fa-IR" sz="3200" dirty="0"/>
          </a:p>
          <a:p>
            <a:pPr rtl="1"/>
            <a:r>
              <a:rPr lang="fa-IR" sz="3200" dirty="0"/>
              <a:t>وقال الشيخ في الفهرست: </a:t>
            </a:r>
            <a:r>
              <a:rPr lang="fa-IR" sz="3200" b="1" dirty="0"/>
              <a:t>«ثقة».</a:t>
            </a:r>
            <a:endParaRPr lang="en-US" sz="3200" dirty="0"/>
          </a:p>
        </p:txBody>
      </p:sp>
      <p:sp>
        <p:nvSpPr>
          <p:cNvPr id="2" name="Title 1"/>
          <p:cNvSpPr>
            <a:spLocks noGrp="1"/>
          </p:cNvSpPr>
          <p:nvPr>
            <p:ph type="title"/>
          </p:nvPr>
        </p:nvSpPr>
        <p:spPr>
          <a:xfrm>
            <a:off x="76261" y="3590"/>
            <a:ext cx="12030128"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بررسي سندي خطبه غدير در منابع  شيعه </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4981360" y="2617748"/>
            <a:ext cx="664797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err="1"/>
              <a:t>معجم</a:t>
            </a:r>
            <a:r>
              <a:rPr lang="fa-IR" sz="2800" dirty="0"/>
              <a:t> </a:t>
            </a:r>
            <a:r>
              <a:rPr lang="fa-IR" sz="2800" dirty="0" err="1"/>
              <a:t>الرجال</a:t>
            </a:r>
            <a:r>
              <a:rPr lang="fa-IR" sz="2800" dirty="0"/>
              <a:t> ج16 ص 263رجال النجاشي: ص 354 رقم 948.</a:t>
            </a:r>
            <a:endParaRPr lang="en-US" sz="2800" dirty="0"/>
          </a:p>
        </p:txBody>
      </p:sp>
      <p:sp>
        <p:nvSpPr>
          <p:cNvPr id="9" name="Rectangle 8"/>
          <p:cNvSpPr/>
          <p:nvPr/>
        </p:nvSpPr>
        <p:spPr>
          <a:xfrm>
            <a:off x="4981360" y="4849996"/>
            <a:ext cx="664797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 </a:t>
            </a:r>
            <a:r>
              <a:rPr lang="fa-IR" sz="2800" dirty="0" err="1"/>
              <a:t>معجم</a:t>
            </a:r>
            <a:r>
              <a:rPr lang="fa-IR" sz="2800" dirty="0"/>
              <a:t> </a:t>
            </a:r>
            <a:r>
              <a:rPr lang="fa-IR" sz="2800" dirty="0" err="1"/>
              <a:t>الرجال</a:t>
            </a:r>
            <a:r>
              <a:rPr lang="fa-IR" sz="2800" dirty="0"/>
              <a:t> ج16 ص 308رجال النجاشي:ص 334 رقم 897.</a:t>
            </a:r>
            <a:endParaRPr lang="en-US" sz="2800" dirty="0"/>
          </a:p>
        </p:txBody>
      </p:sp>
      <p:sp>
        <p:nvSpPr>
          <p:cNvPr id="11" name="Rectangle 10"/>
          <p:cNvSpPr/>
          <p:nvPr/>
        </p:nvSpPr>
        <p:spPr>
          <a:xfrm>
            <a:off x="8305347" y="6165304"/>
            <a:ext cx="312938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الفهرست:ص 140 رقم 597.</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3432" y="1979358"/>
            <a:ext cx="1236257" cy="1800000"/>
          </a:xfrm>
          <a:prstGeom prst="rect">
            <a:avLst/>
          </a:prstGeom>
        </p:spPr>
      </p:pic>
      <p:pic>
        <p:nvPicPr>
          <p:cNvPr id="5" name="Picture 4">
            <a:hlinkClick r:id="rId5"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3431" y="4390267"/>
            <a:ext cx="1236257" cy="1800000"/>
          </a:xfrm>
          <a:prstGeom prst="rect">
            <a:avLst/>
          </a:prstGeom>
        </p:spPr>
      </p:pic>
    </p:spTree>
    <p:extLst>
      <p:ext uri="{BB962C8B-B14F-4D97-AF65-F5344CB8AC3E}">
        <p14:creationId xmlns:p14="http://schemas.microsoft.com/office/powerpoint/2010/main" val="132896769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latin typeface="Arial" panose="020B0604020202020204" pitchFamily="34" charset="0"/>
              <a:cs typeface="Arial" panose="020B0604020202020204" pitchFamily="34" charset="0"/>
            </a:endParaRPr>
          </a:p>
        </p:txBody>
      </p:sp>
      <p:sp>
        <p:nvSpPr>
          <p:cNvPr id="136194" name="Rectangle 2"/>
          <p:cNvSpPr>
            <a:spLocks noGrp="1" noChangeArrowheads="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rtl="1"/>
            <a:r>
              <a:rPr lang="fa-IR" b="1" dirty="0">
                <a:latin typeface="Arial" pitchFamily="34" charset="0"/>
                <a:cs typeface="Arial" pitchFamily="34" charset="0"/>
              </a:rPr>
              <a:t>شبهه وهابيون در عدم حضور علي  (ع) در غدير</a:t>
            </a:r>
            <a:endParaRPr lang="en-US" b="1" dirty="0">
              <a:latin typeface="Arial" pitchFamily="34" charset="0"/>
              <a:cs typeface="Arial" pitchFamily="34" charset="0"/>
            </a:endParaRPr>
          </a:p>
        </p:txBody>
      </p:sp>
      <p:grpSp>
        <p:nvGrpSpPr>
          <p:cNvPr id="136222" name="Group 30"/>
          <p:cNvGrpSpPr>
            <a:grpSpLocks/>
          </p:cNvGrpSpPr>
          <p:nvPr/>
        </p:nvGrpSpPr>
        <p:grpSpPr bwMode="auto">
          <a:xfrm>
            <a:off x="2838542" y="1831869"/>
            <a:ext cx="7204251" cy="897173"/>
            <a:chOff x="1536" y="1365"/>
            <a:chExt cx="2736" cy="432"/>
          </a:xfrm>
        </p:grpSpPr>
        <p:sp>
          <p:nvSpPr>
            <p:cNvPr id="136197" name="AutoShape 5">
              <a:hlinkClick r:id="rId3" action="ppaction://hlinksldjump"/>
            </p:cNvPr>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8" name="Text Box 6">
              <a:hlinkClick r:id="rId4" action="ppaction://hlinksldjump"/>
            </p:cNvPr>
            <p:cNvSpPr txBox="1">
              <a:spLocks noChangeArrowheads="1"/>
            </p:cNvSpPr>
            <p:nvPr/>
          </p:nvSpPr>
          <p:spPr bwMode="gray">
            <a:xfrm>
              <a:off x="1569" y="1437"/>
              <a:ext cx="237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3200" b="1" dirty="0">
                  <a:solidFill>
                    <a:srgbClr val="000000"/>
                  </a:solidFill>
                  <a:latin typeface="Arial" panose="020B0604020202020204" pitchFamily="34" charset="0"/>
                  <a:cs typeface="Arial" panose="020B0604020202020204" pitchFamily="34" charset="0"/>
                </a:rPr>
                <a:t>علي  (ع) در غدير حضور نداشت</a:t>
              </a:r>
              <a:endParaRPr lang="en-US" sz="3200" b="1" dirty="0">
                <a:solidFill>
                  <a:srgbClr val="000000"/>
                </a:solidFill>
                <a:latin typeface="Arial" panose="020B0604020202020204" pitchFamily="34" charset="0"/>
                <a:cs typeface="Arial" panose="020B0604020202020204" pitchFamily="34" charset="0"/>
              </a:endParaRPr>
            </a:p>
          </p:txBody>
        </p:sp>
        <p:sp>
          <p:nvSpPr>
            <p:cNvPr id="136199" name="Text Box 7"/>
            <p:cNvSpPr txBox="1">
              <a:spLocks noChangeArrowheads="1"/>
            </p:cNvSpPr>
            <p:nvPr/>
          </p:nvSpPr>
          <p:spPr bwMode="gray">
            <a:xfrm>
              <a:off x="4041" y="1417"/>
              <a:ext cx="132"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grpSp>
      <p:grpSp>
        <p:nvGrpSpPr>
          <p:cNvPr id="136223" name="Group 31"/>
          <p:cNvGrpSpPr>
            <a:grpSpLocks/>
          </p:cNvGrpSpPr>
          <p:nvPr/>
        </p:nvGrpSpPr>
        <p:grpSpPr bwMode="auto">
          <a:xfrm>
            <a:off x="2828230" y="2853650"/>
            <a:ext cx="7259441" cy="961890"/>
            <a:chOff x="1536" y="1833"/>
            <a:chExt cx="2779" cy="432"/>
          </a:xfrm>
        </p:grpSpPr>
        <p:sp>
          <p:nvSpPr>
            <p:cNvPr id="136202" name="AutoShape 10">
              <a:hlinkClick r:id="rId5"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4" name="Text Box 12">
              <a:hlinkClick r:id="rId5" action="ppaction://hlinksldjump"/>
            </p:cNvPr>
            <p:cNvSpPr txBox="1">
              <a:spLocks noChangeArrowheads="1"/>
            </p:cNvSpPr>
            <p:nvPr/>
          </p:nvSpPr>
          <p:spPr bwMode="gray">
            <a:xfrm>
              <a:off x="1689" y="1935"/>
              <a:ext cx="2160"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latin typeface="Arial" pitchFamily="34" charset="0"/>
                  <a:cs typeface="Arial" pitchFamily="34" charset="0"/>
                </a:rPr>
                <a:t>حضور علي در غدير به نقل صحيحين</a:t>
              </a:r>
              <a:endParaRPr lang="en-US" sz="2800" b="1" dirty="0">
                <a:solidFill>
                  <a:srgbClr val="000000"/>
                </a:solidFill>
                <a:latin typeface="Arial" panose="020B0604020202020204" pitchFamily="34" charset="0"/>
                <a:cs typeface="Arial" panose="020B0604020202020204" pitchFamily="34" charset="0"/>
              </a:endParaRPr>
            </a:p>
          </p:txBody>
        </p:sp>
        <p:sp>
          <p:nvSpPr>
            <p:cNvPr id="136205" name="Text Box 13"/>
            <p:cNvSpPr txBox="1">
              <a:spLocks noChangeArrowheads="1"/>
            </p:cNvSpPr>
            <p:nvPr/>
          </p:nvSpPr>
          <p:spPr bwMode="gray">
            <a:xfrm>
              <a:off x="3970" y="1911"/>
              <a:ext cx="27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sp>
        <p:nvSpPr>
          <p:cNvPr id="18" name="Right Arrow 17">
            <a:hlinkClick r:id="rId6"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9" name="Group 32"/>
          <p:cNvGrpSpPr>
            <a:grpSpLocks/>
          </p:cNvGrpSpPr>
          <p:nvPr/>
        </p:nvGrpSpPr>
        <p:grpSpPr bwMode="auto">
          <a:xfrm>
            <a:off x="2841290" y="3861048"/>
            <a:ext cx="7287159" cy="915206"/>
            <a:chOff x="1536" y="2304"/>
            <a:chExt cx="2770" cy="432"/>
          </a:xfrm>
        </p:grpSpPr>
        <p:sp>
          <p:nvSpPr>
            <p:cNvPr id="30"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1"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2" name="Text Box 17">
              <a:hlinkClick r:id="rId7" action="ppaction://hlinksldjump"/>
            </p:cNvPr>
            <p:cNvSpPr txBox="1">
              <a:spLocks noChangeArrowheads="1"/>
            </p:cNvSpPr>
            <p:nvPr/>
          </p:nvSpPr>
          <p:spPr bwMode="gray">
            <a:xfrm>
              <a:off x="1680" y="2382"/>
              <a:ext cx="216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latin typeface="Arial" pitchFamily="34" charset="0"/>
                  <a:cs typeface="Arial" pitchFamily="34" charset="0"/>
                </a:rPr>
                <a:t>اقوال علماي اهل سنت در رد نظريه فوق</a:t>
              </a:r>
              <a:endParaRPr lang="en-US" sz="2800" b="1" dirty="0">
                <a:solidFill>
                  <a:srgbClr val="000000"/>
                </a:solidFill>
                <a:latin typeface="Arial" panose="020B0604020202020204" pitchFamily="34" charset="0"/>
                <a:cs typeface="Arial" panose="020B0604020202020204" pitchFamily="34" charset="0"/>
              </a:endParaRPr>
            </a:p>
          </p:txBody>
        </p:sp>
        <p:sp>
          <p:nvSpPr>
            <p:cNvPr id="33" name="Text Box 18"/>
            <p:cNvSpPr txBox="1">
              <a:spLocks noChangeArrowheads="1"/>
            </p:cNvSpPr>
            <p:nvPr/>
          </p:nvSpPr>
          <p:spPr bwMode="gray">
            <a:xfrm>
              <a:off x="4041" y="2366"/>
              <a:ext cx="13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grpSp>
      <p:sp>
        <p:nvSpPr>
          <p:cNvPr id="2" name="Left-Right Arrow 1"/>
          <p:cNvSpPr/>
          <p:nvPr/>
        </p:nvSpPr>
        <p:spPr>
          <a:xfrm>
            <a:off x="6238873" y="4772283"/>
            <a:ext cx="1618698" cy="154419"/>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25562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6223"/>
                                        </p:tgtEl>
                                        <p:attrNameLst>
                                          <p:attrName>style.visibility</p:attrName>
                                        </p:attrNameLst>
                                      </p:cBhvr>
                                      <p:to>
                                        <p:strVal val="visible"/>
                                      </p:to>
                                    </p:set>
                                    <p:anim calcmode="lin" valueType="num">
                                      <p:cBhvr additive="base">
                                        <p:cTn id="13" dur="1000" fill="hold"/>
                                        <p:tgtEl>
                                          <p:spTgt spid="136223"/>
                                        </p:tgtEl>
                                        <p:attrNameLst>
                                          <p:attrName>ppt_x</p:attrName>
                                        </p:attrNameLst>
                                      </p:cBhvr>
                                      <p:tavLst>
                                        <p:tav tm="0">
                                          <p:val>
                                            <p:strVal val="1+#ppt_w/2"/>
                                          </p:val>
                                        </p:tav>
                                        <p:tav tm="100000">
                                          <p:val>
                                            <p:strVal val="#ppt_x"/>
                                          </p:val>
                                        </p:tav>
                                      </p:tavLst>
                                    </p:anim>
                                    <p:anim calcmode="lin" valueType="num">
                                      <p:cBhvr additive="base">
                                        <p:cTn id="14" dur="1000" fill="hold"/>
                                        <p:tgtEl>
                                          <p:spTgt spid="1362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solidFill>
                  <a:srgbClr val="0000FF"/>
                </a:solidFill>
                <a:latin typeface="Arial" pitchFamily="34" charset="0"/>
                <a:cs typeface="Arial" pitchFamily="34" charset="0"/>
              </a:rPr>
              <a:t>4ـ يعقوب بن يزيد: </a:t>
            </a:r>
            <a:endParaRPr lang="en-US" sz="3200" b="1" dirty="0">
              <a:solidFill>
                <a:srgbClr val="0000FF"/>
              </a:solidFill>
              <a:latin typeface="Arial" pitchFamily="34" charset="0"/>
              <a:cs typeface="Arial" pitchFamily="34" charset="0"/>
            </a:endParaRPr>
          </a:p>
          <a:p>
            <a:pPr rtl="1"/>
            <a:r>
              <a:rPr lang="fa-IR" sz="3200" dirty="0"/>
              <a:t>قال النجاشي: </a:t>
            </a:r>
            <a:r>
              <a:rPr lang="fa-IR" sz="3200" b="1" dirty="0"/>
              <a:t>«يعقوب يزيد بن حماد الأنباري كان ثقة صدوقا».</a:t>
            </a:r>
            <a:r>
              <a:rPr lang="fa-IR" sz="3200" dirty="0"/>
              <a:t> </a:t>
            </a:r>
            <a:endParaRPr lang="en-US" sz="3200" dirty="0"/>
          </a:p>
          <a:p>
            <a:pPr rtl="1"/>
            <a:endParaRPr lang="fa-IR" sz="3200" dirty="0"/>
          </a:p>
          <a:p>
            <a:pPr rtl="1"/>
            <a:r>
              <a:rPr lang="fa-IR" sz="3200" dirty="0"/>
              <a:t>قال الشيخ في الفهرست: </a:t>
            </a:r>
            <a:r>
              <a:rPr lang="fa-IR" sz="3200" b="1" dirty="0"/>
              <a:t>«كثير الرواية، ثقة»</a:t>
            </a:r>
            <a:r>
              <a:rPr lang="fa-IR" sz="3200" dirty="0"/>
              <a:t>. </a:t>
            </a:r>
          </a:p>
          <a:p>
            <a:pPr rtl="1"/>
            <a:endParaRPr lang="fa-IR" sz="3200" b="1" dirty="0"/>
          </a:p>
          <a:p>
            <a:pPr rtl="1"/>
            <a:r>
              <a:rPr lang="fa-IR" sz="3200" b="1" dirty="0">
                <a:solidFill>
                  <a:srgbClr val="0000FF"/>
                </a:solidFill>
                <a:latin typeface="Arial" pitchFamily="34" charset="0"/>
                <a:cs typeface="Arial" pitchFamily="34" charset="0"/>
              </a:rPr>
              <a:t>5ـ محمد بن أبي عمير:</a:t>
            </a:r>
            <a:endParaRPr lang="en-US" sz="3200" b="1" dirty="0">
              <a:solidFill>
                <a:srgbClr val="0000FF"/>
              </a:solidFill>
              <a:latin typeface="Arial" pitchFamily="34" charset="0"/>
              <a:cs typeface="Arial" pitchFamily="34" charset="0"/>
            </a:endParaRPr>
          </a:p>
          <a:p>
            <a:pPr rtl="1"/>
            <a:r>
              <a:rPr lang="fa-IR" sz="3200" dirty="0"/>
              <a:t>قال النجاشي: </a:t>
            </a:r>
            <a:r>
              <a:rPr lang="fa-IR" sz="3200" b="1" dirty="0"/>
              <a:t>«محمد بن أبي عمير زياد بن عيسى،  جليل القدر، عظيم المنزلة، فينا وعند المخالفين»</a:t>
            </a:r>
            <a:r>
              <a:rPr lang="fa-IR" sz="3200" dirty="0"/>
              <a:t>. </a:t>
            </a:r>
          </a:p>
          <a:p>
            <a:pPr rtl="1">
              <a:lnSpc>
                <a:spcPct val="50000"/>
              </a:lnSpc>
            </a:pPr>
            <a:endParaRPr lang="fa-IR" sz="3200" dirty="0"/>
          </a:p>
          <a:p>
            <a:pPr rtl="1"/>
            <a:r>
              <a:rPr lang="fa-IR" sz="3200" dirty="0"/>
              <a:t>قال الشيخ في الفهرست: </a:t>
            </a:r>
            <a:r>
              <a:rPr lang="fa-IR" sz="3200" b="1" dirty="0"/>
              <a:t>«وكان من أوثق الناس عند الخاصة والعامة وأنسكهم نسكا وأورعهم وأعبدهم..»</a:t>
            </a:r>
            <a:r>
              <a:rPr lang="fa-IR" sz="3200" dirty="0"/>
              <a:t>.</a:t>
            </a:r>
            <a:endParaRPr lang="en-US" sz="3200"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بررسي سندي خطبه غدير در منابع  شيعه </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5231904" y="2136966"/>
            <a:ext cx="636584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 </a:t>
            </a:r>
            <a:r>
              <a:rPr lang="fa-IR" sz="2800" dirty="0" err="1"/>
              <a:t>معجم</a:t>
            </a:r>
            <a:r>
              <a:rPr lang="fa-IR" sz="2800" dirty="0"/>
              <a:t> </a:t>
            </a:r>
            <a:r>
              <a:rPr lang="fa-IR" sz="2800" dirty="0" err="1"/>
              <a:t>الرجال</a:t>
            </a:r>
            <a:r>
              <a:rPr lang="fa-IR" sz="2800" dirty="0"/>
              <a:t> ج21ص156 رجال النجاشي: 450 رقم 1215.</a:t>
            </a:r>
            <a:endParaRPr lang="en-US" sz="2800" dirty="0"/>
          </a:p>
        </p:txBody>
      </p:sp>
      <p:sp>
        <p:nvSpPr>
          <p:cNvPr id="7" name="Rectangle 6"/>
          <p:cNvSpPr/>
          <p:nvPr/>
        </p:nvSpPr>
        <p:spPr>
          <a:xfrm>
            <a:off x="8308974" y="3212976"/>
            <a:ext cx="319991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الفهرست : ص180 رقم 783.</a:t>
            </a:r>
            <a:endParaRPr lang="en-US" sz="2800" dirty="0"/>
          </a:p>
        </p:txBody>
      </p:sp>
      <p:sp>
        <p:nvSpPr>
          <p:cNvPr id="9" name="Rectangle 8"/>
          <p:cNvSpPr/>
          <p:nvPr/>
        </p:nvSpPr>
        <p:spPr>
          <a:xfrm>
            <a:off x="5020253" y="5258770"/>
            <a:ext cx="6577442"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 </a:t>
            </a:r>
            <a:r>
              <a:rPr lang="fa-IR" sz="2800" dirty="0" err="1"/>
              <a:t>معجم</a:t>
            </a:r>
            <a:r>
              <a:rPr lang="fa-IR" sz="2800" dirty="0"/>
              <a:t> </a:t>
            </a:r>
            <a:r>
              <a:rPr lang="fa-IR" sz="2800" dirty="0" err="1"/>
              <a:t>الرجال</a:t>
            </a:r>
            <a:r>
              <a:rPr lang="fa-IR" sz="2800" dirty="0"/>
              <a:t> ج15ص291رجال النجاشي: ص 326 رقم 887.</a:t>
            </a:r>
            <a:endParaRPr lang="en-US" sz="2800" dirty="0"/>
          </a:p>
        </p:txBody>
      </p:sp>
      <p:sp>
        <p:nvSpPr>
          <p:cNvPr id="11" name="Rectangle 10"/>
          <p:cNvSpPr/>
          <p:nvPr/>
        </p:nvSpPr>
        <p:spPr>
          <a:xfrm>
            <a:off x="7260065" y="6334780"/>
            <a:ext cx="319991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 الفهرست: ص142 رقم 607.</a:t>
            </a:r>
            <a:endParaRPr lang="en-US" sz="2800" dirty="0"/>
          </a:p>
        </p:txBody>
      </p:sp>
      <p:pic>
        <p:nvPicPr>
          <p:cNvPr id="4" name="Picture 3">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3392" y="3016196"/>
            <a:ext cx="989006" cy="1440000"/>
          </a:xfrm>
          <a:prstGeom prst="rect">
            <a:avLst/>
          </a:prstGeom>
        </p:spPr>
      </p:pic>
      <p:pic>
        <p:nvPicPr>
          <p:cNvPr id="5" name="Picture 4">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3392" y="1220186"/>
            <a:ext cx="989006" cy="1440000"/>
          </a:xfrm>
          <a:prstGeom prst="rect">
            <a:avLst/>
          </a:prstGeom>
        </p:spPr>
      </p:pic>
    </p:spTree>
    <p:extLst>
      <p:ext uri="{BB962C8B-B14F-4D97-AF65-F5344CB8AC3E}">
        <p14:creationId xmlns:p14="http://schemas.microsoft.com/office/powerpoint/2010/main" val="301422544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solidFill>
                  <a:srgbClr val="0000FF"/>
                </a:solidFill>
                <a:latin typeface="Arial" pitchFamily="34" charset="0"/>
                <a:cs typeface="Arial" pitchFamily="34" charset="0"/>
              </a:rPr>
              <a:t>6ـ عبد الله بن سنان: </a:t>
            </a:r>
            <a:endParaRPr lang="en-US" sz="3200" b="1" dirty="0">
              <a:solidFill>
                <a:srgbClr val="0000FF"/>
              </a:solidFill>
              <a:latin typeface="Arial" pitchFamily="34" charset="0"/>
              <a:cs typeface="Arial" pitchFamily="34" charset="0"/>
            </a:endParaRPr>
          </a:p>
          <a:p>
            <a:pPr rtl="1"/>
            <a:r>
              <a:rPr lang="fa-IR" sz="3200" dirty="0"/>
              <a:t>قال النجاشي: </a:t>
            </a:r>
            <a:r>
              <a:rPr lang="fa-IR" sz="3200" b="1" dirty="0"/>
              <a:t>«عبد الله بن سنان بن طريف كوفي ثقة، من أصحابنا جليل لا يطعن عليه في شيء»</a:t>
            </a:r>
            <a:r>
              <a:rPr lang="fa-IR" sz="3200" dirty="0"/>
              <a:t>. </a:t>
            </a:r>
          </a:p>
          <a:p>
            <a:pPr rtl="1"/>
            <a:r>
              <a:rPr lang="fa-IR" sz="3200" dirty="0"/>
              <a:t>قال الشيخ في الفهرست: </a:t>
            </a:r>
            <a:r>
              <a:rPr lang="fa-IR" sz="3200" b="1" dirty="0"/>
              <a:t>«ثقة، له كتاب..»</a:t>
            </a:r>
            <a:r>
              <a:rPr lang="fa-IR" sz="3200" dirty="0"/>
              <a:t>. </a:t>
            </a:r>
            <a:r>
              <a:rPr lang="en-US" sz="3200" dirty="0"/>
              <a:t> </a:t>
            </a:r>
            <a:endParaRPr lang="fa-IR" sz="3200" dirty="0"/>
          </a:p>
          <a:p>
            <a:pPr rtl="1"/>
            <a:endParaRPr lang="fa-IR" sz="3200" dirty="0"/>
          </a:p>
          <a:p>
            <a:pPr rtl="1"/>
            <a:r>
              <a:rPr lang="fa-IR" sz="3200" b="1" dirty="0">
                <a:solidFill>
                  <a:srgbClr val="0000FF"/>
                </a:solidFill>
                <a:latin typeface="Arial" pitchFamily="34" charset="0"/>
                <a:cs typeface="Arial" pitchFamily="34" charset="0"/>
              </a:rPr>
              <a:t>7ـ معروف بن خربوذ: </a:t>
            </a:r>
          </a:p>
          <a:p>
            <a:pPr rtl="1"/>
            <a:r>
              <a:rPr lang="fa-IR" sz="3200" dirty="0"/>
              <a:t>قال الكشي انه ممن اجتمعت العصابة على تصديقهم من أصحاب أبي جعفر وأبى عبد الله عليهما السلام وانقادوا لهم بالفقه فقالوا انهم أفقه الأولين.</a:t>
            </a:r>
          </a:p>
          <a:p>
            <a:pPr rtl="1"/>
            <a:endParaRPr lang="fa-IR" sz="3200" dirty="0"/>
          </a:p>
          <a:p>
            <a:pPr rtl="1"/>
            <a:r>
              <a:rPr lang="fa-IR" sz="3200" dirty="0"/>
              <a:t>وأورده العلامة في القسم الأول. </a:t>
            </a:r>
            <a:endParaRPr lang="en-US" sz="3200" dirty="0"/>
          </a:p>
          <a:p>
            <a:pPr rtl="1"/>
            <a:endParaRPr lang="en-US" sz="3200"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بررسي سندي خطبه غدير در منابع  شيعه </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4480075" y="2132856"/>
            <a:ext cx="650690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 </a:t>
            </a:r>
            <a:r>
              <a:rPr lang="fa-IR" sz="2800" dirty="0" err="1"/>
              <a:t>معجم</a:t>
            </a:r>
            <a:r>
              <a:rPr lang="fa-IR" sz="2800" dirty="0"/>
              <a:t> </a:t>
            </a:r>
            <a:r>
              <a:rPr lang="fa-IR" sz="2800" dirty="0" err="1"/>
              <a:t>الرجال</a:t>
            </a:r>
            <a:r>
              <a:rPr lang="fa-IR" sz="2800" dirty="0"/>
              <a:t> ج15ص224رجال النجاشي: ص214 رقم 558.</a:t>
            </a:r>
            <a:endParaRPr lang="en-US" sz="2800" dirty="0"/>
          </a:p>
        </p:txBody>
      </p:sp>
      <p:sp>
        <p:nvSpPr>
          <p:cNvPr id="7" name="Rectangle 6"/>
          <p:cNvSpPr/>
          <p:nvPr/>
        </p:nvSpPr>
        <p:spPr>
          <a:xfrm>
            <a:off x="7857601" y="3212976"/>
            <a:ext cx="312938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الفهرست:ص 101 رقم 423.</a:t>
            </a:r>
            <a:endParaRPr lang="en-US" sz="2800" dirty="0"/>
          </a:p>
        </p:txBody>
      </p:sp>
      <p:sp>
        <p:nvSpPr>
          <p:cNvPr id="9" name="Rectangle 8"/>
          <p:cNvSpPr/>
          <p:nvPr/>
        </p:nvSpPr>
        <p:spPr>
          <a:xfrm>
            <a:off x="5025096" y="5329587"/>
            <a:ext cx="5961888"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 </a:t>
            </a:r>
            <a:r>
              <a:rPr lang="fa-IR" sz="2800" dirty="0" err="1"/>
              <a:t>معجم</a:t>
            </a:r>
            <a:r>
              <a:rPr lang="fa-IR" sz="2800" dirty="0"/>
              <a:t> </a:t>
            </a:r>
            <a:r>
              <a:rPr lang="fa-IR" sz="2800" dirty="0" err="1"/>
              <a:t>الرجال</a:t>
            </a:r>
            <a:r>
              <a:rPr lang="fa-IR" sz="2800" dirty="0"/>
              <a:t> ج19ص249رجال الکشي: ص238-240.</a:t>
            </a:r>
            <a:endParaRPr lang="en-US" sz="2800" dirty="0"/>
          </a:p>
        </p:txBody>
      </p:sp>
      <p:sp>
        <p:nvSpPr>
          <p:cNvPr id="11" name="Rectangle 10"/>
          <p:cNvSpPr/>
          <p:nvPr/>
        </p:nvSpPr>
        <p:spPr>
          <a:xfrm>
            <a:off x="4655840" y="6115608"/>
            <a:ext cx="343715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رجال العلامة : ص170 رقم 10.</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71464" y="2083360"/>
            <a:ext cx="1236257" cy="180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71464" y="4906723"/>
            <a:ext cx="1236257" cy="1800000"/>
          </a:xfrm>
          <a:prstGeom prst="rect">
            <a:avLst/>
          </a:prstGeom>
        </p:spPr>
      </p:pic>
    </p:spTree>
    <p:extLst>
      <p:ext uri="{BB962C8B-B14F-4D97-AF65-F5344CB8AC3E}">
        <p14:creationId xmlns:p14="http://schemas.microsoft.com/office/powerpoint/2010/main" val="164906758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solidFill>
                  <a:srgbClr val="0000FF"/>
                </a:solidFill>
                <a:latin typeface="Arial" pitchFamily="34" charset="0"/>
                <a:cs typeface="Arial" pitchFamily="34" charset="0"/>
              </a:rPr>
              <a:t>8ـ أبو الطفيل عامر بن واثلة</a:t>
            </a:r>
            <a:r>
              <a:rPr lang="en-US" sz="3200" b="1" dirty="0">
                <a:solidFill>
                  <a:srgbClr val="0000FF"/>
                </a:solidFill>
                <a:latin typeface="Arial" pitchFamily="34" charset="0"/>
                <a:cs typeface="Arial" pitchFamily="34" charset="0"/>
              </a:rPr>
              <a:t>:</a:t>
            </a:r>
            <a:endParaRPr lang="fa-IR" sz="3200" b="1" dirty="0">
              <a:solidFill>
                <a:srgbClr val="0000FF"/>
              </a:solidFill>
              <a:latin typeface="Arial" pitchFamily="34" charset="0"/>
              <a:cs typeface="Arial" pitchFamily="34" charset="0"/>
            </a:endParaRPr>
          </a:p>
          <a:p>
            <a:pPr rtl="1"/>
            <a:r>
              <a:rPr lang="fa-IR" sz="3200" dirty="0"/>
              <a:t>عده الشيخ من أصحاب علي× قائلاً: </a:t>
            </a:r>
            <a:r>
              <a:rPr lang="fa-IR" sz="3200" b="1" dirty="0"/>
              <a:t>«أدرك ثماني سنين من حياة النبي| ولد عام أحد».</a:t>
            </a:r>
          </a:p>
          <a:p>
            <a:pPr rtl="1">
              <a:lnSpc>
                <a:spcPct val="50000"/>
              </a:lnSpc>
            </a:pPr>
            <a:endParaRPr lang="fa-IR" sz="3200" b="1" dirty="0"/>
          </a:p>
          <a:p>
            <a:pPr rtl="1">
              <a:lnSpc>
                <a:spcPct val="50000"/>
              </a:lnSpc>
            </a:pPr>
            <a:endParaRPr lang="fa-IR" sz="3200" b="1" dirty="0"/>
          </a:p>
          <a:p>
            <a:pPr rtl="1"/>
            <a:r>
              <a:rPr lang="fa-IR" sz="3200" dirty="0"/>
              <a:t>قال الوحيد في التعليقة: </a:t>
            </a:r>
            <a:r>
              <a:rPr lang="fa-IR" sz="3200" b="1" dirty="0"/>
              <a:t>«في الخصال بعد ذكر حديث </a:t>
            </a:r>
            <a:r>
              <a:rPr lang="fa-IR" sz="3200" dirty="0"/>
              <a:t> </a:t>
            </a:r>
            <a:r>
              <a:rPr lang="fa-IR" sz="3200" b="1" dirty="0"/>
              <a:t>ـ قال معروف ابن خربوذ فعرضت هذا الكلام على أبي جعفر×، فقال× صدق أبو الطفيل ـ رحمه‏الله ـ وفي هذا شهادة على حسن حاله.</a:t>
            </a:r>
          </a:p>
          <a:p>
            <a:pPr rtl="1"/>
            <a:endParaRPr lang="fa-IR" sz="3200" b="1" dirty="0"/>
          </a:p>
          <a:p>
            <a:pPr rtl="1"/>
            <a:r>
              <a:rPr lang="fa-IR" sz="3200" b="1" dirty="0"/>
              <a:t>قال ابن الأثير: وله عام أحد، أدرك من حياة رسول الله| ثمانى سنين، وهو آخر من مات ممن</a:t>
            </a:r>
            <a:r>
              <a:rPr lang="fa-IR" sz="3200" dirty="0"/>
              <a:t> </a:t>
            </a:r>
            <a:r>
              <a:rPr lang="fa-IR" sz="3200" b="1" dirty="0"/>
              <a:t> أدرك النبي. وكان فاضلاً، عاقلاً، حاضر الجواب فصيحاً، وكان من شيعة علي، و..». </a:t>
            </a:r>
            <a:r>
              <a:rPr lang="en-US" sz="3200" dirty="0"/>
              <a:t> </a:t>
            </a:r>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بررسي سندي خطبه غدير در منابع  شيعه </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8256240" y="2120057"/>
            <a:ext cx="333937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 رجال الطوسي: ص 47 رقم 8.</a:t>
            </a:r>
            <a:endParaRPr lang="en-US" sz="2800" dirty="0"/>
          </a:p>
        </p:txBody>
      </p:sp>
      <p:sp>
        <p:nvSpPr>
          <p:cNvPr id="7" name="Rectangle 6"/>
          <p:cNvSpPr/>
          <p:nvPr/>
        </p:nvSpPr>
        <p:spPr>
          <a:xfrm>
            <a:off x="6513776" y="4227418"/>
            <a:ext cx="508184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معجم رجال الحديث:ج 9 ص205 رقم 6108.</a:t>
            </a:r>
            <a:r>
              <a:rPr lang="en-US" sz="2800" dirty="0"/>
              <a:t>  </a:t>
            </a:r>
          </a:p>
        </p:txBody>
      </p:sp>
      <p:sp>
        <p:nvSpPr>
          <p:cNvPr id="9" name="Rectangle 8"/>
          <p:cNvSpPr/>
          <p:nvPr/>
        </p:nvSpPr>
        <p:spPr>
          <a:xfrm>
            <a:off x="8711493" y="6073169"/>
            <a:ext cx="288412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b="1" dirty="0"/>
              <a:t> أسد الغابة:ج 6ص179.</a:t>
            </a:r>
            <a:endParaRPr lang="en-US" sz="2800" dirty="0"/>
          </a:p>
        </p:txBody>
      </p:sp>
      <p:pic>
        <p:nvPicPr>
          <p:cNvPr id="4" name="Picture 3">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5440" y="3846852"/>
            <a:ext cx="815494" cy="1080000"/>
          </a:xfrm>
          <a:prstGeom prst="rect">
            <a:avLst/>
          </a:prstGeom>
        </p:spPr>
      </p:pic>
    </p:spTree>
    <p:extLst>
      <p:ext uri="{BB962C8B-B14F-4D97-AF65-F5344CB8AC3E}">
        <p14:creationId xmlns:p14="http://schemas.microsoft.com/office/powerpoint/2010/main" val="374316631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864096"/>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solidFill>
                  <a:srgbClr val="0000FF"/>
                </a:solidFill>
                <a:latin typeface="Arial" pitchFamily="34" charset="0"/>
                <a:cs typeface="Arial" pitchFamily="34" charset="0"/>
              </a:rPr>
              <a:t>9ـ حذيفة بن أسيد الغفاري أبو سرعة:</a:t>
            </a:r>
          </a:p>
          <a:p>
            <a:pPr rtl="1"/>
            <a:r>
              <a:rPr lang="fa-IR" sz="3200" dirty="0"/>
              <a:t>قال الشيخ: </a:t>
            </a:r>
            <a:r>
              <a:rPr lang="fa-IR" sz="3200" b="1" dirty="0"/>
              <a:t>«صاحب النبي|، وهو ابن آمنة».</a:t>
            </a:r>
          </a:p>
          <a:p>
            <a:pPr rtl="1"/>
            <a:endParaRPr lang="fa-IR" sz="3200" b="1" dirty="0"/>
          </a:p>
          <a:p>
            <a:pPr rtl="1"/>
            <a:r>
              <a:rPr lang="fa-IR" sz="3200" dirty="0"/>
              <a:t>قال ابن الأثير الجزري: </a:t>
            </a:r>
            <a:r>
              <a:rPr lang="fa-IR" sz="3200" b="1" dirty="0"/>
              <a:t>«حذيفة بن أسيد بن خالد بن الأعور بن واقعة بن حرام بن غفار بن مليل، أبو شريحة الغفارى بايع تحت الشجرة ونزل الكوفة وتوفي بها»</a:t>
            </a:r>
            <a:r>
              <a:rPr lang="fa-IR" sz="3200" dirty="0"/>
              <a:t>. </a:t>
            </a:r>
          </a:p>
          <a:p>
            <a:pPr rtl="1"/>
            <a:endParaRPr lang="fa-IR" sz="3200" dirty="0"/>
          </a:p>
          <a:p>
            <a:pPr rtl="1"/>
            <a:endParaRPr lang="fa-IR" sz="3200" dirty="0"/>
          </a:p>
          <a:p>
            <a:pPr rtl="1"/>
            <a:r>
              <a:rPr lang="fa-IR" sz="3200" dirty="0"/>
              <a:t>قال ابن حجر: </a:t>
            </a:r>
            <a:r>
              <a:rPr lang="fa-IR" sz="3200" b="1" dirty="0"/>
              <a:t>«شهد الحديبية.. وروى أحاديث أخرج له مسلم وأصحاب السنن، مات سنة اثنين وأربعين</a:t>
            </a:r>
            <a:r>
              <a:rPr lang="fa-IR" sz="3200" dirty="0"/>
              <a:t> (42)</a:t>
            </a:r>
            <a:endParaRPr lang="en-US" sz="3200"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بررسي سندي خطبه غدير در منابع  شيعه </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8328248" y="2086078"/>
            <a:ext cx="3039615"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 رجال الشيخ: ص16 رقم 6.</a:t>
            </a:r>
            <a:endParaRPr lang="en-US" sz="2800" dirty="0"/>
          </a:p>
        </p:txBody>
      </p:sp>
      <p:sp>
        <p:nvSpPr>
          <p:cNvPr id="7" name="Rectangle 6"/>
          <p:cNvSpPr/>
          <p:nvPr/>
        </p:nvSpPr>
        <p:spPr>
          <a:xfrm>
            <a:off x="7382477" y="3838736"/>
            <a:ext cx="398538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أسد الغابة: ج  1  ص464 رقم 1108،</a:t>
            </a:r>
            <a:endParaRPr lang="en-US" sz="2800" dirty="0"/>
          </a:p>
        </p:txBody>
      </p:sp>
      <p:sp>
        <p:nvSpPr>
          <p:cNvPr id="9" name="Rectangle 8"/>
          <p:cNvSpPr/>
          <p:nvPr/>
        </p:nvSpPr>
        <p:spPr>
          <a:xfrm>
            <a:off x="7799257" y="6165304"/>
            <a:ext cx="356860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الإصابة: ج 1 ص 317 رقم 1644</a:t>
            </a:r>
            <a:endParaRPr lang="en-US" sz="2800" dirty="0"/>
          </a:p>
        </p:txBody>
      </p:sp>
      <p:sp>
        <p:nvSpPr>
          <p:cNvPr id="11" name="Right Arrow 10">
            <a:hlinkClick r:id="rId3" action="ppaction://hlinksldjump"/>
          </p:cNvPr>
          <p:cNvSpPr/>
          <p:nvPr/>
        </p:nvSpPr>
        <p:spPr>
          <a:xfrm>
            <a:off x="1527750"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1856" y="3380346"/>
            <a:ext cx="987831" cy="144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00528" y="1151004"/>
            <a:ext cx="1019159" cy="1440000"/>
          </a:xfrm>
          <a:prstGeom prst="rect">
            <a:avLst/>
          </a:prstGeom>
        </p:spPr>
      </p:pic>
    </p:spTree>
    <p:extLst>
      <p:ext uri="{BB962C8B-B14F-4D97-AF65-F5344CB8AC3E}">
        <p14:creationId xmlns:p14="http://schemas.microsoft.com/office/powerpoint/2010/main" val="375791057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100" dirty="0"/>
              <a:t>روي الطبراني المتوفی 360 بإسناده عن أبي الطُّفَيْلِ عن حُذَيْفَةَ بن أُسَيْدٍ الْغِفَارِيِّ قال:</a:t>
            </a:r>
            <a:r>
              <a:rPr lang="fa-IR" sz="3100" b="1" dirty="0"/>
              <a:t> لَمَّا صَدَرَ رسول اللَّهِ صلى اللَّهُ عليه وسلم من حَجَّةِ الْوَدَاعِ نهى أَصْحَابَهُ عن شَجَرَاتٍ بِالْبَطْحَاءِ مُتَقَارِبَاتٍ أَنْ يَنْزِلُوا تَحْتَهُنَّ، ثُمَّ بَعَثَ إِلَيْهِنَّ فَقُمَّ ما تَحْتَهُنَّ مِنَ الشَّوْكِ، وَعَمَدَ إِلَيْهِنَّ فَصَلَّى تَحْتَهُنَّ.</a:t>
            </a:r>
            <a:endParaRPr lang="en-US" sz="3100" dirty="0"/>
          </a:p>
          <a:p>
            <a:pPr rtl="1"/>
            <a:r>
              <a:rPr lang="fa-IR" sz="3100" b="1" dirty="0"/>
              <a:t> ثُمَّ قام فقال: يا أَيُّهَا الناس إنِّي قد نَبَّأَنِيَ اللَّطِيفُ الْخَبِيرُ أَنَّهُ لَمْ يُعَمَّرْ نَبِيٌّ إِلا نِصْفَ عُمْرِ الذي يَلِيهِ من قَبْلِهِ وَإِنِّي لَاَظُنَّ </a:t>
            </a:r>
            <a:r>
              <a:rPr lang="fa-IR" sz="3100" b="1" dirty="0">
                <a:ln>
                  <a:solidFill>
                    <a:srgbClr val="FF0000"/>
                  </a:solidFill>
                </a:ln>
                <a:hlinkClick r:id="rId3" action="ppaction://hlinkfile"/>
              </a:rPr>
              <a:t>أَنِّي يُوشِكُ أَنْ أدعَي فَأُجِيبَ</a:t>
            </a:r>
            <a:r>
              <a:rPr lang="fa-IR" sz="3100" b="1" dirty="0"/>
              <a:t>. </a:t>
            </a:r>
            <a:r>
              <a:rPr lang="fa-IR" sz="2800" b="1" dirty="0">
                <a:ln>
                  <a:solidFill>
                    <a:srgbClr val="0000FF"/>
                  </a:solidFill>
                </a:ln>
                <a:solidFill>
                  <a:srgbClr val="7030A0"/>
                </a:solidFill>
                <a:hlinkClick r:id="rId4" action="ppaction://hlinksldjump"/>
              </a:rPr>
              <a:t>وَإِنِّي مَسْؤُولٌ وَإِنَّكُمْ مَسْؤُولُون </a:t>
            </a:r>
            <a:r>
              <a:rPr lang="fa-IR" sz="3100" b="1" dirty="0"/>
              <a:t>! فَمَاذَا أَنْتُمْ قَائِلُونَ؟ </a:t>
            </a:r>
            <a:endParaRPr lang="en-US" sz="3100" dirty="0"/>
          </a:p>
          <a:p>
            <a:pPr rtl="1"/>
            <a:r>
              <a:rPr lang="fa-IR" sz="3100" b="1" dirty="0"/>
              <a:t>قالوا: نَشْهَدُ أَنَّكَ قد بَلَّغْتَ وَجَاهَدْتَ وَنَصَحْتَ فَجَزَاكَ اللَّهُ خَيْرًا! </a:t>
            </a:r>
            <a:endParaRPr lang="en-US" sz="3100" dirty="0"/>
          </a:p>
          <a:p>
            <a:pPr rtl="1"/>
            <a:r>
              <a:rPr lang="fa-IR" sz="3100" b="1" dirty="0"/>
              <a:t>فقال: أَلَيْسَ تَشْهَدُونَ اَنْ لا إِلَهَ إِلا اللَّهُ وَأَنَّ مُحَمَّدًا عَبْدُهُ وَرَسُولُهُ وَأَنَّ جَنَّتَهُ حَقٌّ وَنَارَهُ حَقٌّ وَأَنَّ الْمَوْتَ حَقٌّ وَأَنَّ الْبَعْثَ بَعْدَ الْمَوْتِ حَقٌّ وَأَنَّ السَّاعَةَ آتِيَةٌ لا رَيْبَ فيها وَأَنَّ اللَّهَ يَبْعَثُ من في الْقُبُورِ؟ قالوا: بَلَى نَشْهَدُ بِذَلِكَ! </a:t>
            </a:r>
            <a:endParaRPr lang="en-US" sz="3100" dirty="0"/>
          </a:p>
          <a:p>
            <a:pPr rtl="1"/>
            <a:endParaRPr lang="en-US" sz="3100"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خطبه غدير به نقل طبراني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7511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t>قال: اللَّهُمَّ اشْهَدْ ثُمَّ قال: أَيُّهَا الناس إِنَّ اللَّهَ مَوْلايَ وَأَنَا مَوْلَى الْمُؤْمِنِينَ وَأَنَا أَوْلَى بِهِمْ مِنْ أَنْفُسِهِمْ، فَمَنْ كنت مَوْلاهُ فَهَذَا مَوْلاهُ، يَعْنِي عَلِيًّا، اللَّهُمَّ وَالِ من وَالاهُ وَعَادِ من عَادَاهُ. </a:t>
            </a:r>
            <a:endParaRPr lang="en-US" sz="3200" dirty="0"/>
          </a:p>
          <a:p>
            <a:pPr rtl="1"/>
            <a:r>
              <a:rPr lang="fa-IR" sz="3200" b="1" dirty="0"/>
              <a:t>ثُمَّ قال: يا أَيُّهَا الناس إنِّي فَرَطُكُمْ </a:t>
            </a:r>
            <a:r>
              <a:rPr lang="fa-IR" sz="3200" b="1" dirty="0">
                <a:ln>
                  <a:solidFill>
                    <a:srgbClr val="FF0000"/>
                  </a:solidFill>
                </a:ln>
                <a:hlinkClick r:id="rId3" action="ppaction://hlinkfile"/>
              </a:rPr>
              <a:t>وَإِنَّكُمْ وارِدُونَ عَلَيَّ الْحَوْضَ؛ </a:t>
            </a:r>
            <a:r>
              <a:rPr lang="fa-IR" sz="3200" b="1" dirty="0"/>
              <a:t>حَوْضٌ أَعْرَضُ مَا بَيْنَ بُصْرَى وَصَنْعَاءَ، فِيهِ عَدَدُ النُّجُومِ قِدحَانٌ مِنْ فِضَّةٍ؛ وَإِنِّي سَائِلُكُمْ حِينَ تَرِدُونَ عَلَيَّ عَنِ فِيهِمَا: الثَّقَلُ الأَ</a:t>
            </a:r>
            <a:r>
              <a:rPr lang="fa-IR" sz="3200" b="1" dirty="0">
                <a:ln>
                  <a:solidFill>
                    <a:srgbClr val="005500"/>
                  </a:solidFill>
                </a:ln>
                <a:hlinkClick r:id="rId4" action="ppaction://hlinkfile"/>
              </a:rPr>
              <a:t>الثَّقَلَيْنِ فَانْظُرُوا كَيْفَ تَخْلُفُونِي</a:t>
            </a:r>
            <a:r>
              <a:rPr lang="fa-IR" sz="3200" b="1" dirty="0"/>
              <a:t>كْبَرُ كِتَابُ اللَّهِ عز وجل سَبَبٌ طرفة بِيَدِ اللَّهِ وطرفة بِأَيْدِيكُمْ فَاسْتَمْسِكُوا بِهِ لا تَضِلُّوا وَلا تَبَدَّلُوا؛ وَعِتْرَتِي أَهْلُ بَيْتِي فإنه نَبَّأَنِيَ اللَّطِيفُ الْخَبِيرُ أَنَّهُمَا لَنْ يَنْقَضِيَا حتى يَرِدَا عَلَيَّ الْحَوْضَ.</a:t>
            </a:r>
            <a:endParaRPr lang="en-US" sz="3200" dirty="0"/>
          </a:p>
          <a:p>
            <a:pPr rtl="1"/>
            <a:endParaRPr lang="en-US" sz="3200"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خطبه غدير  به نقل طبراني </a:t>
            </a:r>
            <a:endParaRPr lang="en-US" sz="3600" dirty="0">
              <a:latin typeface="Arial" panose="020B0604020202020204" pitchFamily="34" charset="0"/>
              <a:cs typeface="Arial" panose="020B0604020202020204" pitchFamily="34" charset="0"/>
            </a:endParaRPr>
          </a:p>
        </p:txBody>
      </p:sp>
      <p:sp>
        <p:nvSpPr>
          <p:cNvPr id="7" name="Rectangle 6"/>
          <p:cNvSpPr/>
          <p:nvPr/>
        </p:nvSpPr>
        <p:spPr>
          <a:xfrm>
            <a:off x="4079776" y="4797152"/>
            <a:ext cx="7201009"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المعجم الكبير  ج 3   ص 180 ، دار النشر : مكتبة الزهراء - الموصل </a:t>
            </a:r>
          </a:p>
          <a:p>
            <a:pPr algn="r" rtl="1"/>
            <a:r>
              <a:rPr lang="fa-IR" sz="2800" dirty="0"/>
              <a:t>ال</a:t>
            </a:r>
            <a:r>
              <a:rPr lang="ar-SA" sz="2800" dirty="0"/>
              <a:t>سير</a:t>
            </a:r>
            <a:r>
              <a:rPr lang="fa-IR" sz="2800" dirty="0"/>
              <a:t>ة</a:t>
            </a:r>
            <a:r>
              <a:rPr lang="ar-SA" sz="2800" dirty="0"/>
              <a:t> </a:t>
            </a:r>
            <a:r>
              <a:rPr lang="fa-IR" sz="2800" dirty="0"/>
              <a:t>ال</a:t>
            </a:r>
            <a:r>
              <a:rPr lang="ar-SA" sz="2800" dirty="0"/>
              <a:t>حلب</a:t>
            </a:r>
            <a:r>
              <a:rPr lang="fa-IR" sz="2800" dirty="0"/>
              <a:t>ية </a:t>
            </a:r>
            <a:r>
              <a:rPr lang="ar-SA" sz="2800" dirty="0"/>
              <a:t> ج 3، ص 336</a:t>
            </a:r>
            <a:r>
              <a:rPr lang="fa-IR" sz="2800" dirty="0"/>
              <a:t> ، نشر دار المعرفة</a:t>
            </a:r>
            <a:r>
              <a:rPr lang="ar-SA" sz="2800" dirty="0"/>
              <a:t> </a:t>
            </a:r>
            <a:r>
              <a:rPr lang="fa-IR" sz="2800" dirty="0"/>
              <a:t>- بيروت</a:t>
            </a:r>
            <a:endParaRPr lang="en-US" sz="2800" dirty="0"/>
          </a:p>
        </p:txBody>
      </p:sp>
      <p:sp>
        <p:nvSpPr>
          <p:cNvPr id="6" name="Right Arrow 5">
            <a:hlinkClick r:id="rId5" action="ppaction://hlinksldjump"/>
          </p:cNvPr>
          <p:cNvSpPr/>
          <p:nvPr/>
        </p:nvSpPr>
        <p:spPr>
          <a:xfrm>
            <a:off x="1527750"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235427" y="4194205"/>
            <a:ext cx="1476197" cy="2160000"/>
          </a:xfrm>
          <a:prstGeom prst="rect">
            <a:avLst/>
          </a:prstGeom>
        </p:spPr>
      </p:pic>
    </p:spTree>
    <p:extLst>
      <p:ext uri="{BB962C8B-B14F-4D97-AF65-F5344CB8AC3E}">
        <p14:creationId xmlns:p14="http://schemas.microsoft.com/office/powerpoint/2010/main" val="194820141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5604"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100" dirty="0"/>
              <a:t>قال ابن حجر المكي: </a:t>
            </a:r>
            <a:r>
              <a:rPr lang="fa-IR" sz="3100" b="1" dirty="0"/>
              <a:t> ولفظه عند الطبراني وغيره بسند صحيح.</a:t>
            </a:r>
            <a:endParaRPr lang="en-US" sz="3100" dirty="0"/>
          </a:p>
          <a:p>
            <a:pPr rtl="1"/>
            <a:endParaRPr lang="fa-IR" sz="3100" dirty="0"/>
          </a:p>
          <a:p>
            <a:pPr rtl="1"/>
            <a:endParaRPr lang="fa-IR" sz="3100" dirty="0"/>
          </a:p>
          <a:p>
            <a:pPr rtl="1"/>
            <a:endParaRPr lang="fa-IR" sz="3100" dirty="0"/>
          </a:p>
          <a:p>
            <a:pPr rtl="1"/>
            <a:endParaRPr lang="ar-SA" sz="3100" dirty="0"/>
          </a:p>
          <a:p>
            <a:pPr rtl="1"/>
            <a:r>
              <a:rPr lang="fa-IR" sz="3100" dirty="0"/>
              <a:t>قال الهيثمي المتوفی 807: </a:t>
            </a:r>
            <a:r>
              <a:rPr lang="fa-IR" sz="3100" b="1" dirty="0"/>
              <a:t> رواه الطبراني وفيه زيد بن الحسن الأنماطي قال أبو حاتم منكر الحديث ووثقه ابن حبان وبقية رجال أحد الإسنادين </a:t>
            </a:r>
            <a:r>
              <a:rPr lang="fa-IR" sz="3100" b="1" dirty="0" err="1"/>
              <a:t>ثقات</a:t>
            </a:r>
            <a:r>
              <a:rPr lang="fa-IR" sz="3100" b="1" dirty="0"/>
              <a:t>.</a:t>
            </a:r>
          </a:p>
          <a:p>
            <a:pPr rtl="1"/>
            <a:endParaRPr lang="fa-IR" sz="3100" b="1" dirty="0"/>
          </a:p>
          <a:p>
            <a:pPr rtl="1">
              <a:lnSpc>
                <a:spcPct val="30000"/>
              </a:lnSpc>
            </a:pPr>
            <a:endParaRPr lang="fa-IR" sz="3100" b="1"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بررسي خطبه غدير  به نقل طبراني</a:t>
            </a:r>
            <a:endParaRPr lang="en-US" sz="3600" dirty="0">
              <a:latin typeface="Arial" panose="020B0604020202020204" pitchFamily="34" charset="0"/>
              <a:cs typeface="Arial" panose="020B0604020202020204" pitchFamily="34" charset="0"/>
            </a:endParaRPr>
          </a:p>
        </p:txBody>
      </p:sp>
      <p:sp>
        <p:nvSpPr>
          <p:cNvPr id="6" name="Rectangle 5"/>
          <p:cNvSpPr/>
          <p:nvPr/>
        </p:nvSpPr>
        <p:spPr>
          <a:xfrm>
            <a:off x="4710056" y="1700808"/>
            <a:ext cx="657263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a-IR" sz="2800" dirty="0"/>
              <a:t>الصواعق المحرقة ج 1   ص 111، نشر : مؤسسة الرسالة - لبنان</a:t>
            </a:r>
          </a:p>
        </p:txBody>
      </p:sp>
      <p:sp>
        <p:nvSpPr>
          <p:cNvPr id="11" name="Right Arrow 10">
            <a:hlinkClick r:id="rId3" action="ppaction://hlinksldjump"/>
          </p:cNvPr>
          <p:cNvSpPr/>
          <p:nvPr/>
        </p:nvSpPr>
        <p:spPr>
          <a:xfrm>
            <a:off x="1527750"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0" name="Rectangle 9"/>
          <p:cNvSpPr/>
          <p:nvPr/>
        </p:nvSpPr>
        <p:spPr>
          <a:xfrm>
            <a:off x="4807840" y="5013176"/>
            <a:ext cx="6474849"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ar-SA" sz="2800" dirty="0"/>
              <a:t>مجمع الزوائد  ج 9   ص 165، نشر : دار الريان للتراث</a:t>
            </a:r>
            <a:r>
              <a:rPr lang="fa-IR" sz="2800" dirty="0"/>
              <a:t> </a:t>
            </a:r>
            <a:r>
              <a:rPr lang="ar-SA" sz="2800" dirty="0"/>
              <a:t>القاهرة</a:t>
            </a:r>
            <a:endParaRPr lang="en-US" sz="2800"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17969" y="1324028"/>
            <a:ext cx="1408651" cy="216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540323" y="4585563"/>
            <a:ext cx="1486297" cy="2160000"/>
          </a:xfrm>
          <a:prstGeom prst="rect">
            <a:avLst/>
          </a:prstGeom>
        </p:spPr>
      </p:pic>
    </p:spTree>
    <p:extLst>
      <p:ext uri="{BB962C8B-B14F-4D97-AF65-F5344CB8AC3E}">
        <p14:creationId xmlns:p14="http://schemas.microsoft.com/office/powerpoint/2010/main" val="222026931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17760" y="-26988"/>
            <a:ext cx="4567593" cy="6878638"/>
          </a:xfrm>
        </p:spPr>
      </p:pic>
      <p:sp>
        <p:nvSpPr>
          <p:cNvPr id="3" name="Title 2"/>
          <p:cNvSpPr>
            <a:spLocks noGrp="1"/>
          </p:cNvSpPr>
          <p:nvPr>
            <p:ph type="title"/>
          </p:nvPr>
        </p:nvSpPr>
        <p:spPr/>
        <p:txBody>
          <a:bodyPr/>
          <a:lstStyle/>
          <a:p>
            <a:endParaRPr lang="fa-IR"/>
          </a:p>
        </p:txBody>
      </p:sp>
      <p:sp>
        <p:nvSpPr>
          <p:cNvPr id="4" name="Title 1"/>
          <p:cNvSpPr txBox="1">
            <a:spLocks/>
          </p:cNvSpPr>
          <p:nvPr/>
        </p:nvSpPr>
        <p:spPr>
          <a:xfrm>
            <a:off x="101430" y="3590"/>
            <a:ext cx="11979790" cy="902748"/>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rtl="1"/>
            <a:r>
              <a:rPr lang="fa-IR" sz="3600" b="1" dirty="0">
                <a:latin typeface="Arial" panose="020B0604020202020204" pitchFamily="34" charset="0"/>
                <a:cs typeface="Arial" panose="020B0604020202020204" pitchFamily="34" charset="0"/>
              </a:rPr>
              <a:t>بررسي خطبه غدير  به نقل طبراني</a:t>
            </a:r>
            <a:endParaRPr lang="en-US" sz="3600" b="1" dirty="0">
              <a:latin typeface="Arial" panose="020B0604020202020204" pitchFamily="34" charset="0"/>
              <a:cs typeface="Arial" panose="020B0604020202020204" pitchFamily="34" charset="0"/>
            </a:endParaRPr>
          </a:p>
        </p:txBody>
      </p:sp>
      <p:sp>
        <p:nvSpPr>
          <p:cNvPr id="5" name="Content Placeholder 7"/>
          <p:cNvSpPr txBox="1">
            <a:spLocks/>
          </p:cNvSpPr>
          <p:nvPr/>
        </p:nvSpPr>
        <p:spPr>
          <a:xfrm>
            <a:off x="135604" y="908720"/>
            <a:ext cx="11887781" cy="5949280"/>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1"/>
          </a:lnRef>
          <a:fillRef idx="2">
            <a:schemeClr val="accent1"/>
          </a:fillRef>
          <a:effectRef idx="1">
            <a:schemeClr val="accent1"/>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lnSpc>
                <a:spcPct val="30000"/>
              </a:lnSpc>
            </a:pPr>
            <a:endParaRPr lang="fa-IR" sz="3100" b="1" dirty="0"/>
          </a:p>
          <a:p>
            <a:pPr rtl="1"/>
            <a:r>
              <a:rPr lang="fa-IR" sz="3100" b="1" dirty="0"/>
              <a:t>قول </a:t>
            </a:r>
            <a:r>
              <a:rPr lang="fa-IR" sz="3100" b="1" dirty="0" err="1"/>
              <a:t>أبي</a:t>
            </a:r>
            <a:r>
              <a:rPr lang="fa-IR" sz="3100" b="1" dirty="0"/>
              <a:t> حاتم </a:t>
            </a:r>
            <a:r>
              <a:rPr lang="fa-IR" sz="3100" b="1" dirty="0" err="1"/>
              <a:t>منكر</a:t>
            </a:r>
            <a:r>
              <a:rPr lang="fa-IR" sz="3100" b="1" dirty="0"/>
              <a:t> </a:t>
            </a:r>
            <a:r>
              <a:rPr lang="fa-IR" sz="3100" b="1" dirty="0" err="1"/>
              <a:t>الحديث</a:t>
            </a:r>
            <a:r>
              <a:rPr lang="fa-IR" sz="3100" b="1" dirty="0"/>
              <a:t> مردود؛ </a:t>
            </a:r>
            <a:r>
              <a:rPr lang="fa-IR" sz="3100" b="1" dirty="0" err="1"/>
              <a:t>لأن</a:t>
            </a:r>
            <a:r>
              <a:rPr lang="fa-IR" sz="3100" b="1" dirty="0"/>
              <a:t> </a:t>
            </a:r>
            <a:r>
              <a:rPr lang="fa-IR" sz="3100" b="1" dirty="0" err="1"/>
              <a:t>هذه</a:t>
            </a:r>
            <a:r>
              <a:rPr lang="fa-IR" sz="3100" b="1" dirty="0"/>
              <a:t> </a:t>
            </a:r>
            <a:r>
              <a:rPr lang="fa-IR" sz="3100" b="1" dirty="0" err="1"/>
              <a:t>اللفظة</a:t>
            </a:r>
            <a:r>
              <a:rPr lang="fa-IR" sz="3100" b="1" dirty="0"/>
              <a:t> لا </a:t>
            </a:r>
            <a:r>
              <a:rPr lang="fa-IR" sz="3100" b="1" dirty="0" err="1"/>
              <a:t>تدل</a:t>
            </a:r>
            <a:r>
              <a:rPr lang="fa-IR" sz="3100" b="1" dirty="0"/>
              <a:t> </a:t>
            </a:r>
            <a:r>
              <a:rPr lang="fa-IR" sz="3100" b="1" dirty="0" err="1"/>
              <a:t>علي</a:t>
            </a:r>
            <a:r>
              <a:rPr lang="fa-IR" sz="3100" b="1" dirty="0"/>
              <a:t> ضعف </a:t>
            </a:r>
            <a:r>
              <a:rPr lang="fa-IR" sz="3100" b="1" dirty="0" err="1"/>
              <a:t>الرجل</a:t>
            </a:r>
            <a:r>
              <a:rPr lang="fa-IR" sz="3100" b="1" dirty="0"/>
              <a:t>؛ </a:t>
            </a:r>
            <a:r>
              <a:rPr lang="fa-IR" sz="3100" b="1" dirty="0" err="1"/>
              <a:t>كما</a:t>
            </a:r>
            <a:r>
              <a:rPr lang="fa-IR" sz="3100" b="1" dirty="0"/>
              <a:t> قال </a:t>
            </a:r>
            <a:r>
              <a:rPr lang="fa-IR" sz="3100" b="1" dirty="0" err="1"/>
              <a:t>الذهبي</a:t>
            </a:r>
            <a:r>
              <a:rPr lang="fa-IR" sz="3100" b="1" dirty="0"/>
              <a:t>: </a:t>
            </a:r>
            <a:r>
              <a:rPr lang="fa-IR" sz="3100" b="1" dirty="0" err="1"/>
              <a:t>ليس</a:t>
            </a:r>
            <a:r>
              <a:rPr lang="fa-IR" sz="3100" b="1" dirty="0"/>
              <a:t> ما </a:t>
            </a:r>
            <a:r>
              <a:rPr lang="fa-IR" sz="3100" b="1" dirty="0" err="1"/>
              <a:t>كل</a:t>
            </a:r>
            <a:r>
              <a:rPr lang="fa-IR" sz="3100" b="1" dirty="0"/>
              <a:t> من </a:t>
            </a:r>
            <a:r>
              <a:rPr lang="fa-IR" sz="3100" b="1" dirty="0" err="1"/>
              <a:t>روى</a:t>
            </a:r>
            <a:r>
              <a:rPr lang="fa-IR" sz="3100" b="1" dirty="0"/>
              <a:t> </a:t>
            </a:r>
            <a:r>
              <a:rPr lang="fa-IR" sz="3100" b="1" dirty="0" err="1"/>
              <a:t>المناكير</a:t>
            </a:r>
            <a:r>
              <a:rPr lang="fa-IR" sz="3100" b="1" dirty="0"/>
              <a:t> </a:t>
            </a:r>
            <a:r>
              <a:rPr lang="fa-IR" sz="3100" b="1" dirty="0" err="1"/>
              <a:t>يضّعف</a:t>
            </a:r>
            <a:r>
              <a:rPr lang="fa-IR" sz="3100" b="1" dirty="0"/>
              <a:t>. </a:t>
            </a:r>
          </a:p>
          <a:p>
            <a:pPr rtl="1"/>
            <a:endParaRPr lang="fa-IR" sz="3100" b="1" dirty="0"/>
          </a:p>
          <a:p>
            <a:pPr rtl="1"/>
            <a:endParaRPr lang="fa-IR" sz="3100" b="1" dirty="0"/>
          </a:p>
          <a:p>
            <a:pPr rtl="1"/>
            <a:endParaRPr lang="en-US" sz="3100" b="1" dirty="0"/>
          </a:p>
          <a:p>
            <a:pPr rtl="1"/>
            <a:r>
              <a:rPr lang="fa-IR" sz="3100" b="1" dirty="0" err="1"/>
              <a:t>وقال</a:t>
            </a:r>
            <a:r>
              <a:rPr lang="fa-IR" sz="3100" b="1" dirty="0"/>
              <a:t> ابن حجر: فلو </a:t>
            </a:r>
            <a:r>
              <a:rPr lang="fa-IR" sz="3100" b="1" dirty="0" err="1"/>
              <a:t>كان</a:t>
            </a:r>
            <a:r>
              <a:rPr lang="fa-IR" sz="3100" b="1" dirty="0"/>
              <a:t> </a:t>
            </a:r>
            <a:r>
              <a:rPr lang="fa-IR" sz="3100" b="1" dirty="0" err="1"/>
              <a:t>كل</a:t>
            </a:r>
            <a:r>
              <a:rPr lang="fa-IR" sz="3100" b="1" dirty="0"/>
              <a:t> من </a:t>
            </a:r>
            <a:r>
              <a:rPr lang="fa-IR" sz="3100" b="1" dirty="0" err="1"/>
              <a:t>روى</a:t>
            </a:r>
            <a:r>
              <a:rPr lang="fa-IR" sz="3100" b="1" dirty="0"/>
              <a:t> </a:t>
            </a:r>
            <a:r>
              <a:rPr lang="fa-IR" sz="3100" b="1" dirty="0" err="1"/>
              <a:t>شيئاً</a:t>
            </a:r>
            <a:r>
              <a:rPr lang="fa-IR" sz="3100" b="1" dirty="0"/>
              <a:t> </a:t>
            </a:r>
            <a:r>
              <a:rPr lang="fa-IR" sz="3100" b="1" dirty="0" err="1"/>
              <a:t>منكراً</a:t>
            </a:r>
            <a:r>
              <a:rPr lang="fa-IR" sz="3100" b="1" dirty="0"/>
              <a:t> </a:t>
            </a:r>
            <a:r>
              <a:rPr lang="fa-IR" sz="3100" b="1" dirty="0" err="1"/>
              <a:t>استحق</a:t>
            </a:r>
            <a:r>
              <a:rPr lang="fa-IR" sz="3100" b="1" dirty="0"/>
              <a:t> </a:t>
            </a:r>
            <a:r>
              <a:rPr lang="fa-IR" sz="3100" b="1" dirty="0" err="1"/>
              <a:t>أن</a:t>
            </a:r>
            <a:r>
              <a:rPr lang="fa-IR" sz="3100" b="1" dirty="0"/>
              <a:t> </a:t>
            </a:r>
            <a:r>
              <a:rPr lang="fa-IR" sz="3100" b="1" dirty="0" err="1"/>
              <a:t>يذكر</a:t>
            </a:r>
            <a:r>
              <a:rPr lang="fa-IR" sz="3100" b="1" dirty="0"/>
              <a:t> </a:t>
            </a:r>
            <a:r>
              <a:rPr lang="fa-IR" sz="3100" b="1" dirty="0" err="1"/>
              <a:t>في</a:t>
            </a:r>
            <a:r>
              <a:rPr lang="fa-IR" sz="3100" b="1" dirty="0"/>
              <a:t> </a:t>
            </a:r>
            <a:r>
              <a:rPr lang="fa-IR" sz="3100" b="1" dirty="0" err="1"/>
              <a:t>الضعفاء</a:t>
            </a:r>
            <a:r>
              <a:rPr lang="fa-IR" sz="3100" b="1" dirty="0"/>
              <a:t> </a:t>
            </a:r>
            <a:r>
              <a:rPr lang="fa-IR" sz="3100" b="1" dirty="0" err="1"/>
              <a:t>لما</a:t>
            </a:r>
            <a:r>
              <a:rPr lang="fa-IR" sz="3100" b="1" dirty="0"/>
              <a:t> سلم من </a:t>
            </a:r>
            <a:r>
              <a:rPr lang="fa-IR" sz="3100" b="1" dirty="0" err="1"/>
              <a:t>المحدّثين</a:t>
            </a:r>
            <a:r>
              <a:rPr lang="fa-IR" sz="3100" b="1" dirty="0"/>
              <a:t> </a:t>
            </a:r>
            <a:r>
              <a:rPr lang="fa-IR" sz="3100" b="1" dirty="0" err="1"/>
              <a:t>أحد</a:t>
            </a:r>
            <a:r>
              <a:rPr lang="fa-IR" sz="3100" b="1" dirty="0"/>
              <a:t>.</a:t>
            </a:r>
            <a:endParaRPr lang="en-US" sz="3100" dirty="0"/>
          </a:p>
        </p:txBody>
      </p:sp>
      <p:sp>
        <p:nvSpPr>
          <p:cNvPr id="6" name="Rectangle 5"/>
          <p:cNvSpPr/>
          <p:nvPr/>
        </p:nvSpPr>
        <p:spPr>
          <a:xfrm>
            <a:off x="6384032" y="2492896"/>
            <a:ext cx="521008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ميزان الاعتدال، ج1 ص118،، دار المعرفة بيروت</a:t>
            </a:r>
            <a:endParaRPr lang="en-US" sz="2800" dirty="0"/>
          </a:p>
        </p:txBody>
      </p:sp>
      <p:sp>
        <p:nvSpPr>
          <p:cNvPr id="7" name="Rectangle 6"/>
          <p:cNvSpPr/>
          <p:nvPr/>
        </p:nvSpPr>
        <p:spPr>
          <a:xfrm>
            <a:off x="5814967" y="5589240"/>
            <a:ext cx="577914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rtl="1"/>
            <a:r>
              <a:rPr lang="fa-IR" sz="2800" dirty="0"/>
              <a:t>لسان الميزان، ج2 ص308، مؤسسة الأعلمي - بيروت، </a:t>
            </a:r>
            <a:endParaRPr lang="en-US" sz="2800" dirty="0"/>
          </a:p>
        </p:txBody>
      </p:sp>
      <p:pic>
        <p:nvPicPr>
          <p:cNvPr id="9" name="Picture 8">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9534" y="1674506"/>
            <a:ext cx="1434296" cy="2160000"/>
          </a:xfrm>
          <a:prstGeom prst="rect">
            <a:avLst/>
          </a:prstGeom>
        </p:spPr>
      </p:pic>
      <p:pic>
        <p:nvPicPr>
          <p:cNvPr id="10" name="Picture 9">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93672" y="4509240"/>
            <a:ext cx="1400158" cy="2160000"/>
          </a:xfrm>
          <a:prstGeom prst="rect">
            <a:avLst/>
          </a:prstGeom>
        </p:spPr>
      </p:pic>
    </p:spTree>
    <p:extLst>
      <p:ext uri="{BB962C8B-B14F-4D97-AF65-F5344CB8AC3E}">
        <p14:creationId xmlns:p14="http://schemas.microsoft.com/office/powerpoint/2010/main" val="16870858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t>روی الطحاوي المتوفی: 321، عن عَلِيٍّ أَنَّ النبي صلى الله عليه وسلم حَضَرَ الشَّجَرَة بِخُمٍّ فَخَرَجَ آخِذًا بِيَدِ عَلِيٍّ فقال يا أَيُّهَا الناس أَلَسْتُمْ تَشْهَدُونَ أَنَّ اللَّهَ عز وجل رَبُّكُمْ قالوا بَلَى قال </a:t>
            </a:r>
            <a:r>
              <a:rPr lang="fa-IR" sz="3200" b="1" dirty="0">
                <a:ln>
                  <a:solidFill>
                    <a:srgbClr val="FF0000"/>
                  </a:solidFill>
                </a:ln>
              </a:rPr>
              <a:t>أَلَسْتُمْ تَشْهَدُونَ أَنَّ اللَّهَ وَرَسُولَهُ أَوْلَى بِكُمْ من أَنْفُسِكُمْ </a:t>
            </a:r>
            <a:r>
              <a:rPr lang="fa-IR" sz="3200" b="1" dirty="0"/>
              <a:t>وَأَنَّ اللَّهَ عز وجل وَرَسُولَهُ مَوْلاكُمْ قالوا بَلَى قال فَمَنْ كُنْت مَوْلاَهُ فإن هذا مَوْلاَهُ أو قال فإن عَلِيًّا مَوْلاَهُ شَكَّ ابن مَرْزُوقٍ إنِّي قد تَرَكْت فِيكُمْ ما إنْ أَخَذْتُمْ بِهِ لَنْ تَضِلُّوا كِتَابَ اللَّهِ بِأَيْدِيكُمْ وَأَهْلَ بَيْتِي.</a:t>
            </a:r>
          </a:p>
          <a:p>
            <a:pPr rtl="1"/>
            <a:endParaRPr lang="fa-IR" sz="3200" b="1" dirty="0"/>
          </a:p>
          <a:p>
            <a:pPr rtl="1"/>
            <a:endParaRPr lang="fa-IR" sz="3200" b="1" dirty="0"/>
          </a:p>
          <a:p>
            <a:pPr rtl="1"/>
            <a:r>
              <a:rPr lang="fa-IR" sz="3200" b="1" dirty="0"/>
              <a:t>رواه ابن حجر العسقلاني المتوفی 852، ثم قال: هذا إسناد صحيح.</a:t>
            </a:r>
            <a:endParaRPr lang="en-US" sz="3200" dirty="0"/>
          </a:p>
          <a:p>
            <a:pPr rtl="1"/>
            <a:endParaRPr lang="en-US" sz="3200" dirty="0"/>
          </a:p>
          <a:p>
            <a:pPr rtl="1"/>
            <a:endParaRPr lang="en-US" sz="3200" dirty="0"/>
          </a:p>
        </p:txBody>
      </p:sp>
      <p:sp>
        <p:nvSpPr>
          <p:cNvPr id="2" name="Title 1"/>
          <p:cNvSpPr>
            <a:spLocks noGrp="1"/>
          </p:cNvSpPr>
          <p:nvPr>
            <p:ph type="title"/>
          </p:nvPr>
        </p:nvSpPr>
        <p:spPr>
          <a:xfrm>
            <a:off x="101430" y="16032"/>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خطبه غدير  به نقل طحاوي</a:t>
            </a:r>
            <a:endParaRPr lang="en-US" sz="3600" dirty="0">
              <a:latin typeface="Arial" panose="020B0604020202020204" pitchFamily="34" charset="0"/>
              <a:cs typeface="Arial" panose="020B0604020202020204" pitchFamily="34" charset="0"/>
            </a:endParaRPr>
          </a:p>
        </p:txBody>
      </p:sp>
      <p:sp>
        <p:nvSpPr>
          <p:cNvPr id="7" name="Rectangle 6"/>
          <p:cNvSpPr/>
          <p:nvPr/>
        </p:nvSpPr>
        <p:spPr>
          <a:xfrm>
            <a:off x="4223792" y="3621750"/>
            <a:ext cx="7411003"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شرح مشكل الاثار  ج 5   ص 13، نشر : مؤسسة الرسالة - لبنان/ بيروت</a:t>
            </a:r>
            <a:endParaRPr lang="en-US" sz="2800" dirty="0"/>
          </a:p>
        </p:txBody>
      </p:sp>
      <p:sp>
        <p:nvSpPr>
          <p:cNvPr id="9" name="Rectangle 8"/>
          <p:cNvSpPr/>
          <p:nvPr/>
        </p:nvSpPr>
        <p:spPr>
          <a:xfrm>
            <a:off x="3723655" y="5589240"/>
            <a:ext cx="791114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المطالب العالية  ج 16   ص 139، نشر : دار العاصمة/ دار الغيث - السعودية </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1424" y="2983360"/>
            <a:ext cx="1482353" cy="180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29689" y="5007408"/>
            <a:ext cx="1264088" cy="1800000"/>
          </a:xfrm>
          <a:prstGeom prst="rect">
            <a:avLst/>
          </a:prstGeom>
        </p:spPr>
      </p:pic>
    </p:spTree>
    <p:extLst>
      <p:ext uri="{BB962C8B-B14F-4D97-AF65-F5344CB8AC3E}">
        <p14:creationId xmlns:p14="http://schemas.microsoft.com/office/powerpoint/2010/main" val="253515484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908720"/>
            <a:ext cx="11887781" cy="5949280"/>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dirty="0"/>
              <a:t>روی ابن أبي عاصم المتوفی 287 عن علي</a:t>
            </a:r>
            <a:r>
              <a:rPr lang="fa-IR" sz="3200" b="1" dirty="0"/>
              <a:t> أن النبي صلى الله عليه وسلم قام بحفرة الشجرة بخم وهو آخذ بيد علي فقال</a:t>
            </a:r>
            <a:r>
              <a:rPr lang="fa-IR" sz="3200" dirty="0"/>
              <a:t> </a:t>
            </a:r>
            <a:r>
              <a:rPr lang="fa-IR" sz="3200" b="1" dirty="0"/>
              <a:t>: أيها الناس ألستم </a:t>
            </a:r>
            <a:r>
              <a:rPr lang="fa-IR" sz="3200" b="1" dirty="0">
                <a:ln>
                  <a:solidFill>
                    <a:srgbClr val="FF0000"/>
                  </a:solidFill>
                </a:ln>
              </a:rPr>
              <a:t>تشهدون أن الله ربكم </a:t>
            </a:r>
            <a:r>
              <a:rPr lang="fa-IR" sz="3200" b="1" dirty="0"/>
              <a:t>قالوا بلى قال ألستم تشهدون </a:t>
            </a:r>
            <a:r>
              <a:rPr lang="fa-IR" sz="3200" b="1" dirty="0">
                <a:ln>
                  <a:solidFill>
                    <a:srgbClr val="FF0000"/>
                  </a:solidFill>
                </a:ln>
              </a:rPr>
              <a:t>أن الله ورسوله أولى بكم من أنفسكم</a:t>
            </a:r>
            <a:r>
              <a:rPr lang="fa-IR" sz="3200" b="1" dirty="0"/>
              <a:t> قالوا بلى وإن الله ورسوله مولاكم قالوا بلى قال</a:t>
            </a:r>
            <a:r>
              <a:rPr lang="fa-IR" sz="3200" dirty="0"/>
              <a:t> </a:t>
            </a:r>
            <a:r>
              <a:rPr lang="fa-IR" sz="3200" b="1" dirty="0"/>
              <a:t> فمن كنت مولاه فإن هذا مولاه</a:t>
            </a:r>
            <a:r>
              <a:rPr lang="fa-IR" sz="3200" dirty="0"/>
              <a:t> </a:t>
            </a:r>
            <a:endParaRPr lang="en-US" sz="3200" dirty="0"/>
          </a:p>
          <a:p>
            <a:pPr rtl="1"/>
            <a:r>
              <a:rPr lang="fa-IR" sz="3200" dirty="0"/>
              <a:t> </a:t>
            </a:r>
            <a:endParaRPr lang="en-US" sz="3200" dirty="0"/>
          </a:p>
          <a:p>
            <a:pPr rtl="1"/>
            <a:endParaRPr lang="en-US" sz="3200" dirty="0"/>
          </a:p>
        </p:txBody>
      </p:sp>
      <p:sp>
        <p:nvSpPr>
          <p:cNvPr id="2" name="Title 1"/>
          <p:cNvSpPr>
            <a:spLocks noGrp="1"/>
          </p:cNvSpPr>
          <p:nvPr>
            <p:ph type="title"/>
          </p:nvPr>
        </p:nvSpPr>
        <p:spPr>
          <a:xfrm>
            <a:off x="101430" y="3590"/>
            <a:ext cx="11979790" cy="902748"/>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خطبه غدير  با اقرار به وحدانيت و رسالت</a:t>
            </a:r>
            <a:endParaRPr lang="en-US" sz="3600" dirty="0">
              <a:latin typeface="Arial" panose="020B0604020202020204" pitchFamily="34" charset="0"/>
              <a:cs typeface="Arial" panose="020B0604020202020204" pitchFamily="34" charset="0"/>
            </a:endParaRPr>
          </a:p>
        </p:txBody>
      </p:sp>
      <p:sp>
        <p:nvSpPr>
          <p:cNvPr id="7" name="Rectangle 6"/>
          <p:cNvSpPr/>
          <p:nvPr/>
        </p:nvSpPr>
        <p:spPr>
          <a:xfrm>
            <a:off x="3431704" y="3406306"/>
            <a:ext cx="7858241" cy="95410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r" rtl="1"/>
            <a:r>
              <a:rPr lang="fa-IR" sz="2800" dirty="0"/>
              <a:t>السنة لابن أبي عاصم  ج 2   ص 605 ، نشر : المكتب الإسلامي - بيروت –</a:t>
            </a:r>
          </a:p>
          <a:p>
            <a:pPr algn="r" rtl="1"/>
            <a:r>
              <a:rPr lang="fa-IR" sz="2800" dirty="0"/>
              <a:t>1400 ، الطبعة : الأولى ، تحقيق : محمد ناصر الدين الألباني</a:t>
            </a:r>
            <a:endParaRPr lang="en-US" sz="2800" dirty="0"/>
          </a:p>
        </p:txBody>
      </p:sp>
      <p:sp>
        <p:nvSpPr>
          <p:cNvPr id="6" name="Right Arrow 5">
            <a:hlinkClick r:id="rId3" action="ppaction://hlinksldjump"/>
          </p:cNvPr>
          <p:cNvSpPr/>
          <p:nvPr/>
        </p:nvSpPr>
        <p:spPr>
          <a:xfrm>
            <a:off x="1527750"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98519" y="3212976"/>
            <a:ext cx="1261572" cy="1800000"/>
          </a:xfrm>
          <a:prstGeom prst="rect">
            <a:avLst/>
          </a:prstGeom>
        </p:spPr>
      </p:pic>
    </p:spTree>
    <p:extLst>
      <p:ext uri="{BB962C8B-B14F-4D97-AF65-F5344CB8AC3E}">
        <p14:creationId xmlns:p14="http://schemas.microsoft.com/office/powerpoint/2010/main" val="195520544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dirty="0">
              <a:latin typeface="Arial" panose="020B0604020202020204" pitchFamily="34" charset="0"/>
              <a:cs typeface="Arial" panose="020B0604020202020204" pitchFamily="34" charset="0"/>
            </a:endParaRPr>
          </a:p>
        </p:txBody>
      </p:sp>
      <p:sp>
        <p:nvSpPr>
          <p:cNvPr id="136194" name="Rectangle 2"/>
          <p:cNvSpPr>
            <a:spLocks noGrp="1" noChangeArrowheads="1"/>
          </p:cNvSpPr>
          <p:nvPr>
            <p:ph type="title"/>
          </p:nvPr>
        </p:nvSpPr>
        <p:spPr>
          <a:xfrm>
            <a:off x="1569721" y="269114"/>
            <a:ext cx="9052561" cy="855631"/>
          </a:xfrm>
        </p:spPr>
        <p:style>
          <a:lnRef idx="0">
            <a:schemeClr val="accent5"/>
          </a:lnRef>
          <a:fillRef idx="3">
            <a:schemeClr val="accent5"/>
          </a:fillRef>
          <a:effectRef idx="3">
            <a:schemeClr val="accent5"/>
          </a:effectRef>
          <a:fontRef idx="minor">
            <a:schemeClr val="lt1"/>
          </a:fontRef>
        </p:style>
        <p:txBody>
          <a:bodyPr>
            <a:noAutofit/>
          </a:bodyPr>
          <a:lstStyle/>
          <a:p>
            <a:pPr algn="ctr" rtl="1"/>
            <a:r>
              <a:rPr lang="fa-IR" sz="3600" b="1" dirty="0">
                <a:latin typeface="Arial" panose="020B0604020202020204" pitchFamily="34" charset="0"/>
                <a:cs typeface="Arial" panose="020B0604020202020204" pitchFamily="34" charset="0"/>
              </a:rPr>
              <a:t>وهابيت وتكذيب  «اللهم وال من والاه وعاد من عاداه»</a:t>
            </a:r>
            <a:endParaRPr lang="en-US" sz="3600" b="1" dirty="0">
              <a:latin typeface="Arial" panose="020B0604020202020204" pitchFamily="34" charset="0"/>
              <a:cs typeface="Arial" panose="020B0604020202020204" pitchFamily="34" charset="0"/>
            </a:endParaRPr>
          </a:p>
        </p:txBody>
      </p:sp>
      <p:grpSp>
        <p:nvGrpSpPr>
          <p:cNvPr id="136222" name="Group 30"/>
          <p:cNvGrpSpPr>
            <a:grpSpLocks/>
          </p:cNvGrpSpPr>
          <p:nvPr/>
        </p:nvGrpSpPr>
        <p:grpSpPr bwMode="auto">
          <a:xfrm>
            <a:off x="2838542" y="1196752"/>
            <a:ext cx="7204251" cy="735272"/>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8" name="Text Box 6">
              <a:hlinkClick r:id="rId3" action="ppaction://hlinksldjump"/>
            </p:cNvPr>
            <p:cNvSpPr txBox="1">
              <a:spLocks noChangeArrowheads="1"/>
            </p:cNvSpPr>
            <p:nvPr/>
          </p:nvSpPr>
          <p:spPr bwMode="gray">
            <a:xfrm>
              <a:off x="1581" y="1401"/>
              <a:ext cx="237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سخن ابن تيميه در تكذيب «اللهم وال من والا»</a:t>
              </a:r>
              <a:endParaRPr lang="en-US" sz="2800" b="1" dirty="0">
                <a:solidFill>
                  <a:srgbClr val="000000"/>
                </a:solidFill>
                <a:latin typeface="Arial" panose="020B0604020202020204" pitchFamily="34" charset="0"/>
                <a:cs typeface="Arial" panose="020B0604020202020204" pitchFamily="34" charset="0"/>
              </a:endParaRPr>
            </a:p>
          </p:txBody>
        </p:sp>
        <p:sp>
          <p:nvSpPr>
            <p:cNvPr id="136199" name="Text Box 7"/>
            <p:cNvSpPr txBox="1">
              <a:spLocks noChangeArrowheads="1"/>
            </p:cNvSpPr>
            <p:nvPr/>
          </p:nvSpPr>
          <p:spPr bwMode="gray">
            <a:xfrm>
              <a:off x="4041" y="1417"/>
              <a:ext cx="132"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grpSp>
      <p:grpSp>
        <p:nvGrpSpPr>
          <p:cNvPr id="136223" name="Group 31"/>
          <p:cNvGrpSpPr>
            <a:grpSpLocks/>
          </p:cNvGrpSpPr>
          <p:nvPr/>
        </p:nvGrpSpPr>
        <p:grpSpPr bwMode="auto">
          <a:xfrm>
            <a:off x="2841712" y="1916833"/>
            <a:ext cx="7259441" cy="713647"/>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4" name="Text Box 12">
              <a:hlinkClick r:id="rId5" action="ppaction://hlinksldjump"/>
            </p:cNvPr>
            <p:cNvSpPr txBox="1">
              <a:spLocks noChangeArrowheads="1"/>
            </p:cNvSpPr>
            <p:nvPr/>
          </p:nvSpPr>
          <p:spPr bwMode="gray">
            <a:xfrm>
              <a:off x="1689" y="1867"/>
              <a:ext cx="2160"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b="1" dirty="0">
                  <a:latin typeface="Arial" pitchFamily="34" charset="0"/>
                  <a:cs typeface="Arial" pitchFamily="34" charset="0"/>
                </a:rPr>
                <a:t>سي نفر از صحابه آن را نقل كرده‌اند</a:t>
              </a:r>
              <a:endParaRPr lang="en-US" sz="2800" b="1" dirty="0">
                <a:latin typeface="Arial" pitchFamily="34" charset="0"/>
                <a:cs typeface="Arial" pitchFamily="34" charset="0"/>
              </a:endParaRPr>
            </a:p>
          </p:txBody>
        </p:sp>
        <p:sp>
          <p:nvSpPr>
            <p:cNvPr id="136205" name="Text Box 13"/>
            <p:cNvSpPr txBox="1">
              <a:spLocks noChangeArrowheads="1"/>
            </p:cNvSpPr>
            <p:nvPr/>
          </p:nvSpPr>
          <p:spPr bwMode="gray">
            <a:xfrm>
              <a:off x="3970" y="1911"/>
              <a:ext cx="2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grpSp>
        <p:nvGrpSpPr>
          <p:cNvPr id="136224" name="Group 32"/>
          <p:cNvGrpSpPr>
            <a:grpSpLocks/>
          </p:cNvGrpSpPr>
          <p:nvPr/>
        </p:nvGrpSpPr>
        <p:grpSpPr bwMode="auto">
          <a:xfrm>
            <a:off x="2855641" y="2636912"/>
            <a:ext cx="7287159" cy="713648"/>
            <a:chOff x="1536" y="2304"/>
            <a:chExt cx="2770" cy="432"/>
          </a:xfrm>
        </p:grpSpPr>
        <p:sp>
          <p:nvSpPr>
            <p:cNvPr id="136207"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9" name="Text Box 17">
              <a:hlinkClick r:id="rId6" action="ppaction://hlinksldjump"/>
            </p:cNvPr>
            <p:cNvSpPr txBox="1">
              <a:spLocks noChangeArrowheads="1"/>
            </p:cNvSpPr>
            <p:nvPr/>
          </p:nvSpPr>
          <p:spPr bwMode="gray">
            <a:xfrm>
              <a:off x="1680" y="2382"/>
              <a:ext cx="2160"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lnSpc>
                  <a:spcPct val="110000"/>
                </a:lnSpc>
              </a:pPr>
              <a:r>
                <a:rPr lang="fa-IR" sz="2800" b="1" dirty="0">
                  <a:latin typeface="Arial" panose="020B0604020202020204" pitchFamily="34" charset="0"/>
                  <a:cs typeface="Arial" pitchFamily="34" charset="0"/>
                </a:rPr>
                <a:t>نقل حديث توسط علماي قبل از ابن تيميه </a:t>
              </a:r>
            </a:p>
          </p:txBody>
        </p:sp>
        <p:sp>
          <p:nvSpPr>
            <p:cNvPr id="136210" name="Text Box 18"/>
            <p:cNvSpPr txBox="1">
              <a:spLocks noChangeArrowheads="1"/>
            </p:cNvSpPr>
            <p:nvPr/>
          </p:nvSpPr>
          <p:spPr bwMode="gray">
            <a:xfrm>
              <a:off x="4041" y="2366"/>
              <a:ext cx="1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grpSp>
      <p:grpSp>
        <p:nvGrpSpPr>
          <p:cNvPr id="136225" name="Group 33"/>
          <p:cNvGrpSpPr>
            <a:grpSpLocks/>
          </p:cNvGrpSpPr>
          <p:nvPr/>
        </p:nvGrpSpPr>
        <p:grpSpPr bwMode="auto">
          <a:xfrm>
            <a:off x="2855641" y="3356993"/>
            <a:ext cx="7286571" cy="720783"/>
            <a:chOff x="1536" y="2822"/>
            <a:chExt cx="2779" cy="432"/>
          </a:xfrm>
        </p:grpSpPr>
        <p:sp>
          <p:nvSpPr>
            <p:cNvPr id="136212"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13"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14" name="Text Box 22">
              <a:hlinkClick r:id="rId7" action="ppaction://hlinksldjump"/>
            </p:cNvPr>
            <p:cNvSpPr txBox="1">
              <a:spLocks noChangeArrowheads="1"/>
            </p:cNvSpPr>
            <p:nvPr/>
          </p:nvSpPr>
          <p:spPr bwMode="gray">
            <a:xfrm>
              <a:off x="1546" y="2900"/>
              <a:ext cx="2294"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lnSpc>
                  <a:spcPct val="110000"/>
                </a:lnSpc>
              </a:pPr>
              <a:r>
                <a:rPr lang="fa-IR" sz="2800" b="1" dirty="0">
                  <a:latin typeface="Arial" panose="020B0604020202020204" pitchFamily="34" charset="0"/>
                  <a:cs typeface="Arial" pitchFamily="34" charset="0"/>
                </a:rPr>
                <a:t>اختصاص بابي مستقل به اين جمله از روايت غدير</a:t>
              </a:r>
            </a:p>
          </p:txBody>
        </p:sp>
        <p:sp>
          <p:nvSpPr>
            <p:cNvPr id="136215" name="Text Box 23"/>
            <p:cNvSpPr txBox="1">
              <a:spLocks noChangeArrowheads="1"/>
            </p:cNvSpPr>
            <p:nvPr/>
          </p:nvSpPr>
          <p:spPr bwMode="gray">
            <a:xfrm>
              <a:off x="4050" y="2894"/>
              <a:ext cx="132"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p:txBody>
        </p:sp>
      </p:grpSp>
      <p:grpSp>
        <p:nvGrpSpPr>
          <p:cNvPr id="27" name="Group 33"/>
          <p:cNvGrpSpPr>
            <a:grpSpLocks/>
          </p:cNvGrpSpPr>
          <p:nvPr/>
        </p:nvGrpSpPr>
        <p:grpSpPr bwMode="auto">
          <a:xfrm>
            <a:off x="2853480" y="4077073"/>
            <a:ext cx="7283731" cy="710077"/>
            <a:chOff x="1536" y="2822"/>
            <a:chExt cx="2779" cy="432"/>
          </a:xfrm>
        </p:grpSpPr>
        <p:sp>
          <p:nvSpPr>
            <p:cNvPr id="28"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9"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30" name="Text Box 22">
              <a:hlinkClick r:id="rId8" action="ppaction://hlinksldjump"/>
            </p:cNvPr>
            <p:cNvSpPr txBox="1">
              <a:spLocks noChangeArrowheads="1"/>
            </p:cNvSpPr>
            <p:nvPr/>
          </p:nvSpPr>
          <p:spPr bwMode="gray">
            <a:xfrm>
              <a:off x="1680" y="2875"/>
              <a:ext cx="216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fa-IR" sz="2800" b="1" dirty="0">
                  <a:latin typeface="Arial" pitchFamily="34" charset="0"/>
                  <a:cs typeface="Arial" pitchFamily="34" charset="0"/>
                </a:rPr>
                <a:t>اعتراف  علماي قبل از ابن تيميه به صحت سند</a:t>
              </a:r>
              <a:endParaRPr lang="en-US" sz="2800" b="1" dirty="0">
                <a:latin typeface="Arial" pitchFamily="34" charset="0"/>
                <a:cs typeface="Arial" pitchFamily="34" charset="0"/>
              </a:endParaRPr>
            </a:p>
          </p:txBody>
        </p:sp>
        <p:sp>
          <p:nvSpPr>
            <p:cNvPr id="31" name="Text Box 23"/>
            <p:cNvSpPr txBox="1">
              <a:spLocks noChangeArrowheads="1"/>
            </p:cNvSpPr>
            <p:nvPr/>
          </p:nvSpPr>
          <p:spPr bwMode="gray">
            <a:xfrm>
              <a:off x="4050" y="2894"/>
              <a:ext cx="132"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p:txBody>
        </p:sp>
      </p:grpSp>
      <p:grpSp>
        <p:nvGrpSpPr>
          <p:cNvPr id="32" name="Group 33"/>
          <p:cNvGrpSpPr>
            <a:grpSpLocks/>
          </p:cNvGrpSpPr>
          <p:nvPr/>
        </p:nvGrpSpPr>
        <p:grpSpPr bwMode="auto">
          <a:xfrm>
            <a:off x="2855641" y="4797152"/>
            <a:ext cx="7283731" cy="717178"/>
            <a:chOff x="1536" y="2822"/>
            <a:chExt cx="2779" cy="432"/>
          </a:xfrm>
        </p:grpSpPr>
        <p:sp>
          <p:nvSpPr>
            <p:cNvPr id="33" name="AutoShape 20"/>
            <p:cNvSpPr>
              <a:spLocks noChangeArrowheads="1"/>
            </p:cNvSpPr>
            <p:nvPr/>
          </p:nvSpPr>
          <p:spPr bwMode="gray">
            <a:xfrm>
              <a:off x="1536" y="2907"/>
              <a:ext cx="2736" cy="28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latin typeface="Arial" panose="020B0604020202020204" pitchFamily="34" charset="0"/>
                <a:cs typeface="Arial" panose="020B0604020202020204" pitchFamily="34" charset="0"/>
              </a:endParaRPr>
            </a:p>
          </p:txBody>
        </p:sp>
        <p:sp>
          <p:nvSpPr>
            <p:cNvPr id="34" name="AutoShape 21"/>
            <p:cNvSpPr>
              <a:spLocks noChangeArrowheads="1"/>
            </p:cNvSpPr>
            <p:nvPr/>
          </p:nvSpPr>
          <p:spPr bwMode="gray">
            <a:xfrm>
              <a:off x="3932" y="2822"/>
              <a:ext cx="383" cy="432"/>
            </a:xfrm>
            <a:prstGeom prst="diamond">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35" name="Text Box 22">
              <a:hlinkClick r:id="rId9" action="ppaction://hlinksldjump"/>
            </p:cNvPr>
            <p:cNvSpPr txBox="1">
              <a:spLocks noChangeArrowheads="1"/>
            </p:cNvSpPr>
            <p:nvPr/>
          </p:nvSpPr>
          <p:spPr bwMode="gray">
            <a:xfrm>
              <a:off x="1680" y="2913"/>
              <a:ext cx="2160"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b="1" dirty="0">
                  <a:latin typeface="Arial" pitchFamily="34" charset="0"/>
                  <a:cs typeface="Arial" pitchFamily="34" charset="0"/>
                </a:rPr>
                <a:t>ذكر حديث ،‌ توسط  علماي بعد از ابن تيميه</a:t>
              </a:r>
              <a:endParaRPr lang="en-US" sz="2800" b="1" dirty="0">
                <a:latin typeface="Arial" pitchFamily="34" charset="0"/>
                <a:cs typeface="Arial" pitchFamily="34" charset="0"/>
              </a:endParaRPr>
            </a:p>
          </p:txBody>
        </p:sp>
        <p:sp>
          <p:nvSpPr>
            <p:cNvPr id="36" name="Text Box 23"/>
            <p:cNvSpPr txBox="1">
              <a:spLocks noChangeArrowheads="1"/>
            </p:cNvSpPr>
            <p:nvPr/>
          </p:nvSpPr>
          <p:spPr bwMode="gray">
            <a:xfrm>
              <a:off x="4050" y="2894"/>
              <a:ext cx="132"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6</a:t>
              </a:r>
              <a:endParaRPr lang="en-US" sz="2400" dirty="0">
                <a:latin typeface="Arial" panose="020B0604020202020204" pitchFamily="34" charset="0"/>
                <a:cs typeface="Arial" panose="020B0604020202020204" pitchFamily="34" charset="0"/>
              </a:endParaRPr>
            </a:p>
          </p:txBody>
        </p:sp>
      </p:grpSp>
      <p:grpSp>
        <p:nvGrpSpPr>
          <p:cNvPr id="37" name="Group 33"/>
          <p:cNvGrpSpPr>
            <a:grpSpLocks/>
          </p:cNvGrpSpPr>
          <p:nvPr/>
        </p:nvGrpSpPr>
        <p:grpSpPr bwMode="auto">
          <a:xfrm>
            <a:off x="2855641" y="5517232"/>
            <a:ext cx="7283731" cy="682370"/>
            <a:chOff x="1536" y="2822"/>
            <a:chExt cx="2779" cy="432"/>
          </a:xfrm>
        </p:grpSpPr>
        <p:sp>
          <p:nvSpPr>
            <p:cNvPr id="38" name="AutoShape 20"/>
            <p:cNvSpPr>
              <a:spLocks noChangeArrowheads="1"/>
            </p:cNvSpPr>
            <p:nvPr/>
          </p:nvSpPr>
          <p:spPr bwMode="gray">
            <a:xfrm>
              <a:off x="1536" y="2907"/>
              <a:ext cx="2736" cy="28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latin typeface="Arial" panose="020B0604020202020204" pitchFamily="34" charset="0"/>
                <a:cs typeface="Arial" panose="020B0604020202020204" pitchFamily="34" charset="0"/>
              </a:endParaRPr>
            </a:p>
          </p:txBody>
        </p:sp>
        <p:sp>
          <p:nvSpPr>
            <p:cNvPr id="39" name="AutoShape 21"/>
            <p:cNvSpPr>
              <a:spLocks noChangeArrowheads="1"/>
            </p:cNvSpPr>
            <p:nvPr/>
          </p:nvSpPr>
          <p:spPr bwMode="gray">
            <a:xfrm>
              <a:off x="3932" y="2822"/>
              <a:ext cx="383" cy="432"/>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latin typeface="Arial" panose="020B0604020202020204" pitchFamily="34" charset="0"/>
                <a:cs typeface="Arial" panose="020B0604020202020204" pitchFamily="34" charset="0"/>
              </a:endParaRPr>
            </a:p>
          </p:txBody>
        </p:sp>
        <p:sp>
          <p:nvSpPr>
            <p:cNvPr id="40" name="Text Box 22">
              <a:hlinkClick r:id="rId10" action="ppaction://hlinksldjump"/>
            </p:cNvPr>
            <p:cNvSpPr txBox="1">
              <a:spLocks noChangeArrowheads="1"/>
            </p:cNvSpPr>
            <p:nvPr/>
          </p:nvSpPr>
          <p:spPr bwMode="gray">
            <a:xfrm>
              <a:off x="1680" y="2877"/>
              <a:ext cx="2160"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b="1" dirty="0">
                  <a:latin typeface="Arial" pitchFamily="34" charset="0"/>
                  <a:cs typeface="Arial" pitchFamily="34" charset="0"/>
                </a:rPr>
                <a:t>اعتراف  علماي بعد از ابن تيميه به صحت سند</a:t>
              </a:r>
              <a:endParaRPr lang="en-US" sz="2800" b="1" dirty="0">
                <a:latin typeface="Arial" pitchFamily="34" charset="0"/>
                <a:cs typeface="Arial" pitchFamily="34" charset="0"/>
              </a:endParaRPr>
            </a:p>
          </p:txBody>
        </p:sp>
        <p:sp>
          <p:nvSpPr>
            <p:cNvPr id="41" name="Text Box 23"/>
            <p:cNvSpPr txBox="1">
              <a:spLocks noChangeArrowheads="1"/>
            </p:cNvSpPr>
            <p:nvPr/>
          </p:nvSpPr>
          <p:spPr bwMode="gray">
            <a:xfrm>
              <a:off x="4050" y="2894"/>
              <a:ext cx="1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7</a:t>
              </a:r>
              <a:endParaRPr lang="en-US" sz="2400" dirty="0">
                <a:latin typeface="Arial" panose="020B0604020202020204" pitchFamily="34" charset="0"/>
                <a:cs typeface="Arial" panose="020B0604020202020204" pitchFamily="34" charset="0"/>
              </a:endParaRPr>
            </a:p>
          </p:txBody>
        </p:sp>
      </p:grpSp>
      <p:grpSp>
        <p:nvGrpSpPr>
          <p:cNvPr id="43" name="Group 33"/>
          <p:cNvGrpSpPr>
            <a:grpSpLocks/>
          </p:cNvGrpSpPr>
          <p:nvPr/>
        </p:nvGrpSpPr>
        <p:grpSpPr bwMode="auto">
          <a:xfrm>
            <a:off x="2855641" y="6182708"/>
            <a:ext cx="7283731" cy="682370"/>
            <a:chOff x="1536" y="2822"/>
            <a:chExt cx="2779" cy="432"/>
          </a:xfrm>
        </p:grpSpPr>
        <p:sp>
          <p:nvSpPr>
            <p:cNvPr id="44" name="AutoShape 20"/>
            <p:cNvSpPr>
              <a:spLocks noChangeArrowheads="1"/>
            </p:cNvSpPr>
            <p:nvPr/>
          </p:nvSpPr>
          <p:spPr bwMode="gray">
            <a:xfrm>
              <a:off x="1536" y="2907"/>
              <a:ext cx="2736" cy="28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latin typeface="Arial" panose="020B0604020202020204" pitchFamily="34" charset="0"/>
                <a:cs typeface="Arial" panose="020B0604020202020204" pitchFamily="34" charset="0"/>
              </a:endParaRPr>
            </a:p>
          </p:txBody>
        </p:sp>
        <p:sp>
          <p:nvSpPr>
            <p:cNvPr id="45" name="AutoShape 21"/>
            <p:cNvSpPr>
              <a:spLocks noChangeArrowheads="1"/>
            </p:cNvSpPr>
            <p:nvPr/>
          </p:nvSpPr>
          <p:spPr bwMode="gray">
            <a:xfrm>
              <a:off x="3932" y="2822"/>
              <a:ext cx="383" cy="432"/>
            </a:xfrm>
            <a:prstGeom prst="diamond">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46" name="Text Box 22">
              <a:hlinkClick r:id="rId11" action="ppaction://hlinksldjump"/>
            </p:cNvPr>
            <p:cNvSpPr txBox="1">
              <a:spLocks noChangeArrowheads="1"/>
            </p:cNvSpPr>
            <p:nvPr/>
          </p:nvSpPr>
          <p:spPr bwMode="gray">
            <a:xfrm>
              <a:off x="1680" y="2913"/>
              <a:ext cx="2160"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b="1" dirty="0">
                  <a:latin typeface="Arial" pitchFamily="34" charset="0"/>
                  <a:cs typeface="Arial" pitchFamily="34" charset="0"/>
                </a:rPr>
                <a:t>علماء اهل سنت و رد سخن ابن تيميه</a:t>
              </a:r>
              <a:endParaRPr lang="en-US" sz="2800" b="1" dirty="0">
                <a:latin typeface="Arial" pitchFamily="34" charset="0"/>
                <a:cs typeface="Arial" pitchFamily="34" charset="0"/>
              </a:endParaRPr>
            </a:p>
          </p:txBody>
        </p:sp>
        <p:sp>
          <p:nvSpPr>
            <p:cNvPr id="47" name="Text Box 23"/>
            <p:cNvSpPr txBox="1">
              <a:spLocks noChangeArrowheads="1"/>
            </p:cNvSpPr>
            <p:nvPr/>
          </p:nvSpPr>
          <p:spPr bwMode="gray">
            <a:xfrm>
              <a:off x="4050" y="2894"/>
              <a:ext cx="1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8</a:t>
              </a:r>
              <a:endParaRPr lang="en-US" sz="2400" dirty="0">
                <a:latin typeface="Arial" panose="020B0604020202020204" pitchFamily="34" charset="0"/>
                <a:cs typeface="Arial" panose="020B0604020202020204" pitchFamily="34" charset="0"/>
              </a:endParaRPr>
            </a:p>
          </p:txBody>
        </p:sp>
      </p:grpSp>
      <p:sp>
        <p:nvSpPr>
          <p:cNvPr id="48" name="Right Arrow 17">
            <a:hlinkClick r:id="rId12"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07135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6223"/>
                                        </p:tgtEl>
                                        <p:attrNameLst>
                                          <p:attrName>style.visibility</p:attrName>
                                        </p:attrNameLst>
                                      </p:cBhvr>
                                      <p:to>
                                        <p:strVal val="visible"/>
                                      </p:to>
                                    </p:set>
                                    <p:anim calcmode="lin" valueType="num">
                                      <p:cBhvr additive="base">
                                        <p:cTn id="13" dur="1000" fill="hold"/>
                                        <p:tgtEl>
                                          <p:spTgt spid="136223"/>
                                        </p:tgtEl>
                                        <p:attrNameLst>
                                          <p:attrName>ppt_x</p:attrName>
                                        </p:attrNameLst>
                                      </p:cBhvr>
                                      <p:tavLst>
                                        <p:tav tm="0">
                                          <p:val>
                                            <p:strVal val="1+#ppt_w/2"/>
                                          </p:val>
                                        </p:tav>
                                        <p:tav tm="100000">
                                          <p:val>
                                            <p:strVal val="#ppt_x"/>
                                          </p:val>
                                        </p:tav>
                                      </p:tavLst>
                                    </p:anim>
                                    <p:anim calcmode="lin" valueType="num">
                                      <p:cBhvr additive="base">
                                        <p:cTn id="14" dur="1000" fill="hold"/>
                                        <p:tgtEl>
                                          <p:spTgt spid="1362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6224"/>
                                        </p:tgtEl>
                                        <p:attrNameLst>
                                          <p:attrName>style.visibility</p:attrName>
                                        </p:attrNameLst>
                                      </p:cBhvr>
                                      <p:to>
                                        <p:strVal val="visible"/>
                                      </p:to>
                                    </p:set>
                                    <p:anim calcmode="lin" valueType="num">
                                      <p:cBhvr additive="base">
                                        <p:cTn id="19" dur="1000" fill="hold"/>
                                        <p:tgtEl>
                                          <p:spTgt spid="136224"/>
                                        </p:tgtEl>
                                        <p:attrNameLst>
                                          <p:attrName>ppt_x</p:attrName>
                                        </p:attrNameLst>
                                      </p:cBhvr>
                                      <p:tavLst>
                                        <p:tav tm="0">
                                          <p:val>
                                            <p:strVal val="1+#ppt_w/2"/>
                                          </p:val>
                                        </p:tav>
                                        <p:tav tm="100000">
                                          <p:val>
                                            <p:strVal val="#ppt_x"/>
                                          </p:val>
                                        </p:tav>
                                      </p:tavLst>
                                    </p:anim>
                                    <p:anim calcmode="lin" valueType="num">
                                      <p:cBhvr additive="base">
                                        <p:cTn id="20" dur="1000" fill="hold"/>
                                        <p:tgtEl>
                                          <p:spTgt spid="1362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6225"/>
                                        </p:tgtEl>
                                        <p:attrNameLst>
                                          <p:attrName>style.visibility</p:attrName>
                                        </p:attrNameLst>
                                      </p:cBhvr>
                                      <p:to>
                                        <p:strVal val="visible"/>
                                      </p:to>
                                    </p:set>
                                    <p:anim calcmode="lin" valueType="num">
                                      <p:cBhvr additive="base">
                                        <p:cTn id="25" dur="1000" fill="hold"/>
                                        <p:tgtEl>
                                          <p:spTgt spid="136225"/>
                                        </p:tgtEl>
                                        <p:attrNameLst>
                                          <p:attrName>ppt_x</p:attrName>
                                        </p:attrNameLst>
                                      </p:cBhvr>
                                      <p:tavLst>
                                        <p:tav tm="0">
                                          <p:val>
                                            <p:strVal val="1+#ppt_w/2"/>
                                          </p:val>
                                        </p:tav>
                                        <p:tav tm="100000">
                                          <p:val>
                                            <p:strVal val="#ppt_x"/>
                                          </p:val>
                                        </p:tav>
                                      </p:tavLst>
                                    </p:anim>
                                    <p:anim calcmode="lin" valueType="num">
                                      <p:cBhvr additive="base">
                                        <p:cTn id="26" dur="1000" fill="hold"/>
                                        <p:tgtEl>
                                          <p:spTgt spid="1362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1+#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000" fill="hold"/>
                                        <p:tgtEl>
                                          <p:spTgt spid="32"/>
                                        </p:tgtEl>
                                        <p:attrNameLst>
                                          <p:attrName>ppt_x</p:attrName>
                                        </p:attrNameLst>
                                      </p:cBhvr>
                                      <p:tavLst>
                                        <p:tav tm="0">
                                          <p:val>
                                            <p:strVal val="1+#ppt_w/2"/>
                                          </p:val>
                                        </p:tav>
                                        <p:tav tm="100000">
                                          <p:val>
                                            <p:strVal val="#ppt_x"/>
                                          </p:val>
                                        </p:tav>
                                      </p:tavLst>
                                    </p:anim>
                                    <p:anim calcmode="lin" valueType="num">
                                      <p:cBhvr additive="base">
                                        <p:cTn id="3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1+#ppt_w/2"/>
                                          </p:val>
                                        </p:tav>
                                        <p:tav tm="100000">
                                          <p:val>
                                            <p:strVal val="#ppt_x"/>
                                          </p:val>
                                        </p:tav>
                                      </p:tavLst>
                                    </p:anim>
                                    <p:anim calcmode="lin" valueType="num">
                                      <p:cBhvr additive="base">
                                        <p:cTn id="4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1000" fill="hold"/>
                                        <p:tgtEl>
                                          <p:spTgt spid="43"/>
                                        </p:tgtEl>
                                        <p:attrNameLst>
                                          <p:attrName>ppt_x</p:attrName>
                                        </p:attrNameLst>
                                      </p:cBhvr>
                                      <p:tavLst>
                                        <p:tav tm="0">
                                          <p:val>
                                            <p:strVal val="1+#ppt_w/2"/>
                                          </p:val>
                                        </p:tav>
                                        <p:tav tm="100000">
                                          <p:val>
                                            <p:strVal val="#ppt_x"/>
                                          </p:val>
                                        </p:tav>
                                      </p:tavLst>
                                    </p:anim>
                                    <p:anim calcmode="lin" valueType="num">
                                      <p:cBhvr additive="base">
                                        <p:cTn id="50"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643921"/>
            <a:ext cx="11887781" cy="619084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t>1 . گرد آورى تمام حاجيان براى اين بود كه همه آنان سخنان حضرت را بشنوند و حجّت بر آنان تمام شود و نيز، هيچ گونه بهانه و راه گريزى نداشته باشند.</a:t>
            </a:r>
            <a:endParaRPr lang="en-US" sz="3200" b="1" dirty="0"/>
          </a:p>
          <a:p>
            <a:pPr rtl="1"/>
            <a:r>
              <a:rPr lang="fa-IR" sz="3200" b="1" dirty="0"/>
              <a:t>2 . با جمله </a:t>
            </a:r>
            <a:r>
              <a:rPr lang="fa-IR" sz="3200" b="1" dirty="0">
                <a:hlinkClick r:id="rId3" action="ppaction://hlinksldjump"/>
              </a:rPr>
              <a:t>ا</a:t>
            </a:r>
            <a:r>
              <a:rPr lang="fa-IR" sz="3200" b="1" dirty="0">
                <a:ln>
                  <a:solidFill>
                    <a:srgbClr val="FF0000"/>
                  </a:solidFill>
                </a:ln>
                <a:hlinkClick r:id="rId4" action="ppaction://hlinkfile"/>
              </a:rPr>
              <a:t> أَنِّي يُوشِكُ أَنْ أدعَي فَأُجِيبَ</a:t>
            </a:r>
            <a:r>
              <a:rPr lang="fa-IR" sz="3200" b="1" dirty="0">
                <a:ln>
                  <a:solidFill>
                    <a:srgbClr val="FF0000"/>
                  </a:solidFill>
                </a:ln>
              </a:rPr>
              <a:t> </a:t>
            </a:r>
            <a:r>
              <a:rPr lang="fa-IR" sz="3200" b="1" dirty="0"/>
              <a:t>حضرت به دو نكته مهم پرداخت: نخست اين  كه روزهاى پايانى عمر شريف خود را مى گذراند و ديگر اين كه اين سخنان من از اهميت شايانى برخوردار است؛ چون بزرگان سفارشهاى اساسي  خويش را در آخر عمر مى نويسند و مطالب حساس را در لحظه هاى پايانى عمر، بيان مى كنند.</a:t>
            </a:r>
            <a:endParaRPr lang="en-US" sz="3200" b="1" dirty="0"/>
          </a:p>
          <a:p>
            <a:pPr rtl="1"/>
            <a:r>
              <a:rPr lang="fa-IR" sz="3200" b="1" dirty="0"/>
              <a:t>3 . با عبارت. </a:t>
            </a:r>
            <a:r>
              <a:rPr lang="fa-IR" sz="3200" b="1" dirty="0">
                <a:ln>
                  <a:solidFill>
                    <a:srgbClr val="0000FF"/>
                  </a:solidFill>
                </a:ln>
                <a:solidFill>
                  <a:srgbClr val="7030A0"/>
                </a:solidFill>
                <a:hlinkClick r:id="rId5" action="ppaction://hlinksldjump"/>
              </a:rPr>
              <a:t>وَإِنِّي مَسْؤُولٌ وَإِنَّكُمْ مَسْؤُولُون </a:t>
            </a:r>
            <a:r>
              <a:rPr lang="fa-IR" sz="3200" b="1" dirty="0"/>
              <a:t>ثابت كرد سخنانى كه گفته مى شود، عادى نيست; بلكه لازم و ضرورى بوده و در برابر گفته هاى خود مسئول است.</a:t>
            </a:r>
            <a:endParaRPr lang="en-US" sz="3200" b="1" dirty="0"/>
          </a:p>
        </p:txBody>
      </p:sp>
      <p:sp>
        <p:nvSpPr>
          <p:cNvPr id="2" name="Title 1"/>
          <p:cNvSpPr>
            <a:spLocks noGrp="1"/>
          </p:cNvSpPr>
          <p:nvPr>
            <p:ph type="title"/>
          </p:nvPr>
        </p:nvSpPr>
        <p:spPr>
          <a:xfrm>
            <a:off x="101430" y="-27384"/>
            <a:ext cx="11979790" cy="678248"/>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نكته ها و پيام</a:t>
            </a:r>
            <a:r>
              <a:rPr lang="en-US" sz="3600" b="1" dirty="0">
                <a:latin typeface="Arial" pitchFamily="34" charset="0"/>
                <a:cs typeface="Arial" pitchFamily="34" charset="0"/>
              </a:rPr>
              <a:t> </a:t>
            </a:r>
            <a:r>
              <a:rPr lang="fa-IR" sz="3600" b="1" dirty="0">
                <a:latin typeface="Arial" pitchFamily="34" charset="0"/>
                <a:cs typeface="Arial" pitchFamily="34" charset="0"/>
              </a:rPr>
              <a:t>‌هاي خطبه غدير</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20931797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643921"/>
            <a:ext cx="11887781" cy="619084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t>4 . و پس از گرفتن اعتراف از مردم </a:t>
            </a:r>
            <a:r>
              <a:rPr lang="fa-IR" sz="3200" b="1" dirty="0">
                <a:ln>
                  <a:solidFill>
                    <a:srgbClr val="FF0000"/>
                  </a:solidFill>
                </a:ln>
              </a:rPr>
              <a:t>«نَشْهَدُ أَنَّكَ قد بَلَّغْتَ وَجَاهَدْتَ وَنَصَحْتَ فَجَزَاكَ اللَّهُ خَيْرًا!» </a:t>
            </a:r>
            <a:r>
              <a:rPr lang="fa-IR" sz="3200" b="1" dirty="0"/>
              <a:t>و گواهى دادن آنان مبنى بر حسن انجام رسالت، حجّت را بر همگان تمام كرد و راه هرگونه عذر را بر روى همه بست.</a:t>
            </a:r>
            <a:endParaRPr lang="en-US" sz="3200" b="1" dirty="0"/>
          </a:p>
          <a:p>
            <a:pPr algn="just" rtl="1"/>
            <a:r>
              <a:rPr lang="fa-IR" sz="3200" b="1" dirty="0"/>
              <a:t>5 . با جمله </a:t>
            </a:r>
            <a:r>
              <a:rPr lang="fa-IR" sz="3200" b="1" dirty="0">
                <a:ln>
                  <a:solidFill>
                    <a:srgbClr val="FF0000"/>
                  </a:solidFill>
                </a:ln>
              </a:rPr>
              <a:t>«أَلَيْسَ تَشْهَدُونَ اَنْ لا إِلَهَ إِلا اللَّهُ وَأَنَّ مُحَمَّدًا عَبْدُهُ وَرَسُولُهُ وَأَنَّ جَنَّتَهُ حَقٌّ وَنَارَهُ حَق</a:t>
            </a:r>
            <a:r>
              <a:rPr lang="fa-IR" sz="3200" b="1" dirty="0"/>
              <a:t>ّ از مردم در باره توحيد، رسالت و معاد گواهى گرفت و آنان اعتراف كردند كه رسول اكرم (ص) بر مردمان از خودشان سزاوارتر است: </a:t>
            </a:r>
            <a:r>
              <a:rPr lang="fa-IR" sz="3200" b="1" dirty="0">
                <a:ln>
                  <a:solidFill>
                    <a:srgbClr val="FF0000"/>
                  </a:solidFill>
                </a:ln>
                <a:solidFill>
                  <a:schemeClr val="accent3">
                    <a:lumMod val="75000"/>
                  </a:schemeClr>
                </a:solidFill>
              </a:rPr>
              <a:t>{النَّبِي أَوْلَي بِالْمُؤْمِنِينَ مِنْ أَنْفُسِهِمْ}</a:t>
            </a:r>
            <a:r>
              <a:rPr lang="fa-IR" sz="3200" b="1" dirty="0"/>
              <a:t> </a:t>
            </a:r>
            <a:r>
              <a:rPr lang="fa-IR" sz="3200" b="1" dirty="0">
                <a:solidFill>
                  <a:srgbClr val="FF0000"/>
                </a:solidFill>
              </a:rPr>
              <a:t> احزاب  آيه 6 .</a:t>
            </a:r>
            <a:r>
              <a:rPr lang="fa-IR" sz="3200" b="1" dirty="0"/>
              <a:t> به دنبال اعلام ولايت حضرت على(عليه السلام) ثابت فرمود كه ولايت على (ع)  همسان توحيد و معاد است و امامت او، استمرار رسالت رسول گرامى(ص) وسلم) و ولايت على (ع)  بر مردم همانند ولايت خود آن حضرت (ص) بر ايشان است.</a:t>
            </a:r>
            <a:endParaRPr lang="en-US" sz="3200" b="1" dirty="0"/>
          </a:p>
          <a:p>
            <a:pPr rtl="1"/>
            <a:endParaRPr lang="en-US" sz="3100" b="1" dirty="0"/>
          </a:p>
        </p:txBody>
      </p:sp>
      <p:sp>
        <p:nvSpPr>
          <p:cNvPr id="2" name="Title 1"/>
          <p:cNvSpPr>
            <a:spLocks noGrp="1"/>
          </p:cNvSpPr>
          <p:nvPr>
            <p:ph type="title"/>
          </p:nvPr>
        </p:nvSpPr>
        <p:spPr>
          <a:xfrm>
            <a:off x="101430" y="-27384"/>
            <a:ext cx="11979790" cy="678248"/>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نكته ها و پيام</a:t>
            </a:r>
            <a:r>
              <a:rPr lang="en-US" sz="3600" b="1" dirty="0">
                <a:latin typeface="Arial" pitchFamily="34" charset="0"/>
                <a:cs typeface="Arial" pitchFamily="34" charset="0"/>
              </a:rPr>
              <a:t> </a:t>
            </a:r>
            <a:r>
              <a:rPr lang="fa-IR" sz="3600" b="1" dirty="0">
                <a:latin typeface="Arial" pitchFamily="34" charset="0"/>
                <a:cs typeface="Arial" pitchFamily="34" charset="0"/>
              </a:rPr>
              <a:t>‌هاي خطبه غدير</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29696016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643921"/>
            <a:ext cx="11887781" cy="619084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t>6 . با دعا بر كسانى كه به يارى على(عليه السلام) برخيزند و نفرين بر آنان كه با وى دشمنى كنند، از سويى ثابت كرد كه وظيفه ملت پيروى بى چون و چرا از دستورهاى على(عليه السلام) است و كسى نبايد با هيچ بهانه اى به مخالفت بر خيزد.</a:t>
            </a:r>
            <a:endParaRPr lang="en-US" sz="3200" b="1" dirty="0"/>
          </a:p>
          <a:p>
            <a:pPr rtl="1"/>
            <a:r>
              <a:rPr lang="fa-IR" sz="3200" b="1" dirty="0"/>
              <a:t>7 . با نفرين بر مخالفان، برنامه كسانى كه پس از حضرت به بهانه هاى واهى، عَلَم مخالفت با حضرت را برافراشته، جنگهاى جمل، صفين و نهروان و ...، راه انداختند و خون هزاران مسلمان بى گناه را بر زمين ريختند; خط بطلان كشيد.</a:t>
            </a:r>
            <a:endParaRPr lang="en-US" sz="3200" b="1" dirty="0"/>
          </a:p>
          <a:p>
            <a:pPr rtl="1"/>
            <a:r>
              <a:rPr lang="fa-IR" sz="3200" b="1" dirty="0"/>
              <a:t>8 . با دعا به ياران و نفرين بر مخالفان، اعلام كرد كه يك رهبر نمونه، هر چندهم در كارهاى حكومتى توانمند باشد، اگر محبوبيت مردمى نداشته باشد، پيروز عرصه سياسى نخواهد بود و با اين دعا و نفرين، زمينه محبوبيت على(عليه السلام)را در قلوب مردم فراهم ساخت.</a:t>
            </a:r>
            <a:endParaRPr lang="en-US" sz="3200" b="1" dirty="0"/>
          </a:p>
          <a:p>
            <a:pPr rtl="1"/>
            <a:endParaRPr lang="en-US" sz="3100" b="1" dirty="0"/>
          </a:p>
        </p:txBody>
      </p:sp>
      <p:sp>
        <p:nvSpPr>
          <p:cNvPr id="2" name="Title 1"/>
          <p:cNvSpPr>
            <a:spLocks noGrp="1"/>
          </p:cNvSpPr>
          <p:nvPr>
            <p:ph type="title"/>
          </p:nvPr>
        </p:nvSpPr>
        <p:spPr>
          <a:xfrm>
            <a:off x="101430" y="-27384"/>
            <a:ext cx="11979790" cy="678248"/>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نكته ها و پيام</a:t>
            </a:r>
            <a:r>
              <a:rPr lang="en-US" sz="3600" b="1" dirty="0">
                <a:latin typeface="Arial" pitchFamily="34" charset="0"/>
                <a:cs typeface="Arial" pitchFamily="34" charset="0"/>
              </a:rPr>
              <a:t> </a:t>
            </a:r>
            <a:r>
              <a:rPr lang="fa-IR" sz="3600" b="1" dirty="0">
                <a:latin typeface="Arial" pitchFamily="34" charset="0"/>
                <a:cs typeface="Arial" pitchFamily="34" charset="0"/>
              </a:rPr>
              <a:t>‌هاي خطبه غدير</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57673663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643921"/>
            <a:ext cx="11887781" cy="619084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t>9 - با جمله </a:t>
            </a:r>
            <a:r>
              <a:rPr lang="fa-IR" sz="3200" b="1" dirty="0">
                <a:ln>
                  <a:solidFill>
                    <a:srgbClr val="FF0000"/>
                  </a:solidFill>
                </a:ln>
              </a:rPr>
              <a:t>يا أَيُّهَا الناس إنِّي فَرَطُكُمْ </a:t>
            </a:r>
            <a:r>
              <a:rPr lang="fa-IR" sz="3200" b="1" dirty="0">
                <a:ln>
                  <a:solidFill>
                    <a:srgbClr val="FF0000"/>
                  </a:solidFill>
                </a:ln>
                <a:hlinkClick r:id="rId3" action="ppaction://hlinkfile"/>
              </a:rPr>
              <a:t>وَإِنَّكُمْ وارِدُونَ عَلَيَّ الْحَوْض </a:t>
            </a:r>
            <a:r>
              <a:rPr lang="fa-IR" sz="3200" b="1" dirty="0"/>
              <a:t>اشاره حضرت به قضيه حوض، داستان بلندى  دارد كه با توجه به روايات بسيارى  از ورود تعداد زيادى از صحابه حضرت به حوض جلوگيرى مى شود با اين كه حضرت به دفاع از آنان برخواسته و مى فرمايد: اينها اصحاب من هستند، اينها را كجا مى بريد؟ پاسخ مى آيد: «إلى النار واللّه!» همه آنان را به سوى آتش دوزخ روانه مى كنيم. حضرت مى فرمايد: </a:t>
            </a:r>
            <a:r>
              <a:rPr lang="fa-IR" sz="3200" b="1" dirty="0">
                <a:ln>
                  <a:solidFill>
                    <a:srgbClr val="FF0000"/>
                  </a:solidFill>
                </a:ln>
              </a:rPr>
              <a:t>«ما شأنهم؟» </a:t>
            </a:r>
            <a:r>
              <a:rPr lang="fa-IR" sz="3200" b="1" dirty="0"/>
              <a:t>مگر آنان چه كرده اند كه در خور آتش دوزخ شده اند.</a:t>
            </a:r>
            <a:endParaRPr lang="en-US" sz="3200" b="1" dirty="0"/>
          </a:p>
          <a:p>
            <a:pPr rtl="1"/>
            <a:r>
              <a:rPr lang="fa-IR" sz="3200" b="1" dirty="0"/>
              <a:t>پاسخ مى دهند: </a:t>
            </a:r>
            <a:r>
              <a:rPr lang="fa-IR" sz="3200" b="1" dirty="0">
                <a:ln>
                  <a:solidFill>
                    <a:srgbClr val="FF0000"/>
                  </a:solidFill>
                </a:ln>
              </a:rPr>
              <a:t>«إنّهم ارتدّوا بعدك على أدبارهم القهقرى، فلا أراه يَخْلُص منهم إلاّ مثلَ هَمَل النَّعَم.  </a:t>
            </a:r>
          </a:p>
          <a:p>
            <a:pPr rtl="1"/>
            <a:r>
              <a:rPr lang="fa-IR" sz="3200" b="1" dirty="0">
                <a:solidFill>
                  <a:srgbClr val="005500"/>
                </a:solidFill>
                <a:hlinkClick r:id="rId4" action="ppaction://hlinkfile"/>
              </a:rPr>
              <a:t>صحيح بخارى، ج 7، ص 207 ح6587، كتاب الرقاق، باب في الحوض</a:t>
            </a:r>
            <a:r>
              <a:rPr lang="fa-IR" sz="3200" b="1" dirty="0">
                <a:solidFill>
                  <a:srgbClr val="005500"/>
                </a:solidFill>
              </a:rPr>
              <a:t>.</a:t>
            </a:r>
            <a:endParaRPr lang="en-US" sz="3200" b="1" dirty="0">
              <a:solidFill>
                <a:srgbClr val="005500"/>
              </a:solidFill>
            </a:endParaRPr>
          </a:p>
        </p:txBody>
      </p:sp>
      <p:sp>
        <p:nvSpPr>
          <p:cNvPr id="2" name="Title 1"/>
          <p:cNvSpPr>
            <a:spLocks noGrp="1"/>
          </p:cNvSpPr>
          <p:nvPr>
            <p:ph type="title"/>
          </p:nvPr>
        </p:nvSpPr>
        <p:spPr>
          <a:xfrm>
            <a:off x="101430" y="-27384"/>
            <a:ext cx="11979790" cy="678248"/>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نكته ها و پيام</a:t>
            </a:r>
            <a:r>
              <a:rPr lang="en-US" sz="3600" b="1" dirty="0">
                <a:latin typeface="Arial" pitchFamily="34" charset="0"/>
                <a:cs typeface="Arial" pitchFamily="34" charset="0"/>
              </a:rPr>
              <a:t> </a:t>
            </a:r>
            <a:r>
              <a:rPr lang="fa-IR" sz="3600" b="1" dirty="0">
                <a:latin typeface="Arial" pitchFamily="34" charset="0"/>
                <a:cs typeface="Arial" pitchFamily="34" charset="0"/>
              </a:rPr>
              <a:t>‌هاي خطبه غدير</a:t>
            </a:r>
            <a:endParaRPr lang="en-US" sz="3600" b="1" dirty="0">
              <a:latin typeface="Arial" pitchFamily="34" charset="0"/>
              <a:cs typeface="Arial" pitchFamily="34" charset="0"/>
            </a:endParaRPr>
          </a:p>
        </p:txBody>
      </p:sp>
      <p:pic>
        <p:nvPicPr>
          <p:cNvPr id="3" name="Picture 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99456" y="4797152"/>
            <a:ext cx="1210084" cy="1800000"/>
          </a:xfrm>
          <a:prstGeom prst="rect">
            <a:avLst/>
          </a:prstGeom>
        </p:spPr>
      </p:pic>
    </p:spTree>
    <p:extLst>
      <p:ext uri="{BB962C8B-B14F-4D97-AF65-F5344CB8AC3E}">
        <p14:creationId xmlns:p14="http://schemas.microsoft.com/office/powerpoint/2010/main" val="424518654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643921"/>
            <a:ext cx="11887781" cy="619084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200" b="1" dirty="0"/>
              <a:t>10 . سر انجام حضرت با جمله </a:t>
            </a:r>
            <a:r>
              <a:rPr lang="fa-IR" sz="3200" b="1" dirty="0">
                <a:ln>
                  <a:solidFill>
                    <a:srgbClr val="FF0000"/>
                  </a:solidFill>
                </a:ln>
              </a:rPr>
              <a:t>«وَإِنِّي سَائِلُكُمْ حِينَ تَرِدُونَ عَلَيَّ عَنِ</a:t>
            </a:r>
            <a:r>
              <a:rPr lang="fa-IR" sz="3200" b="1" dirty="0">
                <a:ln>
                  <a:solidFill>
                    <a:srgbClr val="FF0000"/>
                  </a:solidFill>
                </a:ln>
                <a:hlinkClick r:id="rId3" action="ppaction://hlinkfile"/>
              </a:rPr>
              <a:t> الثَّقَلَيْنِ فَانْظُرُوا كَيْفَ تَخْلُفُونِي فِيهِمَا: الثَّقَلُ الأَكْبَر</a:t>
            </a:r>
            <a:r>
              <a:rPr lang="fa-IR" sz="3200" b="1" dirty="0">
                <a:ln>
                  <a:solidFill>
                    <a:srgbClr val="FF0000"/>
                  </a:solidFill>
                </a:ln>
              </a:rPr>
              <a:t>ُ كِتَابُ اللَّهِ عز وجل سَبَبٌ طرفة بِيَدِ اللَّهِ وطرفة بِأَيْدِيكُمْ فَاسْتَمْسِكُوا بِهِ لا تَضِلُّوا وَلا تَبَدَّلُوا؛ وَعِتْرَتِي أَهْلُ بَيْتِي </a:t>
            </a:r>
            <a:r>
              <a:rPr lang="fa-IR" sz="3200" b="1" dirty="0"/>
              <a:t> و تأكيد فراوان در باره قضيه ثقلين و قرين بودن اهل بيت با قرآن، موارد زير را ثابت كرد: </a:t>
            </a:r>
            <a:endParaRPr lang="en-US" sz="3200" b="1" dirty="0"/>
          </a:p>
          <a:p>
            <a:pPr rtl="1"/>
            <a:r>
              <a:rPr lang="fa-IR" sz="3200" b="1" dirty="0"/>
              <a:t>الف . عصمت اهل بيت(عليهم السلام).</a:t>
            </a:r>
            <a:endParaRPr lang="en-US" sz="3200" b="1" dirty="0"/>
          </a:p>
          <a:p>
            <a:pPr rtl="1"/>
            <a:r>
              <a:rPr lang="fa-IR" sz="3200" b="1" dirty="0"/>
              <a:t>ب . هم دوشى آنان در جامعه اسلامى با قرآن.</a:t>
            </a:r>
            <a:endParaRPr lang="en-US" sz="3200" b="1" dirty="0"/>
          </a:p>
          <a:p>
            <a:pPr rtl="1"/>
            <a:r>
              <a:rPr lang="fa-IR" sz="3200" b="1" dirty="0"/>
              <a:t>ج . حضور جاودانه آنان در جامعه همانند جاودانگى قرآن.</a:t>
            </a:r>
            <a:endParaRPr lang="en-US" sz="3200" b="1" dirty="0"/>
          </a:p>
          <a:p>
            <a:pPr rtl="1"/>
            <a:r>
              <a:rPr lang="fa-IR" sz="3200" b="1" dirty="0"/>
              <a:t>د . ايمن بودن امت اسلامى از گمراهى در سايه بهره گيرى از قرآن و اهل بيت (عليهم السلام).</a:t>
            </a:r>
            <a:endParaRPr lang="en-US" sz="3200" b="1" dirty="0"/>
          </a:p>
          <a:p>
            <a:pPr rtl="1"/>
            <a:r>
              <a:rPr lang="fa-IR" sz="3200" b="1" dirty="0"/>
              <a:t>هـ . مسئوليت سنگين مردم در برابر قرآن و اهل بيت(عليهم السلام).</a:t>
            </a:r>
            <a:endParaRPr lang="en-US" sz="3200" b="1" dirty="0"/>
          </a:p>
          <a:p>
            <a:pPr rtl="1"/>
            <a:endParaRPr lang="en-US" sz="3200" b="1" dirty="0">
              <a:solidFill>
                <a:srgbClr val="005500"/>
              </a:solidFill>
            </a:endParaRPr>
          </a:p>
        </p:txBody>
      </p:sp>
      <p:sp>
        <p:nvSpPr>
          <p:cNvPr id="2" name="Title 1"/>
          <p:cNvSpPr>
            <a:spLocks noGrp="1"/>
          </p:cNvSpPr>
          <p:nvPr>
            <p:ph type="title"/>
          </p:nvPr>
        </p:nvSpPr>
        <p:spPr>
          <a:xfrm>
            <a:off x="101430" y="-27384"/>
            <a:ext cx="11979790" cy="678248"/>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نكته ها و پيام</a:t>
            </a:r>
            <a:r>
              <a:rPr lang="en-US" sz="3600" b="1" dirty="0">
                <a:latin typeface="Arial" pitchFamily="34" charset="0"/>
                <a:cs typeface="Arial" pitchFamily="34" charset="0"/>
              </a:rPr>
              <a:t> </a:t>
            </a:r>
            <a:r>
              <a:rPr lang="fa-IR" sz="3600" b="1" dirty="0">
                <a:latin typeface="Arial" pitchFamily="34" charset="0"/>
                <a:cs typeface="Arial" pitchFamily="34" charset="0"/>
              </a:rPr>
              <a:t>‌هاي خطبه غدير</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340987287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873" y="643921"/>
            <a:ext cx="11887781" cy="6190846"/>
          </a:xfrm>
        </p:spPr>
        <p:style>
          <a:lnRef idx="1">
            <a:schemeClr val="accent1"/>
          </a:lnRef>
          <a:fillRef idx="2">
            <a:schemeClr val="accent1"/>
          </a:fillRef>
          <a:effectRef idx="1">
            <a:schemeClr val="accent1"/>
          </a:effectRef>
          <a:fontRef idx="minor">
            <a:schemeClr val="dk1"/>
          </a:fontRef>
        </p:style>
        <p:txBody>
          <a:bodyPr>
            <a:noAutofit/>
          </a:bodyPr>
          <a:lstStyle/>
          <a:p>
            <a:pPr algn="ctr" rtl="1"/>
            <a:r>
              <a:rPr lang="fa-IR" sz="3200" b="1" dirty="0">
                <a:ln>
                  <a:solidFill>
                    <a:srgbClr val="FF0000"/>
                  </a:solidFill>
                </a:ln>
                <a:solidFill>
                  <a:srgbClr val="0000FF"/>
                </a:solidFill>
                <a:latin typeface="Arial" pitchFamily="34" charset="0"/>
                <a:cs typeface="Arial" pitchFamily="34" charset="0"/>
              </a:rPr>
              <a:t>وظيفه ما در برابر غدير</a:t>
            </a:r>
            <a:endParaRPr lang="en-US" sz="3200" b="1" dirty="0">
              <a:ln>
                <a:solidFill>
                  <a:srgbClr val="FF0000"/>
                </a:solidFill>
              </a:ln>
              <a:solidFill>
                <a:srgbClr val="0000FF"/>
              </a:solidFill>
              <a:latin typeface="Arial" pitchFamily="34" charset="0"/>
              <a:cs typeface="Arial" pitchFamily="34" charset="0"/>
            </a:endParaRPr>
          </a:p>
          <a:p>
            <a:pPr rtl="1"/>
            <a:r>
              <a:rPr lang="fa-IR" sz="3200" b="1" dirty="0"/>
              <a:t>پيامبر گرامى(صلى الله عليه وآله وسلم) در خطبه غدير، پس از بيان سخنان حساس و ضرورى و گزينش على(عليه السلام) براى جانشينى خود، فرمود: </a:t>
            </a:r>
            <a:r>
              <a:rPr lang="fa-IR" sz="3200" b="1" dirty="0">
                <a:ln>
                  <a:solidFill>
                    <a:srgbClr val="FF0000"/>
                  </a:solidFill>
                </a:ln>
              </a:rPr>
              <a:t>«فليبلّغ الشاهد منكم الغائب»</a:t>
            </a:r>
            <a:r>
              <a:rPr lang="fa-IR" sz="3200" b="1" dirty="0"/>
              <a:t>; آنان كه حضور دارند، موظفند سخن مرا به گوش آنان كه نيستند، برسانند.</a:t>
            </a:r>
            <a:endParaRPr lang="en-US" sz="3200" b="1" dirty="0"/>
          </a:p>
          <a:p>
            <a:pPr rtl="1"/>
            <a:r>
              <a:rPr lang="fa-IR" sz="3200" b="1" dirty="0"/>
              <a:t>اين سخن نشان مى دهد كه ولايت على(عليه السلام) اهميّت ويژه اى دارد و پيام غدير فراتر از اين است كه تنها افرادى را دربرگيرد كه در آن همايش بى نظير (غدير) شركت داشته اند، بلكه اين پيام بايد مرز زمان را درنوردد و از انحصار مكان به درآيد و در تمام عصرها براى همه نسلها، طنين انداز شود و حتى جامعه هاى كوچك انسانى را كه در گوشه و كنار جهان تشكل مى يابند، فرا گيرد.</a:t>
            </a:r>
            <a:endParaRPr lang="en-US" sz="3200" b="1" dirty="0"/>
          </a:p>
          <a:p>
            <a:br>
              <a:rPr lang="en-US" sz="3200" b="1" dirty="0"/>
            </a:br>
            <a:endParaRPr lang="en-US" sz="3200" b="1" dirty="0">
              <a:solidFill>
                <a:srgbClr val="005500"/>
              </a:solidFill>
            </a:endParaRPr>
          </a:p>
        </p:txBody>
      </p:sp>
      <p:sp>
        <p:nvSpPr>
          <p:cNvPr id="2" name="Title 1"/>
          <p:cNvSpPr>
            <a:spLocks noGrp="1"/>
          </p:cNvSpPr>
          <p:nvPr>
            <p:ph type="title"/>
          </p:nvPr>
        </p:nvSpPr>
        <p:spPr>
          <a:xfrm>
            <a:off x="101430" y="-27384"/>
            <a:ext cx="11979790" cy="678248"/>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نكته ها و پيام</a:t>
            </a:r>
            <a:r>
              <a:rPr lang="en-US" sz="3600" b="1" dirty="0">
                <a:latin typeface="Arial" pitchFamily="34" charset="0"/>
                <a:cs typeface="Arial" pitchFamily="34" charset="0"/>
              </a:rPr>
              <a:t> </a:t>
            </a:r>
            <a:r>
              <a:rPr lang="fa-IR" sz="3600" b="1" dirty="0">
                <a:latin typeface="Arial" pitchFamily="34" charset="0"/>
                <a:cs typeface="Arial" pitchFamily="34" charset="0"/>
              </a:rPr>
              <a:t>‌هاي خطبه غدير</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338827188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79540" y="-23585"/>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297393144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dirty="0"/>
          </a:p>
        </p:txBody>
      </p:sp>
      <p:sp>
        <p:nvSpPr>
          <p:cNvPr id="136194" name="Rectangle 2"/>
          <p:cNvSpPr>
            <a:spLocks noGrp="1" noChangeArrowheads="1"/>
          </p:cNvSpPr>
          <p:nvPr>
            <p:ph type="title"/>
          </p:nvPr>
        </p:nvSpPr>
        <p:spPr>
          <a:xfrm>
            <a:off x="1746335" y="196749"/>
            <a:ext cx="8699333" cy="1035313"/>
          </a:xfrm>
        </p:spPr>
        <p:style>
          <a:lnRef idx="0">
            <a:schemeClr val="accent5"/>
          </a:lnRef>
          <a:fillRef idx="3">
            <a:schemeClr val="accent5"/>
          </a:fillRef>
          <a:effectRef idx="3">
            <a:schemeClr val="accent5"/>
          </a:effectRef>
          <a:fontRef idx="minor">
            <a:schemeClr val="lt1"/>
          </a:fontRef>
        </p:style>
        <p:txBody>
          <a:bodyPr>
            <a:normAutofit/>
          </a:bodyPr>
          <a:lstStyle/>
          <a:p>
            <a:pPr algn="ctr" rtl="1"/>
            <a:r>
              <a:rPr lang="fa-IR" dirty="0">
                <a:latin typeface="Sultan bold"/>
                <a:cs typeface="Sultan Medium" pitchFamily="2" charset="-78"/>
              </a:rPr>
              <a:t>حديث غدير و شبهات وهابيت</a:t>
            </a:r>
            <a:endParaRPr lang="en-US" dirty="0">
              <a:latin typeface="Sultan bold"/>
              <a:cs typeface="Sultan Medium" pitchFamily="2" charset="-78"/>
            </a:endParaRPr>
          </a:p>
        </p:txBody>
      </p:sp>
      <p:grpSp>
        <p:nvGrpSpPr>
          <p:cNvPr id="136222" name="Group 30"/>
          <p:cNvGrpSpPr>
            <a:grpSpLocks/>
          </p:cNvGrpSpPr>
          <p:nvPr/>
        </p:nvGrpSpPr>
        <p:grpSpPr bwMode="auto">
          <a:xfrm>
            <a:off x="2567330" y="1831869"/>
            <a:ext cx="7475465" cy="897173"/>
            <a:chOff x="1433" y="1365"/>
            <a:chExt cx="2839"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a:hlinkClick r:id="rId3" action="ppaction://hlinksldjump"/>
            </p:cNvPr>
            <p:cNvSpPr txBox="1">
              <a:spLocks noChangeArrowheads="1"/>
            </p:cNvSpPr>
            <p:nvPr/>
          </p:nvSpPr>
          <p:spPr bwMode="gray">
            <a:xfrm>
              <a:off x="1433" y="1437"/>
              <a:ext cx="237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شكايت سپاه  يمن انگيزه اصلي حديث غدير</a:t>
              </a:r>
              <a:endParaRPr lang="en-US" sz="2800" b="1" dirty="0">
                <a:solidFill>
                  <a:srgbClr val="000000"/>
                </a:solidFill>
                <a:cs typeface="Yagut" pitchFamily="2" charset="-78"/>
              </a:endParaRPr>
            </a:p>
          </p:txBody>
        </p:sp>
        <p:sp>
          <p:nvSpPr>
            <p:cNvPr id="136199" name="Text Box 7"/>
            <p:cNvSpPr txBox="1">
              <a:spLocks noChangeArrowheads="1"/>
            </p:cNvSpPr>
            <p:nvPr/>
          </p:nvSpPr>
          <p:spPr bwMode="gray">
            <a:xfrm>
              <a:off x="4048" y="1417"/>
              <a:ext cx="118"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1</a:t>
              </a:r>
              <a:endParaRPr lang="en-US" sz="2400" dirty="0"/>
            </a:p>
          </p:txBody>
        </p:sp>
      </p:grpSp>
      <p:grpSp>
        <p:nvGrpSpPr>
          <p:cNvPr id="136223" name="Group 31"/>
          <p:cNvGrpSpPr>
            <a:grpSpLocks/>
          </p:cNvGrpSpPr>
          <p:nvPr/>
        </p:nvGrpSpPr>
        <p:grpSpPr bwMode="auto">
          <a:xfrm>
            <a:off x="2843996" y="2743288"/>
            <a:ext cx="7259441" cy="961890"/>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136204" name="Text Box 12">
              <a:hlinkClick r:id="rId4" action="ppaction://hlinksldjump"/>
            </p:cNvPr>
            <p:cNvSpPr txBox="1">
              <a:spLocks noChangeArrowheads="1"/>
            </p:cNvSpPr>
            <p:nvPr/>
          </p:nvSpPr>
          <p:spPr bwMode="gray">
            <a:xfrm>
              <a:off x="1689" y="1935"/>
              <a:ext cx="2160"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400" b="1" dirty="0">
                  <a:latin typeface="Arial" pitchFamily="34" charset="0"/>
                  <a:cs typeface="Arial" pitchFamily="34" charset="0"/>
                </a:rPr>
                <a:t>ولايت علي  (ع) چرا در مكه  صورت نگرفت</a:t>
              </a:r>
              <a:endParaRPr lang="en-US" sz="2400" b="1" dirty="0">
                <a:solidFill>
                  <a:srgbClr val="000000"/>
                </a:solidFill>
                <a:cs typeface="Yagut" pitchFamily="2" charset="-78"/>
              </a:endParaRPr>
            </a:p>
          </p:txBody>
        </p:sp>
        <p:sp>
          <p:nvSpPr>
            <p:cNvPr id="136205" name="Text Box 13"/>
            <p:cNvSpPr txBox="1">
              <a:spLocks noChangeArrowheads="1"/>
            </p:cNvSpPr>
            <p:nvPr/>
          </p:nvSpPr>
          <p:spPr bwMode="gray">
            <a:xfrm>
              <a:off x="3970" y="1911"/>
              <a:ext cx="27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t>2</a:t>
              </a:r>
              <a:endParaRPr lang="en-US" sz="2400" dirty="0"/>
            </a:p>
          </p:txBody>
        </p:sp>
      </p:grpSp>
      <p:grpSp>
        <p:nvGrpSpPr>
          <p:cNvPr id="136224" name="Group 32"/>
          <p:cNvGrpSpPr>
            <a:grpSpLocks/>
          </p:cNvGrpSpPr>
          <p:nvPr/>
        </p:nvGrpSpPr>
        <p:grpSpPr bwMode="auto">
          <a:xfrm>
            <a:off x="2841290" y="3753696"/>
            <a:ext cx="7287159" cy="915206"/>
            <a:chOff x="1536" y="2304"/>
            <a:chExt cx="2770" cy="432"/>
          </a:xfrm>
        </p:grpSpPr>
        <p:sp>
          <p:nvSpPr>
            <p:cNvPr id="136207" name="AutoShape 15">
              <a:hlinkClick r:id="rId5" action="ppaction://hlinksldjump"/>
            </p:cNvPr>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9" name="Text Box 17">
              <a:hlinkClick r:id="rId5" action="ppaction://hlinksldjump"/>
            </p:cNvPr>
            <p:cNvSpPr txBox="1">
              <a:spLocks noChangeArrowheads="1"/>
            </p:cNvSpPr>
            <p:nvPr/>
          </p:nvSpPr>
          <p:spPr bwMode="gray">
            <a:xfrm>
              <a:off x="2205" y="2382"/>
              <a:ext cx="196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b="1" dirty="0">
                  <a:solidFill>
                    <a:srgbClr val="000000"/>
                  </a:solidFill>
                  <a:cs typeface="Yagut" pitchFamily="2" charset="-78"/>
                </a:rPr>
                <a:t>	مولي به معناي اولي نيست	</a:t>
              </a:r>
              <a:endParaRPr lang="en-US" sz="2800" b="1" dirty="0">
                <a:solidFill>
                  <a:srgbClr val="000000"/>
                </a:solidFill>
                <a:cs typeface="Yagut" pitchFamily="2" charset="-78"/>
              </a:endParaRPr>
            </a:p>
          </p:txBody>
        </p:sp>
        <p:sp>
          <p:nvSpPr>
            <p:cNvPr id="136210" name="Text Box 18"/>
            <p:cNvSpPr txBox="1">
              <a:spLocks noChangeArrowheads="1"/>
            </p:cNvSpPr>
            <p:nvPr/>
          </p:nvSpPr>
          <p:spPr bwMode="gray">
            <a:xfrm>
              <a:off x="4048" y="2366"/>
              <a:ext cx="11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3</a:t>
              </a:r>
              <a:endParaRPr lang="en-US" sz="2400" dirty="0"/>
            </a:p>
          </p:txBody>
        </p:sp>
      </p:grpSp>
      <p:sp>
        <p:nvSpPr>
          <p:cNvPr id="18" name="Right Arrow 17">
            <a:hlinkClick r:id="rId6" action="ppaction://hlinksldjump"/>
          </p:cNvPr>
          <p:cNvSpPr/>
          <p:nvPr/>
        </p:nvSpPr>
        <p:spPr>
          <a:xfrm>
            <a:off x="1847528" y="289678"/>
            <a:ext cx="808602"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33"/>
          <p:cNvGrpSpPr>
            <a:grpSpLocks/>
          </p:cNvGrpSpPr>
          <p:nvPr/>
        </p:nvGrpSpPr>
        <p:grpSpPr bwMode="auto">
          <a:xfrm>
            <a:off x="2843996" y="4709378"/>
            <a:ext cx="7286571" cy="906144"/>
            <a:chOff x="1536" y="2822"/>
            <a:chExt cx="2779" cy="432"/>
          </a:xfrm>
        </p:grpSpPr>
        <p:sp>
          <p:nvSpPr>
            <p:cNvPr id="20"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1"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2" name="Text Box 22">
              <a:hlinkClick r:id="rId7" action="ppaction://hlinksldjump"/>
            </p:cNvPr>
            <p:cNvSpPr txBox="1">
              <a:spLocks noChangeArrowheads="1"/>
            </p:cNvSpPr>
            <p:nvPr/>
          </p:nvSpPr>
          <p:spPr bwMode="gray">
            <a:xfrm>
              <a:off x="1573" y="2936"/>
              <a:ext cx="2359"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rtl="1"/>
              <a:r>
                <a:rPr lang="fa-IR" sz="2800" b="1" dirty="0">
                  <a:solidFill>
                    <a:srgbClr val="000000"/>
                  </a:solidFill>
                  <a:cs typeface="Yagut" pitchFamily="2" charset="-78"/>
                </a:rPr>
                <a:t>علي  (ع) در غدير حضور نداشت</a:t>
              </a:r>
              <a:endParaRPr lang="en-US" sz="2800" b="1" dirty="0">
                <a:solidFill>
                  <a:srgbClr val="000000"/>
                </a:solidFill>
                <a:cs typeface="Yagut" pitchFamily="2" charset="-78"/>
              </a:endParaRPr>
            </a:p>
          </p:txBody>
        </p:sp>
        <p:sp>
          <p:nvSpPr>
            <p:cNvPr id="23" name="Text Box 23"/>
            <p:cNvSpPr txBox="1">
              <a:spLocks noChangeArrowheads="1"/>
            </p:cNvSpPr>
            <p:nvPr/>
          </p:nvSpPr>
          <p:spPr bwMode="gray">
            <a:xfrm>
              <a:off x="4057" y="2894"/>
              <a:ext cx="11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4</a:t>
              </a:r>
              <a:endParaRPr lang="en-US" sz="2400" dirty="0"/>
            </a:p>
          </p:txBody>
        </p:sp>
      </p:grpSp>
      <p:grpSp>
        <p:nvGrpSpPr>
          <p:cNvPr id="24" name="Group 33"/>
          <p:cNvGrpSpPr>
            <a:grpSpLocks/>
          </p:cNvGrpSpPr>
          <p:nvPr/>
        </p:nvGrpSpPr>
        <p:grpSpPr bwMode="auto">
          <a:xfrm>
            <a:off x="2853480" y="5654672"/>
            <a:ext cx="7283731" cy="872795"/>
            <a:chOff x="1536" y="2822"/>
            <a:chExt cx="2779" cy="432"/>
          </a:xfrm>
        </p:grpSpPr>
        <p:sp>
          <p:nvSpPr>
            <p:cNvPr id="25" name="AutoShape 20">
              <a:hlinkClick r:id="rId8" action="ppaction://hlinksldjump"/>
            </p:cNvPr>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6"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7" name="Text Box 22">
              <a:hlinkClick r:id="rId8" action="ppaction://hlinksldjump"/>
            </p:cNvPr>
            <p:cNvSpPr txBox="1">
              <a:spLocks noChangeArrowheads="1"/>
            </p:cNvSpPr>
            <p:nvPr/>
          </p:nvSpPr>
          <p:spPr bwMode="gray">
            <a:xfrm>
              <a:off x="1572" y="2898"/>
              <a:ext cx="2376"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تكذيب وهابيت (اللهم وال من والاه وعاد من عاداه</a:t>
              </a:r>
              <a:endParaRPr lang="en-US" sz="2800" b="1" dirty="0">
                <a:solidFill>
                  <a:srgbClr val="000000"/>
                </a:solidFill>
                <a:cs typeface="Yagut" pitchFamily="2" charset="-78"/>
              </a:endParaRPr>
            </a:p>
          </p:txBody>
        </p:sp>
        <p:sp>
          <p:nvSpPr>
            <p:cNvPr id="28" name="Text Box 23"/>
            <p:cNvSpPr txBox="1">
              <a:spLocks noChangeArrowheads="1"/>
            </p:cNvSpPr>
            <p:nvPr/>
          </p:nvSpPr>
          <p:spPr bwMode="gray">
            <a:xfrm>
              <a:off x="4057" y="2894"/>
              <a:ext cx="11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5</a:t>
              </a:r>
              <a:endParaRPr lang="en-US" sz="2400" dirty="0"/>
            </a:p>
          </p:txBody>
        </p:sp>
      </p:grpSp>
    </p:spTree>
    <p:extLst>
      <p:ext uri="{BB962C8B-B14F-4D97-AF65-F5344CB8AC3E}">
        <p14:creationId xmlns:p14="http://schemas.microsoft.com/office/powerpoint/2010/main" val="123456514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224"/>
                                        </p:tgtEl>
                                        <p:attrNameLst>
                                          <p:attrName>style.visibility</p:attrName>
                                        </p:attrNameLst>
                                      </p:cBhvr>
                                      <p:to>
                                        <p:strVal val="visible"/>
                                      </p:to>
                                    </p:set>
                                    <p:anim calcmode="lin" valueType="num">
                                      <p:cBhvr additive="base">
                                        <p:cTn id="17" dur="1000" fill="hold"/>
                                        <p:tgtEl>
                                          <p:spTgt spid="136224"/>
                                        </p:tgtEl>
                                        <p:attrNameLst>
                                          <p:attrName>ppt_x</p:attrName>
                                        </p:attrNameLst>
                                      </p:cBhvr>
                                      <p:tavLst>
                                        <p:tav tm="0">
                                          <p:val>
                                            <p:strVal val="1+#ppt_w/2"/>
                                          </p:val>
                                        </p:tav>
                                        <p:tav tm="100000">
                                          <p:val>
                                            <p:strVal val="#ppt_x"/>
                                          </p:val>
                                        </p:tav>
                                      </p:tavLst>
                                    </p:anim>
                                    <p:anim calcmode="lin" valueType="num">
                                      <p:cBhvr additive="base">
                                        <p:cTn id="18" dur="1000" fill="hold"/>
                                        <p:tgtEl>
                                          <p:spTgt spid="13622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1+#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3513" y="-169759"/>
            <a:ext cx="9129969" cy="6877778"/>
          </a:xfrm>
        </p:spPr>
        <p:style>
          <a:lnRef idx="1">
            <a:schemeClr val="accent4"/>
          </a:lnRef>
          <a:fillRef idx="2">
            <a:schemeClr val="accent4"/>
          </a:fillRef>
          <a:effectRef idx="1">
            <a:schemeClr val="accent4"/>
          </a:effectRef>
          <a:fontRef idx="minor">
            <a:schemeClr val="dk1"/>
          </a:fontRef>
        </p:style>
        <p:txBody>
          <a:bodyPr/>
          <a:lstStyle/>
          <a:p>
            <a:endParaRPr lang="en-US"/>
          </a:p>
        </p:txBody>
      </p:sp>
      <p:sp>
        <p:nvSpPr>
          <p:cNvPr id="136194" name="Rectangle 2"/>
          <p:cNvSpPr>
            <a:spLocks noGrp="1" noChangeArrowheads="1"/>
          </p:cNvSpPr>
          <p:nvPr>
            <p:ph type="title"/>
          </p:nvPr>
        </p:nvSpPr>
        <p:spPr>
          <a:xfrm>
            <a:off x="1746335" y="537246"/>
            <a:ext cx="8699333" cy="1035313"/>
          </a:xfrm>
        </p:spPr>
        <p:style>
          <a:lnRef idx="0">
            <a:schemeClr val="accent5"/>
          </a:lnRef>
          <a:fillRef idx="3">
            <a:schemeClr val="accent5"/>
          </a:fillRef>
          <a:effectRef idx="3">
            <a:schemeClr val="accent5"/>
          </a:effectRef>
          <a:fontRef idx="minor">
            <a:schemeClr val="lt1"/>
          </a:fontRef>
        </p:style>
        <p:txBody>
          <a:bodyPr>
            <a:normAutofit/>
          </a:bodyPr>
          <a:lstStyle/>
          <a:p>
            <a:pPr algn="ctr" rtl="1"/>
            <a:r>
              <a:rPr lang="fa-IR" dirty="0">
                <a:latin typeface="Sultan bold"/>
                <a:cs typeface="Sultan Medium" pitchFamily="2" charset="-78"/>
              </a:rPr>
              <a:t>حديث غدير و شكايت جيش يمن</a:t>
            </a:r>
            <a:endParaRPr lang="en-US" dirty="0">
              <a:latin typeface="Sultan bold"/>
              <a:cs typeface="Sultan Medium" pitchFamily="2" charset="-78"/>
            </a:endParaRPr>
          </a:p>
        </p:txBody>
      </p:sp>
      <p:grpSp>
        <p:nvGrpSpPr>
          <p:cNvPr id="136222" name="Group 30"/>
          <p:cNvGrpSpPr>
            <a:grpSpLocks/>
          </p:cNvGrpSpPr>
          <p:nvPr/>
        </p:nvGrpSpPr>
        <p:grpSpPr bwMode="auto">
          <a:xfrm>
            <a:off x="2838542" y="1831869"/>
            <a:ext cx="7204251" cy="897173"/>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a:hlinkClick r:id="rId3" action="ppaction://hlinksldjump"/>
            </p:cNvPr>
            <p:cNvSpPr txBox="1">
              <a:spLocks noChangeArrowheads="1"/>
            </p:cNvSpPr>
            <p:nvPr/>
          </p:nvSpPr>
          <p:spPr bwMode="gray">
            <a:xfrm>
              <a:off x="1569" y="1437"/>
              <a:ext cx="237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شبهه وهابيون در سفر علي  (ع) به يمن</a:t>
              </a:r>
              <a:endParaRPr lang="en-US" sz="2800" b="1" dirty="0">
                <a:solidFill>
                  <a:srgbClr val="000000"/>
                </a:solidFill>
                <a:cs typeface="Yagut" pitchFamily="2" charset="-78"/>
              </a:endParaRPr>
            </a:p>
          </p:txBody>
        </p:sp>
        <p:sp>
          <p:nvSpPr>
            <p:cNvPr id="136199" name="Text Box 7"/>
            <p:cNvSpPr txBox="1">
              <a:spLocks noChangeArrowheads="1"/>
            </p:cNvSpPr>
            <p:nvPr/>
          </p:nvSpPr>
          <p:spPr bwMode="gray">
            <a:xfrm>
              <a:off x="4048" y="1417"/>
              <a:ext cx="118"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1</a:t>
              </a:r>
              <a:endParaRPr lang="en-US" sz="2400" dirty="0"/>
            </a:p>
          </p:txBody>
        </p:sp>
      </p:grpSp>
      <p:grpSp>
        <p:nvGrpSpPr>
          <p:cNvPr id="136223" name="Group 31"/>
          <p:cNvGrpSpPr>
            <a:grpSpLocks/>
          </p:cNvGrpSpPr>
          <p:nvPr/>
        </p:nvGrpSpPr>
        <p:grpSpPr bwMode="auto">
          <a:xfrm>
            <a:off x="2843996" y="2774826"/>
            <a:ext cx="7259441" cy="961891"/>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136204" name="Text Box 12">
              <a:hlinkClick r:id="rId4" action="ppaction://hlinksldjump"/>
            </p:cNvPr>
            <p:cNvSpPr txBox="1">
              <a:spLocks noChangeArrowheads="1"/>
            </p:cNvSpPr>
            <p:nvPr/>
          </p:nvSpPr>
          <p:spPr bwMode="gray">
            <a:xfrm>
              <a:off x="1546" y="1935"/>
              <a:ext cx="2376"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پاسخ شبهه وهابيت درسفر  دعوت به اسلام </a:t>
              </a:r>
              <a:endParaRPr lang="en-US" sz="2800" b="1" dirty="0">
                <a:solidFill>
                  <a:srgbClr val="000000"/>
                </a:solidFill>
                <a:cs typeface="Yagut" pitchFamily="2" charset="-78"/>
              </a:endParaRPr>
            </a:p>
          </p:txBody>
        </p:sp>
        <p:sp>
          <p:nvSpPr>
            <p:cNvPr id="136205" name="Text Box 13"/>
            <p:cNvSpPr txBox="1">
              <a:spLocks noChangeArrowheads="1"/>
            </p:cNvSpPr>
            <p:nvPr/>
          </p:nvSpPr>
          <p:spPr bwMode="gray">
            <a:xfrm>
              <a:off x="3970" y="1911"/>
              <a:ext cx="27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t>2</a:t>
              </a:r>
              <a:endParaRPr lang="en-US" sz="2400" dirty="0"/>
            </a:p>
          </p:txBody>
        </p:sp>
      </p:grpSp>
      <p:grpSp>
        <p:nvGrpSpPr>
          <p:cNvPr id="136224" name="Group 32"/>
          <p:cNvGrpSpPr>
            <a:grpSpLocks/>
          </p:cNvGrpSpPr>
          <p:nvPr/>
        </p:nvGrpSpPr>
        <p:grpSpPr bwMode="auto">
          <a:xfrm>
            <a:off x="2841290" y="3769462"/>
            <a:ext cx="7287159" cy="915206"/>
            <a:chOff x="1536" y="2304"/>
            <a:chExt cx="2770" cy="432"/>
          </a:xfrm>
        </p:grpSpPr>
        <p:sp>
          <p:nvSpPr>
            <p:cNvPr id="136207"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9" name="Text Box 17">
              <a:hlinkClick r:id="rId5" action="ppaction://hlinksldjump"/>
            </p:cNvPr>
            <p:cNvSpPr txBox="1">
              <a:spLocks noChangeArrowheads="1"/>
            </p:cNvSpPr>
            <p:nvPr/>
          </p:nvSpPr>
          <p:spPr bwMode="gray">
            <a:xfrm>
              <a:off x="1680" y="2382"/>
              <a:ext cx="216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مسافرت علي(ع)  به يمن براي قضاوت</a:t>
              </a:r>
              <a:endParaRPr lang="en-US" sz="2800" b="1" dirty="0">
                <a:solidFill>
                  <a:srgbClr val="000000"/>
                </a:solidFill>
                <a:cs typeface="Yagut" pitchFamily="2" charset="-78"/>
              </a:endParaRPr>
            </a:p>
          </p:txBody>
        </p:sp>
        <p:sp>
          <p:nvSpPr>
            <p:cNvPr id="136210" name="Text Box 18"/>
            <p:cNvSpPr txBox="1">
              <a:spLocks noChangeArrowheads="1"/>
            </p:cNvSpPr>
            <p:nvPr/>
          </p:nvSpPr>
          <p:spPr bwMode="gray">
            <a:xfrm>
              <a:off x="4048" y="2366"/>
              <a:ext cx="11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3</a:t>
              </a:r>
              <a:endParaRPr lang="en-US" sz="2400" dirty="0"/>
            </a:p>
          </p:txBody>
        </p:sp>
      </p:grpSp>
      <p:sp>
        <p:nvSpPr>
          <p:cNvPr id="18" name="Right Arrow 17">
            <a:hlinkClick r:id="rId6" action="ppaction://hlinksldjump"/>
          </p:cNvPr>
          <p:cNvSpPr/>
          <p:nvPr/>
        </p:nvSpPr>
        <p:spPr>
          <a:xfrm>
            <a:off x="1847528" y="289678"/>
            <a:ext cx="808602"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33"/>
          <p:cNvGrpSpPr>
            <a:grpSpLocks/>
          </p:cNvGrpSpPr>
          <p:nvPr/>
        </p:nvGrpSpPr>
        <p:grpSpPr bwMode="auto">
          <a:xfrm>
            <a:off x="2843996" y="4725144"/>
            <a:ext cx="7286571" cy="1193509"/>
            <a:chOff x="1536" y="2822"/>
            <a:chExt cx="2779" cy="569"/>
          </a:xfrm>
        </p:grpSpPr>
        <p:sp>
          <p:nvSpPr>
            <p:cNvPr id="20"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1"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2" name="Text Box 22">
              <a:hlinkClick r:id="rId7" action="ppaction://hlinksldjump"/>
            </p:cNvPr>
            <p:cNvSpPr txBox="1">
              <a:spLocks noChangeArrowheads="1"/>
            </p:cNvSpPr>
            <p:nvPr/>
          </p:nvSpPr>
          <p:spPr bwMode="gray">
            <a:xfrm>
              <a:off x="1573" y="2936"/>
              <a:ext cx="2359"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rtl="1"/>
              <a:r>
                <a:rPr lang="fa-IR" sz="2800" b="1" dirty="0">
                  <a:solidFill>
                    <a:srgbClr val="000000"/>
                  </a:solidFill>
                  <a:cs typeface="Yagut" pitchFamily="2" charset="-78"/>
                </a:rPr>
                <a:t>مسافرت علي(ع)  به يمن براي اخذ زكات</a:t>
              </a:r>
              <a:endParaRPr lang="en-US" sz="2800" b="1" dirty="0">
                <a:solidFill>
                  <a:srgbClr val="000000"/>
                </a:solidFill>
                <a:cs typeface="Yagut" pitchFamily="2" charset="-78"/>
              </a:endParaRPr>
            </a:p>
            <a:p>
              <a:pPr algn="justLow" rtl="1"/>
              <a:endParaRPr lang="en-US" sz="2800" b="1" dirty="0">
                <a:solidFill>
                  <a:srgbClr val="000000"/>
                </a:solidFill>
                <a:cs typeface="Yagut" pitchFamily="2" charset="-78"/>
              </a:endParaRPr>
            </a:p>
          </p:txBody>
        </p:sp>
        <p:sp>
          <p:nvSpPr>
            <p:cNvPr id="23" name="Text Box 23"/>
            <p:cNvSpPr txBox="1">
              <a:spLocks noChangeArrowheads="1"/>
            </p:cNvSpPr>
            <p:nvPr/>
          </p:nvSpPr>
          <p:spPr bwMode="gray">
            <a:xfrm>
              <a:off x="4057" y="2894"/>
              <a:ext cx="11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4</a:t>
              </a:r>
              <a:endParaRPr lang="en-US" sz="2400" dirty="0"/>
            </a:p>
          </p:txBody>
        </p:sp>
      </p:grpSp>
      <p:grpSp>
        <p:nvGrpSpPr>
          <p:cNvPr id="24" name="Group 33"/>
          <p:cNvGrpSpPr>
            <a:grpSpLocks/>
          </p:cNvGrpSpPr>
          <p:nvPr/>
        </p:nvGrpSpPr>
        <p:grpSpPr bwMode="auto">
          <a:xfrm>
            <a:off x="2853480" y="5670438"/>
            <a:ext cx="7283731" cy="872795"/>
            <a:chOff x="1536" y="2822"/>
            <a:chExt cx="2779" cy="432"/>
          </a:xfrm>
        </p:grpSpPr>
        <p:sp>
          <p:nvSpPr>
            <p:cNvPr id="25"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6"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7" name="Text Box 22">
              <a:hlinkClick r:id="rId8" action="ppaction://hlinksldjump"/>
            </p:cNvPr>
            <p:cNvSpPr txBox="1">
              <a:spLocks noChangeArrowheads="1"/>
            </p:cNvSpPr>
            <p:nvPr/>
          </p:nvSpPr>
          <p:spPr bwMode="gray">
            <a:xfrm>
              <a:off x="1680" y="2869"/>
              <a:ext cx="216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پاسخ به شبهه وهابيت در اين شبهه</a:t>
              </a:r>
              <a:endParaRPr lang="en-US" sz="2800" b="1" dirty="0">
                <a:solidFill>
                  <a:srgbClr val="000000"/>
                </a:solidFill>
                <a:cs typeface="Yagut" pitchFamily="2" charset="-78"/>
              </a:endParaRPr>
            </a:p>
          </p:txBody>
        </p:sp>
        <p:sp>
          <p:nvSpPr>
            <p:cNvPr id="28" name="Text Box 23"/>
            <p:cNvSpPr txBox="1">
              <a:spLocks noChangeArrowheads="1"/>
            </p:cNvSpPr>
            <p:nvPr/>
          </p:nvSpPr>
          <p:spPr bwMode="gray">
            <a:xfrm>
              <a:off x="4057" y="2894"/>
              <a:ext cx="11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5</a:t>
              </a:r>
              <a:endParaRPr lang="en-US" sz="2400" dirty="0"/>
            </a:p>
          </p:txBody>
        </p:sp>
      </p:grpSp>
    </p:spTree>
    <p:extLst>
      <p:ext uri="{BB962C8B-B14F-4D97-AF65-F5344CB8AC3E}">
        <p14:creationId xmlns:p14="http://schemas.microsoft.com/office/powerpoint/2010/main" val="291927427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224"/>
                                        </p:tgtEl>
                                        <p:attrNameLst>
                                          <p:attrName>style.visibility</p:attrName>
                                        </p:attrNameLst>
                                      </p:cBhvr>
                                      <p:to>
                                        <p:strVal val="visible"/>
                                      </p:to>
                                    </p:set>
                                    <p:anim calcmode="lin" valueType="num">
                                      <p:cBhvr additive="base">
                                        <p:cTn id="17" dur="1000" fill="hold"/>
                                        <p:tgtEl>
                                          <p:spTgt spid="136224"/>
                                        </p:tgtEl>
                                        <p:attrNameLst>
                                          <p:attrName>ppt_x</p:attrName>
                                        </p:attrNameLst>
                                      </p:cBhvr>
                                      <p:tavLst>
                                        <p:tav tm="0">
                                          <p:val>
                                            <p:strVal val="1+#ppt_w/2"/>
                                          </p:val>
                                        </p:tav>
                                        <p:tav tm="100000">
                                          <p:val>
                                            <p:strVal val="#ppt_x"/>
                                          </p:val>
                                        </p:tav>
                                      </p:tavLst>
                                    </p:anim>
                                    <p:anim calcmode="lin" valueType="num">
                                      <p:cBhvr additive="base">
                                        <p:cTn id="18" dur="1000" fill="hold"/>
                                        <p:tgtEl>
                                          <p:spTgt spid="13622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1+#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11862" y="6116"/>
            <a:ext cx="11979792"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t>شكايت جيش يمن به نقل ابن كثير</a:t>
            </a:r>
            <a:endParaRPr lang="en-US" b="1" dirty="0">
              <a:solidFill>
                <a:srgbClr val="000000"/>
              </a:solidFill>
              <a:cs typeface="Yagut" pitchFamily="2" charset="-78"/>
            </a:endParaRPr>
          </a:p>
        </p:txBody>
      </p:sp>
      <p:sp>
        <p:nvSpPr>
          <p:cNvPr id="11" name="Rounded Rectangle 10"/>
          <p:cNvSpPr/>
          <p:nvPr/>
        </p:nvSpPr>
        <p:spPr>
          <a:xfrm>
            <a:off x="283931" y="765177"/>
            <a:ext cx="11635653" cy="551269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قال ا</a:t>
            </a:r>
            <a:r>
              <a:rPr lang="ar-LB" sz="3200" dirty="0"/>
              <a:t>بن كثير المتوفى (774هـ)  </a:t>
            </a:r>
            <a:r>
              <a:rPr lang="fa-IR" sz="3200" dirty="0"/>
              <a:t>بعد أن أورد كثيراً من الروايات التي وردت في قضيّة جيش اليمن، وخلط بين شكاية بريدة  وشكاية  جيش اليمن في قصّة البَز وغدير خم، قال: «</a:t>
            </a:r>
            <a:r>
              <a:rPr lang="fa-IR" sz="3200" b="1" dirty="0"/>
              <a:t>والمقصود أنّ علياً لمّا كثر فيه القيل والقال من ذلك الجيش بسبب منعه إيّاهم استعمال إبل الصدقة واسترجاعه منهم الحلل التي أطلقها لهم نائبه، وعليّ معذور فيما فعل، لكن اشتهر الكلام فيه في الحجيج. فلذلك ـ واللّه أعلم ـ لمّا رجع رسول اللّه (صلى اللّه عليه وسلم) من حجّته، وتفرّغ من مناسكه ورجع إلى المدينة، فمرّ بغدير خم، قام في الناس خطيباً، فبرّأ ساحة علي، ورفع من قدره ونبّه على فضله؛ ليزيل ما وقر في نفوس كثير من الناس</a:t>
            </a:r>
            <a:r>
              <a:rPr lang="fa-IR" sz="3200" dirty="0"/>
              <a:t>».</a:t>
            </a:r>
            <a:endParaRPr lang="en-US" sz="3200" dirty="0"/>
          </a:p>
        </p:txBody>
      </p:sp>
      <p:sp>
        <p:nvSpPr>
          <p:cNvPr id="13" name="Rounded Rectangle 12"/>
          <p:cNvSpPr/>
          <p:nvPr/>
        </p:nvSpPr>
        <p:spPr>
          <a:xfrm>
            <a:off x="5849978" y="5682282"/>
            <a:ext cx="4169841"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IQ" sz="2800" dirty="0"/>
              <a:t>ابن كثير، البداية والنهاية: ج5 ص122.</a:t>
            </a:r>
            <a:endParaRPr lang="en-US" sz="2800" dirty="0"/>
          </a:p>
        </p:txBody>
      </p:sp>
      <p:sp>
        <p:nvSpPr>
          <p:cNvPr id="2" name="Left Arrow 1">
            <a:hlinkClick r:id="rId3" action="ppaction://hlinksldjump"/>
          </p:cNvPr>
          <p:cNvSpPr/>
          <p:nvPr/>
        </p:nvSpPr>
        <p:spPr>
          <a:xfrm>
            <a:off x="1559497" y="6296434"/>
            <a:ext cx="735093" cy="3009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06934" y="4941840"/>
            <a:ext cx="1286557" cy="1800000"/>
          </a:xfrm>
          <a:prstGeom prst="rect">
            <a:avLst/>
          </a:prstGeom>
        </p:spPr>
      </p:pic>
    </p:spTree>
    <p:extLst>
      <p:ext uri="{BB962C8B-B14F-4D97-AF65-F5344CB8AC3E}">
        <p14:creationId xmlns:p14="http://schemas.microsoft.com/office/powerpoint/2010/main" val="115763890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360"/>
                                          </p:val>
                                        </p:tav>
                                        <p:tav tm="100000">
                                          <p:val>
                                            <p:fltVal val="0"/>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741" y="14610"/>
            <a:ext cx="9211828" cy="7060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24168" y="1043583"/>
            <a:ext cx="7001139" cy="508399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9600" b="1" dirty="0">
                <a:latin typeface="Arial" pitchFamily="34" charset="0"/>
                <a:cs typeface="Arial" pitchFamily="34" charset="0"/>
              </a:rPr>
              <a:t>شبهه ابن تيميه </a:t>
            </a:r>
          </a:p>
          <a:p>
            <a:pPr algn="ctr" rtl="1"/>
            <a:r>
              <a:rPr lang="fa-IR" sz="9600" b="1" dirty="0">
                <a:latin typeface="Arial" pitchFamily="34" charset="0"/>
                <a:cs typeface="Arial" pitchFamily="34" charset="0"/>
              </a:rPr>
              <a:t>در صحت </a:t>
            </a:r>
          </a:p>
          <a:p>
            <a:pPr algn="ctr" rtl="1"/>
            <a:r>
              <a:rPr lang="fa-IR" sz="9600" b="1" dirty="0">
                <a:solidFill>
                  <a:srgbClr val="0000FF"/>
                </a:solidFill>
                <a:latin typeface="Arial" pitchFamily="34" charset="0"/>
                <a:cs typeface="Arial" pitchFamily="34" charset="0"/>
              </a:rPr>
              <a:t>حديث غدير</a:t>
            </a:r>
            <a:endParaRPr lang="en-US" sz="9600" b="1" dirty="0">
              <a:solidFill>
                <a:srgbClr val="0000FF"/>
              </a:solidFill>
              <a:latin typeface="Arial" pitchFamily="34" charset="0"/>
              <a:cs typeface="Arial" pitchFamily="34" charset="0"/>
            </a:endParaRPr>
          </a:p>
        </p:txBody>
      </p:sp>
      <p:sp>
        <p:nvSpPr>
          <p:cNvPr id="5" name="Right Arrow 17">
            <a:hlinkClick r:id="rId3"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93738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46764"/>
            <a:ext cx="11917540" cy="6096794"/>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212380" y="58827"/>
            <a:ext cx="11743743"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t>شكايت جيش يمن به نقل دهلوی</a:t>
            </a:r>
            <a:endParaRPr lang="en-US" b="1" dirty="0">
              <a:solidFill>
                <a:srgbClr val="000000"/>
              </a:solidFill>
              <a:cs typeface="Yagut" pitchFamily="2" charset="-78"/>
            </a:endParaRPr>
          </a:p>
        </p:txBody>
      </p:sp>
      <p:sp>
        <p:nvSpPr>
          <p:cNvPr id="11" name="Rounded Rectangle 10"/>
          <p:cNvSpPr/>
          <p:nvPr/>
        </p:nvSpPr>
        <p:spPr>
          <a:xfrm>
            <a:off x="335361" y="782643"/>
            <a:ext cx="11521280" cy="551269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rtl="1"/>
            <a:endParaRPr lang="fa-IR" sz="2800" b="1" dirty="0"/>
          </a:p>
          <a:p>
            <a:pPr algn="r" rtl="1"/>
            <a:r>
              <a:rPr lang="fa-IR" sz="2800" b="1" dirty="0"/>
              <a:t>قال الدهلوي المتوفى (1239هـ): «وإن سبب هذه الخطبة ـ كما روى المؤرخون وأهل السير ـ يدل بصراحة على أن الغرض إفادة محبة الأمير؛ وذلك: إن جماعة من الأصحاب الذين كانوا معه في اليمن، مثل بريدة الأسلمي، وخالد بن الوليد وغيرهما من المشاهير، جعلوا يشكون لدى رجوعهم من الأمير عند النبي (صلى الله عليه وسلم) شكايات لا مورد لها، فلما رأى رسول الله شيوع تلك الأقاويل من الناس، وأنه إن مَنَعَ بعضُهم عن ذلك، حُمِلَ عَلَى شِدَّةِ علاقته بالأمير، ولم يُفِد في ارتداعهم، لهذا خطب خطبة عامة، وافتتح كلامه بنص من القرآن، قائلاً: ألست أولى بالمؤمنين من أنفسهم. يعني: أنه كل ما أقوله لكم ناشئ من شفقتي عليكم، ورأفتي بكم، وليس الغرض الحماية عن أحد، وليس ناشئاً عن فرط المحبة له. </a:t>
            </a:r>
            <a:endParaRPr lang="en-US" sz="2800" dirty="0"/>
          </a:p>
        </p:txBody>
      </p:sp>
      <p:sp>
        <p:nvSpPr>
          <p:cNvPr id="13" name="Rounded Rectangle 12"/>
          <p:cNvSpPr/>
          <p:nvPr/>
        </p:nvSpPr>
        <p:spPr>
          <a:xfrm>
            <a:off x="4223792" y="5679168"/>
            <a:ext cx="4169841"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SA" sz="2800" dirty="0"/>
              <a:t>راجع، نفحات الأزهار، ج9 ص292.</a:t>
            </a:r>
            <a:endParaRPr lang="en-US" sz="2800" dirty="0"/>
          </a:p>
        </p:txBody>
      </p:sp>
      <p:sp>
        <p:nvSpPr>
          <p:cNvPr id="6" name="Left Arrow 5">
            <a:hlinkClick r:id="rId3" action="ppaction://hlinksldjump"/>
          </p:cNvPr>
          <p:cNvSpPr/>
          <p:nvPr/>
        </p:nvSpPr>
        <p:spPr>
          <a:xfrm>
            <a:off x="1559497" y="6368442"/>
            <a:ext cx="735093" cy="3009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61838" y="5058000"/>
            <a:ext cx="1164255" cy="1800000"/>
          </a:xfrm>
          <a:prstGeom prst="rect">
            <a:avLst/>
          </a:prstGeom>
        </p:spPr>
      </p:pic>
    </p:spTree>
    <p:extLst>
      <p:ext uri="{BB962C8B-B14F-4D97-AF65-F5344CB8AC3E}">
        <p14:creationId xmlns:p14="http://schemas.microsoft.com/office/powerpoint/2010/main" val="55501449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360"/>
                                          </p:val>
                                        </p:tav>
                                        <p:tav tm="100000">
                                          <p:val>
                                            <p:fltVal val="0"/>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fa-IR" sz="2800" dirty="0"/>
          </a:p>
          <a:p>
            <a:endParaRPr lang="en-US" sz="2800" dirty="0"/>
          </a:p>
        </p:txBody>
      </p:sp>
      <p:sp>
        <p:nvSpPr>
          <p:cNvPr id="7" name="Title 6"/>
          <p:cNvSpPr>
            <a:spLocks noGrp="1"/>
          </p:cNvSpPr>
          <p:nvPr>
            <p:ph type="title"/>
          </p:nvPr>
        </p:nvSpPr>
        <p:spPr>
          <a:xfrm>
            <a:off x="171169" y="6116"/>
            <a:ext cx="11861179"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t>شكايت جيش يمن به نقل سني نيوز</a:t>
            </a:r>
            <a:endParaRPr lang="en-US" b="1" dirty="0">
              <a:solidFill>
                <a:srgbClr val="000000"/>
              </a:solidFill>
              <a:cs typeface="Yagut" pitchFamily="2" charset="-78"/>
            </a:endParaRPr>
          </a:p>
        </p:txBody>
      </p:sp>
      <p:sp>
        <p:nvSpPr>
          <p:cNvPr id="11" name="Rounded Rectangle 10"/>
          <p:cNvSpPr/>
          <p:nvPr/>
        </p:nvSpPr>
        <p:spPr>
          <a:xfrm>
            <a:off x="335360" y="796622"/>
            <a:ext cx="11521280" cy="551269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2800" dirty="0"/>
              <a:t>سايت سني نيوز در تحليل خود نسبت به واقعه غدير مينويسد: </a:t>
            </a:r>
          </a:p>
          <a:p>
            <a:pPr algn="justLow" rtl="1"/>
            <a:r>
              <a:rPr lang="fa-IR" sz="2800" b="1" dirty="0"/>
              <a:t>حضرت علي (رض) پس از ورود به يمن  غنايم جنگي را تقسيم نمود  و يک زن زيبا</a:t>
            </a:r>
            <a:r>
              <a:rPr lang="fa-IR" sz="2800" dirty="0"/>
              <a:t> </a:t>
            </a:r>
            <a:r>
              <a:rPr lang="fa-IR" sz="2800" b="1" dirty="0"/>
              <a:t>را براي خود به غنيمت برد و با او همبستر شد ، اين کار ايشان و بعضي علل</a:t>
            </a:r>
            <a:r>
              <a:rPr lang="fa-IR" sz="2800" dirty="0"/>
              <a:t> </a:t>
            </a:r>
            <a:r>
              <a:rPr lang="fa-IR" sz="2800" b="1" dirty="0"/>
              <a:t>ديگر موجب ناراحتي ، اعتراض و شکايت سپاهيان اعزامي به يمن گرديد و دامنه</a:t>
            </a:r>
            <a:r>
              <a:rPr lang="fa-IR" sz="2800" dirty="0"/>
              <a:t> </a:t>
            </a:r>
            <a:r>
              <a:rPr lang="fa-IR" sz="2800" b="1" dirty="0"/>
              <a:t>اعتراضات هر روز بيشتر مي شد ، به همين علت حضرت رسول اکرم در محل غدير خم</a:t>
            </a:r>
            <a:r>
              <a:rPr lang="en-US" sz="2800" dirty="0"/>
              <a:t> ، </a:t>
            </a:r>
            <a:r>
              <a:rPr lang="fa-IR" sz="2800" b="1" dirty="0"/>
              <a:t>پس از استراحت و نماز ظهر حاجيان که لشکريان بازگشته از يمن ( معترضان</a:t>
            </a:r>
            <a:r>
              <a:rPr lang="fa-IR" sz="2800" dirty="0"/>
              <a:t> </a:t>
            </a:r>
            <a:r>
              <a:rPr lang="fa-IR" sz="2800" b="1" dirty="0"/>
              <a:t>به علي ) نيز در ميان آنان بودند ، طي بياناتي  که متن کامل و مقبول آن</a:t>
            </a:r>
            <a:r>
              <a:rPr lang="fa-IR" sz="2800" dirty="0"/>
              <a:t> </a:t>
            </a:r>
            <a:r>
              <a:rPr lang="fa-IR" sz="2800" b="1" dirty="0"/>
              <a:t>موجود نيست ، دوستي حضرت علي را سفارش نموده و لشکريان معترض را از دشمني</a:t>
            </a:r>
            <a:r>
              <a:rPr lang="fa-IR" sz="2800" dirty="0"/>
              <a:t> </a:t>
            </a:r>
            <a:r>
              <a:rPr lang="fa-IR" sz="2800" b="1" dirty="0"/>
              <a:t>و مخالفت با حضرت علي (رض ) بر حذر داشته است.</a:t>
            </a:r>
            <a:r>
              <a:rPr lang="en-US" sz="2800" dirty="0"/>
              <a:t> </a:t>
            </a:r>
            <a:r>
              <a:rPr lang="fa-IR" sz="2800" b="1" dirty="0"/>
              <a:t>بنا براين بر خلاف آنچه که شيعيان ادعا مي کنند ، مخاطب حضرت رسول الله در غدير خم فقط لشکريان برگشته از يمن  بودند !</a:t>
            </a:r>
            <a:endParaRPr lang="en-US" sz="2800" dirty="0"/>
          </a:p>
        </p:txBody>
      </p:sp>
      <p:sp>
        <p:nvSpPr>
          <p:cNvPr id="13" name="Rounded Rectangle 12"/>
          <p:cNvSpPr/>
          <p:nvPr/>
        </p:nvSpPr>
        <p:spPr>
          <a:xfrm>
            <a:off x="6456040" y="5445224"/>
            <a:ext cx="3358854"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ar-SA" sz="2800" dirty="0"/>
              <a:t>سايت سني نيوز</a:t>
            </a:r>
            <a:r>
              <a:rPr lang="fa-IR" sz="2800" dirty="0"/>
              <a:t> 28 / 9 / 89</a:t>
            </a:r>
            <a:endParaRPr lang="en-US" sz="2800" dirty="0"/>
          </a:p>
        </p:txBody>
      </p:sp>
      <p:sp>
        <p:nvSpPr>
          <p:cNvPr id="2" name="Right Arrow 1">
            <a:hlinkClick r:id="rId3" action="ppaction://hlinksldjump"/>
          </p:cNvPr>
          <p:cNvSpPr/>
          <p:nvPr/>
        </p:nvSpPr>
        <p:spPr>
          <a:xfrm>
            <a:off x="1559496" y="34237"/>
            <a:ext cx="889462" cy="35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45618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360"/>
                                          </p:val>
                                        </p:tav>
                                        <p:tav tm="100000">
                                          <p:val>
                                            <p:fltVal val="0"/>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
        <p:nvSpPr>
          <p:cNvPr id="6" name="Right Arrow 5">
            <a:hlinkClick r:id="rId4" action="ppaction://hlinksldjump"/>
          </p:cNvPr>
          <p:cNvSpPr/>
          <p:nvPr/>
        </p:nvSpPr>
        <p:spPr>
          <a:xfrm>
            <a:off x="1559496" y="34237"/>
            <a:ext cx="889462" cy="35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06874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p>
        </p:txBody>
      </p:sp>
      <p:sp>
        <p:nvSpPr>
          <p:cNvPr id="136194" name="Rectangle 2"/>
          <p:cNvSpPr>
            <a:spLocks noGrp="1" noChangeArrowheads="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rtl="1"/>
            <a:r>
              <a:rPr lang="fa-IR" dirty="0">
                <a:latin typeface="Sultan bold"/>
                <a:cs typeface="Sultan Medium" pitchFamily="2" charset="-78"/>
              </a:rPr>
              <a:t>جواب شبهه وهابيت در شكايت جيش يمن</a:t>
            </a:r>
            <a:endParaRPr lang="en-US" dirty="0">
              <a:latin typeface="Sultan bold"/>
              <a:cs typeface="Sultan Medium" pitchFamily="2" charset="-78"/>
            </a:endParaRPr>
          </a:p>
        </p:txBody>
      </p:sp>
      <p:grpSp>
        <p:nvGrpSpPr>
          <p:cNvPr id="136222" name="Group 30"/>
          <p:cNvGrpSpPr>
            <a:grpSpLocks/>
          </p:cNvGrpSpPr>
          <p:nvPr/>
        </p:nvGrpSpPr>
        <p:grpSpPr bwMode="auto">
          <a:xfrm>
            <a:off x="2838542" y="1951757"/>
            <a:ext cx="7204251" cy="828524"/>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a:hlinkClick r:id="rId3" action="ppaction://hlinksldjump"/>
            </p:cNvPr>
            <p:cNvSpPr txBox="1">
              <a:spLocks noChangeArrowheads="1"/>
            </p:cNvSpPr>
            <p:nvPr/>
          </p:nvSpPr>
          <p:spPr bwMode="gray">
            <a:xfrm>
              <a:off x="1581" y="1401"/>
              <a:ext cx="2375"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مسافرت علي(ع)  سال هشتم هجري بوده</a:t>
              </a:r>
              <a:endParaRPr lang="en-US" sz="2800" b="1" dirty="0">
                <a:solidFill>
                  <a:srgbClr val="000000"/>
                </a:solidFill>
                <a:cs typeface="Yagut" pitchFamily="2" charset="-78"/>
              </a:endParaRPr>
            </a:p>
          </p:txBody>
        </p:sp>
        <p:sp>
          <p:nvSpPr>
            <p:cNvPr id="136199" name="Text Box 7"/>
            <p:cNvSpPr txBox="1">
              <a:spLocks noChangeArrowheads="1"/>
            </p:cNvSpPr>
            <p:nvPr/>
          </p:nvSpPr>
          <p:spPr bwMode="gray">
            <a:xfrm>
              <a:off x="4048" y="1417"/>
              <a:ext cx="118"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1</a:t>
              </a:r>
              <a:endParaRPr lang="en-US" sz="2400" dirty="0"/>
            </a:p>
          </p:txBody>
        </p:sp>
      </p:grpSp>
      <p:grpSp>
        <p:nvGrpSpPr>
          <p:cNvPr id="136223" name="Group 31"/>
          <p:cNvGrpSpPr>
            <a:grpSpLocks/>
          </p:cNvGrpSpPr>
          <p:nvPr/>
        </p:nvGrpSpPr>
        <p:grpSpPr bwMode="auto">
          <a:xfrm>
            <a:off x="2841712" y="3072738"/>
            <a:ext cx="7259441" cy="788311"/>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136204" name="Text Box 12">
              <a:hlinkClick r:id="rId5" action="ppaction://hlinksldjump"/>
            </p:cNvPr>
            <p:cNvSpPr txBox="1">
              <a:spLocks noChangeArrowheads="1"/>
            </p:cNvSpPr>
            <p:nvPr/>
          </p:nvSpPr>
          <p:spPr bwMode="gray">
            <a:xfrm>
              <a:off x="1689" y="1867"/>
              <a:ext cx="2160"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شكايت از علي  (ع) در مدينه صورت گرفته</a:t>
              </a:r>
              <a:endParaRPr lang="en-US" sz="2800" b="1" dirty="0">
                <a:solidFill>
                  <a:srgbClr val="000000"/>
                </a:solidFill>
                <a:cs typeface="Yagut" pitchFamily="2" charset="-78"/>
              </a:endParaRPr>
            </a:p>
          </p:txBody>
        </p:sp>
        <p:sp>
          <p:nvSpPr>
            <p:cNvPr id="136205" name="Text Box 13"/>
            <p:cNvSpPr txBox="1">
              <a:spLocks noChangeArrowheads="1"/>
            </p:cNvSpPr>
            <p:nvPr/>
          </p:nvSpPr>
          <p:spPr bwMode="gray">
            <a:xfrm>
              <a:off x="3970" y="1911"/>
              <a:ext cx="278"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t>2</a:t>
              </a:r>
              <a:endParaRPr lang="en-US" sz="2400" dirty="0"/>
            </a:p>
          </p:txBody>
        </p:sp>
      </p:grpSp>
      <p:grpSp>
        <p:nvGrpSpPr>
          <p:cNvPr id="136224" name="Group 32"/>
          <p:cNvGrpSpPr>
            <a:grpSpLocks/>
          </p:cNvGrpSpPr>
          <p:nvPr/>
        </p:nvGrpSpPr>
        <p:grpSpPr bwMode="auto">
          <a:xfrm>
            <a:off x="2841290" y="3944638"/>
            <a:ext cx="7287159" cy="780507"/>
            <a:chOff x="1536" y="2304"/>
            <a:chExt cx="2770" cy="432"/>
          </a:xfrm>
        </p:grpSpPr>
        <p:sp>
          <p:nvSpPr>
            <p:cNvPr id="136207"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9" name="Text Box 17">
              <a:hlinkClick r:id="rId6" action="ppaction://hlinksldjump"/>
            </p:cNvPr>
            <p:cNvSpPr txBox="1">
              <a:spLocks noChangeArrowheads="1"/>
            </p:cNvSpPr>
            <p:nvPr/>
          </p:nvSpPr>
          <p:spPr bwMode="gray">
            <a:xfrm>
              <a:off x="1680" y="2382"/>
              <a:ext cx="2160"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توطئه صحابه بر ضد علي (ع)</a:t>
              </a:r>
              <a:endParaRPr lang="en-US" sz="2800" b="1" dirty="0">
                <a:solidFill>
                  <a:srgbClr val="000000"/>
                </a:solidFill>
                <a:cs typeface="Yagut" pitchFamily="2" charset="-78"/>
              </a:endParaRPr>
            </a:p>
          </p:txBody>
        </p:sp>
        <p:sp>
          <p:nvSpPr>
            <p:cNvPr id="136210" name="Text Box 18"/>
            <p:cNvSpPr txBox="1">
              <a:spLocks noChangeArrowheads="1"/>
            </p:cNvSpPr>
            <p:nvPr/>
          </p:nvSpPr>
          <p:spPr bwMode="gray">
            <a:xfrm>
              <a:off x="4048" y="2366"/>
              <a:ext cx="11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3</a:t>
              </a:r>
              <a:endParaRPr lang="en-US" sz="2400" dirty="0"/>
            </a:p>
          </p:txBody>
        </p:sp>
      </p:grpSp>
      <p:grpSp>
        <p:nvGrpSpPr>
          <p:cNvPr id="136225" name="Group 33"/>
          <p:cNvGrpSpPr>
            <a:grpSpLocks/>
          </p:cNvGrpSpPr>
          <p:nvPr/>
        </p:nvGrpSpPr>
        <p:grpSpPr bwMode="auto">
          <a:xfrm>
            <a:off x="2828230" y="4816462"/>
            <a:ext cx="7286571" cy="772778"/>
            <a:chOff x="1536" y="2822"/>
            <a:chExt cx="2779" cy="432"/>
          </a:xfrm>
        </p:grpSpPr>
        <p:sp>
          <p:nvSpPr>
            <p:cNvPr id="136212"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13"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14" name="Text Box 22">
              <a:hlinkClick r:id="rId7" action="ppaction://hlinksldjump"/>
            </p:cNvPr>
            <p:cNvSpPr txBox="1">
              <a:spLocks noChangeArrowheads="1"/>
            </p:cNvSpPr>
            <p:nvPr/>
          </p:nvSpPr>
          <p:spPr bwMode="gray">
            <a:xfrm>
              <a:off x="1546" y="2900"/>
              <a:ext cx="2294"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rtl="1"/>
              <a:r>
                <a:rPr lang="fa-IR" sz="2800" b="1" dirty="0">
                  <a:solidFill>
                    <a:srgbClr val="000000"/>
                  </a:solidFill>
                  <a:cs typeface="Yagut" pitchFamily="2" charset="-78"/>
                </a:rPr>
                <a:t>خشم پيامبر (ص) بر سعايت كنندگان ضد علي</a:t>
              </a:r>
              <a:endParaRPr lang="en-US" sz="2800" b="1" dirty="0">
                <a:solidFill>
                  <a:srgbClr val="000000"/>
                </a:solidFill>
                <a:cs typeface="Yagut" pitchFamily="2" charset="-78"/>
              </a:endParaRPr>
            </a:p>
          </p:txBody>
        </p:sp>
        <p:sp>
          <p:nvSpPr>
            <p:cNvPr id="136215" name="Text Box 23"/>
            <p:cNvSpPr txBox="1">
              <a:spLocks noChangeArrowheads="1"/>
            </p:cNvSpPr>
            <p:nvPr/>
          </p:nvSpPr>
          <p:spPr bwMode="gray">
            <a:xfrm>
              <a:off x="4057" y="2894"/>
              <a:ext cx="119"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4</a:t>
              </a:r>
              <a:endParaRPr lang="en-US" sz="2400" dirty="0"/>
            </a:p>
          </p:txBody>
        </p:sp>
      </p:grpSp>
      <p:grpSp>
        <p:nvGrpSpPr>
          <p:cNvPr id="27" name="Group 33"/>
          <p:cNvGrpSpPr>
            <a:grpSpLocks/>
          </p:cNvGrpSpPr>
          <p:nvPr/>
        </p:nvGrpSpPr>
        <p:grpSpPr bwMode="auto">
          <a:xfrm>
            <a:off x="2853480" y="5670052"/>
            <a:ext cx="7283731" cy="753762"/>
            <a:chOff x="1536" y="2822"/>
            <a:chExt cx="2779" cy="432"/>
          </a:xfrm>
        </p:grpSpPr>
        <p:sp>
          <p:nvSpPr>
            <p:cNvPr id="28"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9"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0" name="Text Box 22">
              <a:hlinkClick r:id="rId8" action="ppaction://hlinksldjump"/>
            </p:cNvPr>
            <p:cNvSpPr txBox="1">
              <a:spLocks noChangeArrowheads="1"/>
            </p:cNvSpPr>
            <p:nvPr/>
          </p:nvSpPr>
          <p:spPr bwMode="gray">
            <a:xfrm>
              <a:off x="1680" y="2913"/>
              <a:ext cx="2160"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دلالت صريح قضيه بر ولايت علي  (ع) </a:t>
              </a:r>
              <a:endParaRPr lang="en-US" sz="2800" b="1" dirty="0">
                <a:solidFill>
                  <a:srgbClr val="000000"/>
                </a:solidFill>
                <a:cs typeface="Yagut" pitchFamily="2" charset="-78"/>
              </a:endParaRPr>
            </a:p>
          </p:txBody>
        </p:sp>
        <p:sp>
          <p:nvSpPr>
            <p:cNvPr id="31" name="Text Box 23"/>
            <p:cNvSpPr txBox="1">
              <a:spLocks noChangeArrowheads="1"/>
            </p:cNvSpPr>
            <p:nvPr/>
          </p:nvSpPr>
          <p:spPr bwMode="gray">
            <a:xfrm>
              <a:off x="4057" y="2894"/>
              <a:ext cx="119"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5</a:t>
              </a:r>
              <a:endParaRPr lang="en-US" sz="2400" dirty="0"/>
            </a:p>
          </p:txBody>
        </p:sp>
      </p:grpSp>
      <p:sp>
        <p:nvSpPr>
          <p:cNvPr id="42" name="Right Arrow 41">
            <a:hlinkClick r:id="rId9" action="ppaction://hlinksldjump"/>
          </p:cNvPr>
          <p:cNvSpPr/>
          <p:nvPr/>
        </p:nvSpPr>
        <p:spPr>
          <a:xfrm>
            <a:off x="1831014" y="217670"/>
            <a:ext cx="808602"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45151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224"/>
                                        </p:tgtEl>
                                        <p:attrNameLst>
                                          <p:attrName>style.visibility</p:attrName>
                                        </p:attrNameLst>
                                      </p:cBhvr>
                                      <p:to>
                                        <p:strVal val="visible"/>
                                      </p:to>
                                    </p:set>
                                    <p:anim calcmode="lin" valueType="num">
                                      <p:cBhvr additive="base">
                                        <p:cTn id="17" dur="1000" fill="hold"/>
                                        <p:tgtEl>
                                          <p:spTgt spid="136224"/>
                                        </p:tgtEl>
                                        <p:attrNameLst>
                                          <p:attrName>ppt_x</p:attrName>
                                        </p:attrNameLst>
                                      </p:cBhvr>
                                      <p:tavLst>
                                        <p:tav tm="0">
                                          <p:val>
                                            <p:strVal val="1+#ppt_w/2"/>
                                          </p:val>
                                        </p:tav>
                                        <p:tav tm="100000">
                                          <p:val>
                                            <p:strVal val="#ppt_x"/>
                                          </p:val>
                                        </p:tav>
                                      </p:tavLst>
                                    </p:anim>
                                    <p:anim calcmode="lin" valueType="num">
                                      <p:cBhvr additive="base">
                                        <p:cTn id="18" dur="1000" fill="hold"/>
                                        <p:tgtEl>
                                          <p:spTgt spid="13622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36225"/>
                                        </p:tgtEl>
                                        <p:attrNameLst>
                                          <p:attrName>style.visibility</p:attrName>
                                        </p:attrNameLst>
                                      </p:cBhvr>
                                      <p:to>
                                        <p:strVal val="visible"/>
                                      </p:to>
                                    </p:set>
                                    <p:anim calcmode="lin" valueType="num">
                                      <p:cBhvr additive="base">
                                        <p:cTn id="22" dur="1000" fill="hold"/>
                                        <p:tgtEl>
                                          <p:spTgt spid="136225"/>
                                        </p:tgtEl>
                                        <p:attrNameLst>
                                          <p:attrName>ppt_x</p:attrName>
                                        </p:attrNameLst>
                                      </p:cBhvr>
                                      <p:tavLst>
                                        <p:tav tm="0">
                                          <p:val>
                                            <p:strVal val="1+#ppt_w/2"/>
                                          </p:val>
                                        </p:tav>
                                        <p:tav tm="100000">
                                          <p:val>
                                            <p:strVal val="#ppt_x"/>
                                          </p:val>
                                        </p:tav>
                                      </p:tavLst>
                                    </p:anim>
                                    <p:anim calcmode="lin" valueType="num">
                                      <p:cBhvr additive="base">
                                        <p:cTn id="23" dur="1000" fill="hold"/>
                                        <p:tgtEl>
                                          <p:spTgt spid="13622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t>مسافرت علي  (ع) در سال هشتم بوده</a:t>
            </a:r>
            <a:endParaRPr lang="en-US" b="1" dirty="0">
              <a:solidFill>
                <a:srgbClr val="000000"/>
              </a:solidFill>
              <a:cs typeface="Yagut" pitchFamily="2" charset="-78"/>
            </a:endParaRPr>
          </a:p>
        </p:txBody>
      </p:sp>
      <p:sp>
        <p:nvSpPr>
          <p:cNvPr id="11" name="Rounded Rectangle 10"/>
          <p:cNvSpPr/>
          <p:nvPr/>
        </p:nvSpPr>
        <p:spPr>
          <a:xfrm>
            <a:off x="136057" y="692696"/>
            <a:ext cx="11847881" cy="59929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قال زيني دحلان مفتي مكة المكرمة:</a:t>
            </a:r>
            <a:r>
              <a:rPr lang="fa-IR" sz="3200" b="1" dirty="0"/>
              <a:t> «في التاريخ سنةُ عشرٍ وهمٌ؛ لأنّ بعثَ علي إلى همدان لم يكن سنة عشر، إنما كان سنة عشر بعثه إلى بني مَذْحِج‏، وأما بعثه إلى هَمْدان فكان سنةَ ثمانٍ بعد فتح مكة</a:t>
            </a:r>
            <a:r>
              <a:rPr lang="fa-IR" sz="3200" dirty="0"/>
              <a:t>»</a:t>
            </a:r>
            <a:r>
              <a:rPr lang="ar-DZ" sz="3200" dirty="0"/>
              <a:t>. </a:t>
            </a:r>
            <a:endParaRPr lang="en-US" sz="3200" dirty="0"/>
          </a:p>
        </p:txBody>
      </p:sp>
      <p:sp>
        <p:nvSpPr>
          <p:cNvPr id="13" name="Rounded Rectangle 12"/>
          <p:cNvSpPr/>
          <p:nvPr/>
        </p:nvSpPr>
        <p:spPr>
          <a:xfrm>
            <a:off x="2533713" y="4765789"/>
            <a:ext cx="8138561" cy="6027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dirty="0"/>
              <a:t>السيرة  النبوية، ج 2، ص 371، نشر: دار القلم العربي ـ حلب، ط1، 1996م.</a:t>
            </a:r>
            <a:endParaRPr lang="en-US" sz="2800" dirty="0"/>
          </a:p>
        </p:txBody>
      </p:sp>
      <p:sp>
        <p:nvSpPr>
          <p:cNvPr id="6" name="Right Arrow 5">
            <a:hlinkClick r:id="rId3" action="ppaction://hlinksldjump"/>
          </p:cNvPr>
          <p:cNvSpPr/>
          <p:nvPr/>
        </p:nvSpPr>
        <p:spPr>
          <a:xfrm>
            <a:off x="1775520" y="1646"/>
            <a:ext cx="808602"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03629" y="4167139"/>
            <a:ext cx="1276191" cy="1800000"/>
          </a:xfrm>
          <a:prstGeom prst="rect">
            <a:avLst/>
          </a:prstGeom>
        </p:spPr>
      </p:pic>
    </p:spTree>
    <p:extLst>
      <p:ext uri="{BB962C8B-B14F-4D97-AF65-F5344CB8AC3E}">
        <p14:creationId xmlns:p14="http://schemas.microsoft.com/office/powerpoint/2010/main" val="32498153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algn="r" rtl="1"/>
            <a:r>
              <a:rPr lang="fa-IR" b="1" dirty="0"/>
              <a:t>شكايت از علي  (ع) در مدينه صورت گرفته</a:t>
            </a:r>
            <a:endParaRPr lang="en-US" b="1" dirty="0">
              <a:solidFill>
                <a:srgbClr val="000000"/>
              </a:solidFill>
              <a:cs typeface="Yagut" pitchFamily="2" charset="-78"/>
            </a:endParaRPr>
          </a:p>
        </p:txBody>
      </p:sp>
      <p:sp>
        <p:nvSpPr>
          <p:cNvPr id="11" name="Rounded Rectangle 10"/>
          <p:cNvSpPr/>
          <p:nvPr/>
        </p:nvSpPr>
        <p:spPr>
          <a:xfrm>
            <a:off x="249858" y="692696"/>
            <a:ext cx="11764295" cy="59929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إن الشكوى قد وقعت في المدينة قبل حجة الوداع، فلا علاقة لها بحديث الغدير، كما في صريح كلام الطبراني: «عن بريدة، قال: «بعث رسول الله (صلى الله عليه وسلم) علياً أميراً على اليمن، وبعث خالد بن الوليد على الجبل، فقال: إن اجتمعتما فعلي على الناس، فالتقوا وأصابوا من الغنائم ما لم يصيبوا مثله، وأخذ علي جارية من الخمس، فدعا خالد بن الوليد بريدة، فقال: اغتنمها فأخبر النبي (صلى الله عليه وسلم) بما صنع، </a:t>
            </a:r>
            <a:r>
              <a:rPr lang="fa-IR" sz="3200" b="1" dirty="0">
                <a:solidFill>
                  <a:srgbClr val="FF0000"/>
                </a:solidFill>
              </a:rPr>
              <a:t>فقدمت المدينة، ودخلت المسجد ورسول الله (صلى الله عليه وسلم) في منـزله وناس من أصحابه على بابه». </a:t>
            </a:r>
            <a:endParaRPr lang="en-US" sz="3200" dirty="0">
              <a:solidFill>
                <a:srgbClr val="FF0000"/>
              </a:solidFill>
            </a:endParaRPr>
          </a:p>
        </p:txBody>
      </p:sp>
      <p:sp>
        <p:nvSpPr>
          <p:cNvPr id="13" name="Rounded Rectangle 12"/>
          <p:cNvSpPr/>
          <p:nvPr/>
        </p:nvSpPr>
        <p:spPr>
          <a:xfrm>
            <a:off x="6382792" y="5517232"/>
            <a:ext cx="3618083" cy="618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ar-IQ" sz="2800"/>
              <a:t> </a:t>
            </a:r>
            <a:r>
              <a:rPr lang="ar-IQ" sz="2800" dirty="0"/>
              <a:t>المعجم الأوسط: ج6 ص163.</a:t>
            </a:r>
            <a:endParaRPr lang="en-US" sz="2800" dirty="0"/>
          </a:p>
        </p:txBody>
      </p:sp>
      <p:sp>
        <p:nvSpPr>
          <p:cNvPr id="6" name="Right Arrow 5">
            <a:hlinkClick r:id="rId3" action="ppaction://hlinksldjump"/>
          </p:cNvPr>
          <p:cNvSpPr/>
          <p:nvPr/>
        </p:nvSpPr>
        <p:spPr>
          <a:xfrm>
            <a:off x="1775520" y="1646"/>
            <a:ext cx="808602"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42857" y="4885124"/>
            <a:ext cx="1433193" cy="1800000"/>
          </a:xfrm>
          <a:prstGeom prst="rect">
            <a:avLst/>
          </a:prstGeom>
        </p:spPr>
      </p:pic>
    </p:spTree>
    <p:extLst>
      <p:ext uri="{BB962C8B-B14F-4D97-AF65-F5344CB8AC3E}">
        <p14:creationId xmlns:p14="http://schemas.microsoft.com/office/powerpoint/2010/main" val="339268787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360"/>
                                          </p:val>
                                        </p:tav>
                                        <p:tav tm="100000">
                                          <p:val>
                                            <p:fltVal val="0"/>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4411" y="404664"/>
            <a:ext cx="7855418" cy="5826102"/>
          </a:xfrm>
          <a:prstGeom prst="rect">
            <a:avLst/>
          </a:prstGeom>
        </p:spPr>
        <p:style>
          <a:lnRef idx="1">
            <a:schemeClr val="accent4"/>
          </a:lnRef>
          <a:fillRef idx="2">
            <a:schemeClr val="accent4"/>
          </a:fillRef>
          <a:effectRef idx="1">
            <a:schemeClr val="accent4"/>
          </a:effectRef>
          <a:fontRef idx="minor">
            <a:schemeClr val="dk1"/>
          </a:fontRef>
        </p:style>
      </p:pic>
      <p:sp>
        <p:nvSpPr>
          <p:cNvPr id="4" name="Right Arrow 3">
            <a:hlinkClick r:id="rId4" action="ppaction://hlinksldjump"/>
          </p:cNvPr>
          <p:cNvSpPr/>
          <p:nvPr/>
        </p:nvSpPr>
        <p:spPr>
          <a:xfrm>
            <a:off x="4637931" y="424088"/>
            <a:ext cx="1302261" cy="48463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 name="Oval 4"/>
          <p:cNvSpPr/>
          <p:nvPr/>
        </p:nvSpPr>
        <p:spPr>
          <a:xfrm rot="21390260">
            <a:off x="3226718" y="1396960"/>
            <a:ext cx="3819677" cy="315675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lnSpc>
                <a:spcPct val="130000"/>
              </a:lnSpc>
            </a:pPr>
            <a:endParaRPr lang="en-US" sz="1600" dirty="0">
              <a:solidFill>
                <a:schemeClr val="tx1"/>
              </a:solidFill>
              <a:cs typeface="Sultan Medium" pitchFamily="2" charset="-78"/>
            </a:endParaRPr>
          </a:p>
        </p:txBody>
      </p:sp>
      <p:sp>
        <p:nvSpPr>
          <p:cNvPr id="6" name="Oval 5"/>
          <p:cNvSpPr/>
          <p:nvPr/>
        </p:nvSpPr>
        <p:spPr>
          <a:xfrm>
            <a:off x="7551586" y="835845"/>
            <a:ext cx="2371719" cy="26088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Oval 7"/>
          <p:cNvSpPr/>
          <p:nvPr/>
        </p:nvSpPr>
        <p:spPr>
          <a:xfrm>
            <a:off x="7657090" y="946352"/>
            <a:ext cx="2156108" cy="24055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Oval 8"/>
          <p:cNvSpPr/>
          <p:nvPr/>
        </p:nvSpPr>
        <p:spPr>
          <a:xfrm>
            <a:off x="7815300" y="1182546"/>
            <a:ext cx="1817724" cy="196009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600" dirty="0">
              <a:solidFill>
                <a:srgbClr val="2B2B95"/>
              </a:solidFill>
              <a:cs typeface="Sultan Medium" pitchFamily="2" charset="-78"/>
            </a:endParaRPr>
          </a:p>
        </p:txBody>
      </p:sp>
      <p:sp>
        <p:nvSpPr>
          <p:cNvPr id="3" name="Oval 2"/>
          <p:cNvSpPr/>
          <p:nvPr/>
        </p:nvSpPr>
        <p:spPr>
          <a:xfrm>
            <a:off x="3377116" y="1528330"/>
            <a:ext cx="3507158" cy="28697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lnSpc>
                <a:spcPct val="130000"/>
              </a:lnSpc>
            </a:pPr>
            <a:r>
              <a:rPr lang="fa-IR" sz="4800" b="1" dirty="0">
                <a:solidFill>
                  <a:srgbClr val="003300"/>
                </a:solidFill>
                <a:cs typeface="Sultan Medium" pitchFamily="2" charset="-78"/>
              </a:rPr>
              <a:t>خير لكم </a:t>
            </a:r>
            <a:endParaRPr lang="en-US" sz="4800" b="1" dirty="0">
              <a:solidFill>
                <a:srgbClr val="003300"/>
              </a:solidFill>
              <a:cs typeface="Sultan Medium" pitchFamily="2" charset="-78"/>
            </a:endParaRPr>
          </a:p>
          <a:p>
            <a:pPr algn="ctr" rtl="1">
              <a:lnSpc>
                <a:spcPct val="130000"/>
              </a:lnSpc>
            </a:pPr>
            <a:r>
              <a:rPr lang="fa-IR" sz="3200" b="1" dirty="0">
                <a:solidFill>
                  <a:schemeClr val="tx1"/>
                </a:solidFill>
                <a:cs typeface="Sultan Medium" pitchFamily="2" charset="-78"/>
              </a:rPr>
              <a:t>إن </a:t>
            </a:r>
            <a:r>
              <a:rPr lang="fa-IR" sz="2800" b="1" dirty="0">
                <a:solidFill>
                  <a:schemeClr val="tx1"/>
                </a:solidFill>
                <a:cs typeface="Sultan Medium" pitchFamily="2" charset="-78"/>
              </a:rPr>
              <a:t>كنتم تعلمون</a:t>
            </a:r>
            <a:endParaRPr lang="en-US" sz="1600" b="1" dirty="0">
              <a:solidFill>
                <a:schemeClr val="tx1"/>
              </a:solidFill>
              <a:cs typeface="Sultan Medium" pitchFamily="2" charset="-78"/>
            </a:endParaRPr>
          </a:p>
        </p:txBody>
      </p:sp>
      <p:sp>
        <p:nvSpPr>
          <p:cNvPr id="7" name="Oval 6"/>
          <p:cNvSpPr/>
          <p:nvPr/>
        </p:nvSpPr>
        <p:spPr>
          <a:xfrm>
            <a:off x="8007726" y="1452294"/>
            <a:ext cx="1472650" cy="14726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30000"/>
              </a:lnSpc>
            </a:pPr>
            <a:r>
              <a:rPr lang="fa-IR" sz="3200" dirty="0">
                <a:solidFill>
                  <a:srgbClr val="2B2B95"/>
                </a:solidFill>
                <a:cs typeface="Sultan Medium" pitchFamily="2" charset="-78"/>
              </a:rPr>
              <a:t>    </a:t>
            </a:r>
            <a:r>
              <a:rPr lang="fa-IR" sz="3200" b="1" dirty="0">
                <a:solidFill>
                  <a:srgbClr val="2B2B95"/>
                </a:solidFill>
                <a:cs typeface="Sultan Medium" pitchFamily="2" charset="-78"/>
              </a:rPr>
              <a:t>الله  </a:t>
            </a:r>
          </a:p>
          <a:p>
            <a:pPr algn="ctr">
              <a:lnSpc>
                <a:spcPct val="30000"/>
              </a:lnSpc>
            </a:pPr>
            <a:r>
              <a:rPr lang="fa-IR" sz="3200" b="1" dirty="0">
                <a:solidFill>
                  <a:srgbClr val="2B2B95"/>
                </a:solidFill>
                <a:cs typeface="Sultan Medium" pitchFamily="2" charset="-78"/>
              </a:rPr>
              <a:t>بقية</a:t>
            </a:r>
            <a:endParaRPr lang="en-US" sz="3200" b="1" dirty="0">
              <a:solidFill>
                <a:srgbClr val="2B2B95"/>
              </a:solidFill>
              <a:cs typeface="Sultan Medium" pitchFamily="2" charset="-78"/>
            </a:endParaRPr>
          </a:p>
        </p:txBody>
      </p:sp>
      <p:sp>
        <p:nvSpPr>
          <p:cNvPr id="10" name="Bevel 9"/>
          <p:cNvSpPr/>
          <p:nvPr/>
        </p:nvSpPr>
        <p:spPr>
          <a:xfrm>
            <a:off x="2098372" y="476672"/>
            <a:ext cx="1261324" cy="1042416"/>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b="1" dirty="0"/>
              <a:t>يااباصالح المهدی </a:t>
            </a:r>
          </a:p>
        </p:txBody>
      </p:sp>
    </p:spTree>
    <p:extLst>
      <p:ext uri="{BB962C8B-B14F-4D97-AF65-F5344CB8AC3E}">
        <p14:creationId xmlns:p14="http://schemas.microsoft.com/office/powerpoint/2010/main" val="74534057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2" y="6116"/>
            <a:ext cx="11917540"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t>توطئه صحابه بر ضد علي  (ع) </a:t>
            </a:r>
            <a:endParaRPr lang="en-US" b="1" dirty="0">
              <a:solidFill>
                <a:srgbClr val="000000"/>
              </a:solidFill>
              <a:cs typeface="Yagut" pitchFamily="2" charset="-78"/>
            </a:endParaRPr>
          </a:p>
        </p:txBody>
      </p:sp>
      <p:sp>
        <p:nvSpPr>
          <p:cNvPr id="11" name="Rounded Rectangle 10"/>
          <p:cNvSpPr/>
          <p:nvPr/>
        </p:nvSpPr>
        <p:spPr>
          <a:xfrm>
            <a:off x="125481" y="764704"/>
            <a:ext cx="11803167" cy="58326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عن بريدة، قال: «ودخلت المسجد، ورسول اللّه صلى اللّه عليه وسلم في منـزله، وناس من أصحابه على بابه. فقالوا: ما الخبر يا بريدة؟ فقلت: خير، فتح اللّه على المسلمين، فقالوا: ما أقدمك؟ قال: جارية أخذها علي من الخمس، فجئت لأخبر النبي صلى اللّه عليه وسلم، قالوا: </a:t>
            </a:r>
            <a:r>
              <a:rPr lang="fa-IR" sz="3200" b="1" dirty="0">
                <a:solidFill>
                  <a:srgbClr val="FF0000"/>
                </a:solidFill>
              </a:rPr>
              <a:t>فأخبره فإنّه يسقطه من عين رسول اللّه</a:t>
            </a:r>
            <a:r>
              <a:rPr lang="fa-IR" sz="3200" b="1" dirty="0"/>
              <a:t>».</a:t>
            </a:r>
            <a:endParaRPr lang="en-US" sz="3200" dirty="0"/>
          </a:p>
        </p:txBody>
      </p:sp>
      <p:sp>
        <p:nvSpPr>
          <p:cNvPr id="13" name="Rounded Rectangle 12"/>
          <p:cNvSpPr/>
          <p:nvPr/>
        </p:nvSpPr>
        <p:spPr>
          <a:xfrm>
            <a:off x="6451741" y="5013176"/>
            <a:ext cx="3796698" cy="54790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ar-IQ" sz="2800" b="1" dirty="0"/>
              <a:t>المعجم الأوسط: ج6 ص163.</a:t>
            </a:r>
            <a:endParaRPr lang="en-US" sz="2800" dirty="0"/>
          </a:p>
        </p:txBody>
      </p:sp>
      <p:sp>
        <p:nvSpPr>
          <p:cNvPr id="2" name="Left Arrow 1">
            <a:hlinkClick r:id="rId3" action="ppaction://hlinksldjump"/>
          </p:cNvPr>
          <p:cNvSpPr/>
          <p:nvPr/>
        </p:nvSpPr>
        <p:spPr>
          <a:xfrm>
            <a:off x="1703512" y="6122326"/>
            <a:ext cx="889462" cy="3310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11777" y="4293337"/>
            <a:ext cx="1719832" cy="2160000"/>
          </a:xfrm>
          <a:prstGeom prst="rect">
            <a:avLst/>
          </a:prstGeom>
        </p:spPr>
      </p:pic>
    </p:spTree>
    <p:extLst>
      <p:ext uri="{BB962C8B-B14F-4D97-AF65-F5344CB8AC3E}">
        <p14:creationId xmlns:p14="http://schemas.microsoft.com/office/powerpoint/2010/main" val="34093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02148"/>
            <a:ext cx="1191754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4" y="-4035"/>
            <a:ext cx="11917537" cy="690300"/>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t>توطئه صحابه بر ضد علي  (ع) </a:t>
            </a:r>
            <a:endParaRPr lang="en-US" b="1" dirty="0">
              <a:solidFill>
                <a:srgbClr val="000000"/>
              </a:solidFill>
              <a:cs typeface="Yagut" pitchFamily="2" charset="-78"/>
            </a:endParaRPr>
          </a:p>
        </p:txBody>
      </p:sp>
      <p:sp>
        <p:nvSpPr>
          <p:cNvPr id="11" name="Rounded Rectangle 10"/>
          <p:cNvSpPr/>
          <p:nvPr/>
        </p:nvSpPr>
        <p:spPr>
          <a:xfrm>
            <a:off x="263353" y="828416"/>
            <a:ext cx="11593288" cy="26725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endParaRPr lang="fa-IR" sz="3200" b="1" dirty="0"/>
          </a:p>
          <a:p>
            <a:pPr algn="justLow" rtl="1"/>
            <a:endParaRPr lang="fa-IR" sz="3200" b="1" dirty="0"/>
          </a:p>
          <a:p>
            <a:pPr algn="justLow" rtl="1"/>
            <a:endParaRPr lang="fa-IR" sz="3200" b="1" dirty="0"/>
          </a:p>
          <a:p>
            <a:pPr algn="justLow" rtl="1"/>
            <a:r>
              <a:rPr lang="fa-IR" sz="3200" b="1" dirty="0"/>
              <a:t>وقال ابن الأثير: «واستعمل عليهم علي بن أبي طالب فمضى في السرية، فأصاب جارية، فأنكروا عليه، </a:t>
            </a:r>
            <a:r>
              <a:rPr lang="fa-IR" sz="3200" b="1" dirty="0">
                <a:solidFill>
                  <a:srgbClr val="FF0000"/>
                </a:solidFill>
              </a:rPr>
              <a:t>فتعاقد أربعة من أصحاب </a:t>
            </a:r>
            <a:r>
              <a:rPr lang="fa-IR" sz="3200" b="1" dirty="0"/>
              <a:t>النبي صلى اللّه عليه وسلم».</a:t>
            </a:r>
          </a:p>
          <a:p>
            <a:pPr algn="justLow" rtl="1"/>
            <a:r>
              <a:rPr lang="fa-IR" sz="3200" b="1" dirty="0"/>
              <a:t>وفي رواية ابن أبي شيبة:  «</a:t>
            </a:r>
            <a:r>
              <a:rPr lang="fa-IR" sz="3200" b="1" dirty="0">
                <a:solidFill>
                  <a:srgbClr val="FF0000"/>
                </a:solidFill>
              </a:rPr>
              <a:t>فتعاقد أربعة من أصحاب </a:t>
            </a:r>
            <a:r>
              <a:rPr lang="fa-IR" sz="3200" b="1" dirty="0"/>
              <a:t>رسول اللّه - صلى اللّه عليه وسلم - إذا لقينا النبي أخبرناه بما صنع علي». </a:t>
            </a:r>
            <a:endParaRPr lang="en-US" sz="3200" dirty="0"/>
          </a:p>
          <a:p>
            <a:pPr rtl="1"/>
            <a:r>
              <a:rPr lang="ar-IQ" sz="3200" b="1" dirty="0"/>
              <a:t>. </a:t>
            </a:r>
            <a:endParaRPr lang="en-US" sz="3200" dirty="0"/>
          </a:p>
          <a:p>
            <a:pPr algn="justLow" rtl="1"/>
            <a:endParaRPr lang="fa-IR" sz="3200" b="1" dirty="0"/>
          </a:p>
          <a:p>
            <a:pPr algn="justLow" rtl="1"/>
            <a:endParaRPr lang="en-US" sz="3200" dirty="0"/>
          </a:p>
        </p:txBody>
      </p:sp>
      <p:sp>
        <p:nvSpPr>
          <p:cNvPr id="13" name="Rounded Rectangle 12"/>
          <p:cNvSpPr/>
          <p:nvPr/>
        </p:nvSpPr>
        <p:spPr>
          <a:xfrm>
            <a:off x="4511824" y="3525582"/>
            <a:ext cx="5474419" cy="6027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endParaRPr lang="fa-IR" sz="2800" b="1" dirty="0"/>
          </a:p>
          <a:p>
            <a:pPr algn="r" rtl="1"/>
            <a:r>
              <a:rPr lang="ar-IQ" sz="2800" b="1" dirty="0"/>
              <a:t>أسد الغابة: ج4 ص27. المصنف: ج7 ص504. </a:t>
            </a:r>
            <a:endParaRPr lang="en-US" sz="2800" dirty="0"/>
          </a:p>
          <a:p>
            <a:pPr algn="r" rtl="1"/>
            <a:endParaRPr lang="en-US" sz="2800" dirty="0"/>
          </a:p>
        </p:txBody>
      </p:sp>
      <p:sp>
        <p:nvSpPr>
          <p:cNvPr id="6" name="Rounded Rectangle 5"/>
          <p:cNvSpPr/>
          <p:nvPr/>
        </p:nvSpPr>
        <p:spPr>
          <a:xfrm>
            <a:off x="263353" y="4128282"/>
            <a:ext cx="11593288" cy="2325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قال الذهبي: «فأصاب علي جارية، </a:t>
            </a:r>
            <a:r>
              <a:rPr lang="fa-IR" sz="3200" b="1" dirty="0">
                <a:solidFill>
                  <a:srgbClr val="FF0000"/>
                </a:solidFill>
              </a:rPr>
              <a:t>فتعاقد أربعة من أصحاب </a:t>
            </a:r>
            <a:r>
              <a:rPr lang="fa-IR" sz="3200" b="1" dirty="0"/>
              <a:t>رسول الله» إلى أن قال: «ما تريدون من علي، علي مني وأنا منه، </a:t>
            </a:r>
            <a:r>
              <a:rPr lang="fa-IR" sz="3200" b="1" dirty="0">
                <a:solidFill>
                  <a:srgbClr val="005500"/>
                </a:solidFill>
              </a:rPr>
              <a:t>وهو ولي كل مؤمن بعدي. </a:t>
            </a:r>
            <a:r>
              <a:rPr lang="fa-IR" sz="3200" b="1" dirty="0"/>
              <a:t>أخرجه أحمد في المسند والترمذي، وحسنه، والنسائي». </a:t>
            </a:r>
            <a:endParaRPr lang="en-US" sz="3200" dirty="0"/>
          </a:p>
        </p:txBody>
      </p:sp>
      <p:sp>
        <p:nvSpPr>
          <p:cNvPr id="9" name="Rounded Rectangle 8"/>
          <p:cNvSpPr/>
          <p:nvPr/>
        </p:nvSpPr>
        <p:spPr>
          <a:xfrm>
            <a:off x="6871071" y="6289033"/>
            <a:ext cx="3080754" cy="4626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ar-IQ" sz="2800" dirty="0"/>
              <a:t>تاريخ الإسلام: ج3 ص630.</a:t>
            </a:r>
            <a:endParaRPr lang="en-US" sz="2800" dirty="0"/>
          </a:p>
        </p:txBody>
      </p:sp>
      <p:sp>
        <p:nvSpPr>
          <p:cNvPr id="2" name="Right Arrow 1">
            <a:hlinkClick r:id="rId3" action="ppaction://hlinksldjump"/>
          </p:cNvPr>
          <p:cNvSpPr/>
          <p:nvPr/>
        </p:nvSpPr>
        <p:spPr>
          <a:xfrm>
            <a:off x="1805224" y="1646"/>
            <a:ext cx="978408"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5360" y="2708920"/>
            <a:ext cx="1054704" cy="1487604"/>
          </a:xfrm>
          <a:prstGeom prst="rect">
            <a:avLst/>
          </a:prstGeom>
        </p:spPr>
      </p:pic>
      <p:pic>
        <p:nvPicPr>
          <p:cNvPr id="12" name="Picture 1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215680" y="5526870"/>
            <a:ext cx="845765" cy="1229425"/>
          </a:xfrm>
          <a:prstGeom prst="rect">
            <a:avLst/>
          </a:prstGeom>
        </p:spPr>
      </p:pic>
    </p:spTree>
    <p:extLst>
      <p:ext uri="{BB962C8B-B14F-4D97-AF65-F5344CB8AC3E}">
        <p14:creationId xmlns:p14="http://schemas.microsoft.com/office/powerpoint/2010/main" val="4116031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9"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4411" y="404664"/>
            <a:ext cx="7855418" cy="5826102"/>
          </a:xfrm>
          <a:prstGeom prst="rect">
            <a:avLst/>
          </a:prstGeom>
        </p:spPr>
        <p:style>
          <a:lnRef idx="1">
            <a:schemeClr val="accent4"/>
          </a:lnRef>
          <a:fillRef idx="2">
            <a:schemeClr val="accent4"/>
          </a:fillRef>
          <a:effectRef idx="1">
            <a:schemeClr val="accent4"/>
          </a:effectRef>
          <a:fontRef idx="minor">
            <a:schemeClr val="dk1"/>
          </a:fontRef>
        </p:style>
      </p:pic>
      <p:sp>
        <p:nvSpPr>
          <p:cNvPr id="4" name="Right Arrow 3">
            <a:hlinkClick r:id="rId4" action="ppaction://hlinksldjump"/>
          </p:cNvPr>
          <p:cNvSpPr/>
          <p:nvPr/>
        </p:nvSpPr>
        <p:spPr>
          <a:xfrm>
            <a:off x="4637931" y="424088"/>
            <a:ext cx="1302261" cy="48463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 name="Oval 4"/>
          <p:cNvSpPr/>
          <p:nvPr/>
        </p:nvSpPr>
        <p:spPr>
          <a:xfrm rot="21390260">
            <a:off x="3226718" y="1396960"/>
            <a:ext cx="3819677" cy="315675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lnSpc>
                <a:spcPct val="130000"/>
              </a:lnSpc>
            </a:pPr>
            <a:endParaRPr lang="en-US" sz="1600" dirty="0">
              <a:solidFill>
                <a:schemeClr val="tx1"/>
              </a:solidFill>
              <a:cs typeface="Sultan Medium" pitchFamily="2" charset="-78"/>
            </a:endParaRPr>
          </a:p>
        </p:txBody>
      </p:sp>
      <p:sp>
        <p:nvSpPr>
          <p:cNvPr id="6" name="Oval 5"/>
          <p:cNvSpPr/>
          <p:nvPr/>
        </p:nvSpPr>
        <p:spPr>
          <a:xfrm>
            <a:off x="7551586" y="835845"/>
            <a:ext cx="2371719" cy="26088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Oval 7"/>
          <p:cNvSpPr/>
          <p:nvPr/>
        </p:nvSpPr>
        <p:spPr>
          <a:xfrm>
            <a:off x="7657090" y="946352"/>
            <a:ext cx="2156108" cy="24055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Oval 8"/>
          <p:cNvSpPr/>
          <p:nvPr/>
        </p:nvSpPr>
        <p:spPr>
          <a:xfrm>
            <a:off x="7815300" y="1182546"/>
            <a:ext cx="1817724" cy="196009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600" dirty="0">
              <a:solidFill>
                <a:srgbClr val="2B2B95"/>
              </a:solidFill>
              <a:cs typeface="Sultan Medium" pitchFamily="2" charset="-78"/>
            </a:endParaRPr>
          </a:p>
        </p:txBody>
      </p:sp>
      <p:sp>
        <p:nvSpPr>
          <p:cNvPr id="3" name="Oval 2"/>
          <p:cNvSpPr/>
          <p:nvPr/>
        </p:nvSpPr>
        <p:spPr>
          <a:xfrm>
            <a:off x="3377116" y="1528330"/>
            <a:ext cx="3507158" cy="28697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lnSpc>
                <a:spcPct val="130000"/>
              </a:lnSpc>
            </a:pPr>
            <a:r>
              <a:rPr lang="fa-IR" sz="4800" b="1" dirty="0">
                <a:solidFill>
                  <a:srgbClr val="003300"/>
                </a:solidFill>
                <a:cs typeface="Sultan Medium" pitchFamily="2" charset="-78"/>
              </a:rPr>
              <a:t>خير لكم </a:t>
            </a:r>
            <a:endParaRPr lang="en-US" sz="4800" b="1" dirty="0">
              <a:solidFill>
                <a:srgbClr val="003300"/>
              </a:solidFill>
              <a:cs typeface="Sultan Medium" pitchFamily="2" charset="-78"/>
            </a:endParaRPr>
          </a:p>
          <a:p>
            <a:pPr algn="ctr" rtl="1">
              <a:lnSpc>
                <a:spcPct val="130000"/>
              </a:lnSpc>
            </a:pPr>
            <a:r>
              <a:rPr lang="fa-IR" sz="3200" b="1" dirty="0">
                <a:solidFill>
                  <a:schemeClr val="tx1"/>
                </a:solidFill>
                <a:cs typeface="Sultan Medium" pitchFamily="2" charset="-78"/>
              </a:rPr>
              <a:t>إن </a:t>
            </a:r>
            <a:r>
              <a:rPr lang="fa-IR" sz="2800" b="1" dirty="0">
                <a:solidFill>
                  <a:schemeClr val="tx1"/>
                </a:solidFill>
                <a:cs typeface="Sultan Medium" pitchFamily="2" charset="-78"/>
              </a:rPr>
              <a:t>كنتم تعلمون</a:t>
            </a:r>
            <a:endParaRPr lang="en-US" sz="1600" b="1" dirty="0">
              <a:solidFill>
                <a:schemeClr val="tx1"/>
              </a:solidFill>
              <a:cs typeface="Sultan Medium" pitchFamily="2" charset="-78"/>
            </a:endParaRPr>
          </a:p>
        </p:txBody>
      </p:sp>
      <p:sp>
        <p:nvSpPr>
          <p:cNvPr id="7" name="Oval 6"/>
          <p:cNvSpPr/>
          <p:nvPr/>
        </p:nvSpPr>
        <p:spPr>
          <a:xfrm>
            <a:off x="8007726" y="1452294"/>
            <a:ext cx="1472650" cy="14726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30000"/>
              </a:lnSpc>
            </a:pPr>
            <a:r>
              <a:rPr lang="fa-IR" sz="3200" dirty="0">
                <a:solidFill>
                  <a:srgbClr val="2B2B95"/>
                </a:solidFill>
                <a:cs typeface="Sultan Medium" pitchFamily="2" charset="-78"/>
              </a:rPr>
              <a:t>    </a:t>
            </a:r>
            <a:r>
              <a:rPr lang="fa-IR" sz="3200" b="1" dirty="0">
                <a:solidFill>
                  <a:srgbClr val="2B2B95"/>
                </a:solidFill>
                <a:cs typeface="Sultan Medium" pitchFamily="2" charset="-78"/>
              </a:rPr>
              <a:t>الله  </a:t>
            </a:r>
          </a:p>
          <a:p>
            <a:pPr algn="ctr">
              <a:lnSpc>
                <a:spcPct val="30000"/>
              </a:lnSpc>
            </a:pPr>
            <a:r>
              <a:rPr lang="fa-IR" sz="3200" b="1" dirty="0">
                <a:solidFill>
                  <a:srgbClr val="2B2B95"/>
                </a:solidFill>
                <a:cs typeface="Sultan Medium" pitchFamily="2" charset="-78"/>
              </a:rPr>
              <a:t>بقية</a:t>
            </a:r>
            <a:endParaRPr lang="en-US" sz="3200" b="1" dirty="0">
              <a:solidFill>
                <a:srgbClr val="2B2B95"/>
              </a:solidFill>
              <a:cs typeface="Sultan Medium" pitchFamily="2" charset="-78"/>
            </a:endParaRPr>
          </a:p>
        </p:txBody>
      </p:sp>
      <p:sp>
        <p:nvSpPr>
          <p:cNvPr id="10" name="Bevel 9"/>
          <p:cNvSpPr/>
          <p:nvPr/>
        </p:nvSpPr>
        <p:spPr>
          <a:xfrm>
            <a:off x="2098372" y="476672"/>
            <a:ext cx="1261324" cy="1042416"/>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b="1" dirty="0"/>
              <a:t>يااباصالح المهدی </a:t>
            </a:r>
          </a:p>
        </p:txBody>
      </p:sp>
    </p:spTree>
    <p:extLst>
      <p:ext uri="{BB962C8B-B14F-4D97-AF65-F5344CB8AC3E}">
        <p14:creationId xmlns:p14="http://schemas.microsoft.com/office/powerpoint/2010/main" val="118902015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818585"/>
            <a:ext cx="11887781" cy="612955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dirty="0"/>
              <a:t>قال ابن تيمية: </a:t>
            </a:r>
            <a:r>
              <a:rPr lang="fa-IR" sz="3200" b="1" dirty="0"/>
              <a:t>وأما قوله من كنت مولاه فعلي مولاه </a:t>
            </a:r>
            <a:r>
              <a:rPr lang="fa-IR" sz="3200" b="1" dirty="0">
                <a:solidFill>
                  <a:srgbClr val="FF0000"/>
                </a:solidFill>
              </a:rPr>
              <a:t>فليس هو في الصحاح</a:t>
            </a:r>
            <a:r>
              <a:rPr lang="fa-IR" sz="3200" b="1" dirty="0"/>
              <a:t> لكن هو مما رواه العلماء </a:t>
            </a:r>
            <a:r>
              <a:rPr lang="fa-IR" sz="3200" b="1" dirty="0">
                <a:solidFill>
                  <a:srgbClr val="FF0000"/>
                </a:solidFill>
              </a:rPr>
              <a:t>وتنازع الناس في صحته </a:t>
            </a:r>
            <a:r>
              <a:rPr lang="fa-IR" sz="3200" b="1" dirty="0"/>
              <a:t>فنقل عن البخاري وإبراهيم الحربي وطائفة من أهل العلم بالحديث أنهم </a:t>
            </a:r>
            <a:r>
              <a:rPr lang="fa-IR" sz="3200" b="1" dirty="0">
                <a:solidFill>
                  <a:srgbClr val="FF0000"/>
                </a:solidFill>
              </a:rPr>
              <a:t>طعنوا فيه وضعَّفوه</a:t>
            </a:r>
            <a:r>
              <a:rPr lang="fa-IR" sz="3200" b="1" dirty="0"/>
              <a:t>، ونُقل عن أحمد بن حنبل أنه حسّنه كما حسّنه الترمذي. </a:t>
            </a:r>
            <a:r>
              <a:rPr lang="fa-IR" sz="3200" b="1" dirty="0" err="1"/>
              <a:t>وقد</a:t>
            </a:r>
            <a:r>
              <a:rPr lang="fa-IR" sz="3200" b="1" dirty="0"/>
              <a:t> صنَّف أبو العباس بن عُقْدَة مصنَّفا في جميع طرقه.</a:t>
            </a:r>
          </a:p>
          <a:p>
            <a:pPr rtl="1"/>
            <a:endParaRPr lang="fa-IR" sz="3200" b="1" dirty="0"/>
          </a:p>
          <a:p>
            <a:pPr rtl="1"/>
            <a:endParaRPr lang="fa-IR" sz="3200" dirty="0"/>
          </a:p>
          <a:p>
            <a:pPr rtl="1"/>
            <a:r>
              <a:rPr lang="fa-IR" sz="3200" dirty="0"/>
              <a:t>قال ابن تيمية: قال (ابن حزم)</a:t>
            </a:r>
            <a:r>
              <a:rPr lang="fa-IR" sz="3200" b="1" dirty="0"/>
              <a:t>: قال:  «وأما «من كنت مولاه فعليّ مولاه» </a:t>
            </a:r>
            <a:r>
              <a:rPr lang="fa-IR" sz="3200" b="1" dirty="0">
                <a:solidFill>
                  <a:srgbClr val="FF0000"/>
                </a:solidFill>
              </a:rPr>
              <a:t>فلا يصح من طريق الثقات اصلاً.</a:t>
            </a:r>
            <a:r>
              <a:rPr lang="fa-IR" sz="3200" b="1" dirty="0"/>
              <a:t> </a:t>
            </a:r>
            <a:endParaRPr lang="en-US" sz="3200" dirty="0"/>
          </a:p>
        </p:txBody>
      </p:sp>
      <p:sp>
        <p:nvSpPr>
          <p:cNvPr id="2" name="Title 1"/>
          <p:cNvSpPr>
            <a:spLocks noGrp="1"/>
          </p:cNvSpPr>
          <p:nvPr>
            <p:ph type="title"/>
          </p:nvPr>
        </p:nvSpPr>
        <p:spPr>
          <a:xfrm>
            <a:off x="120854" y="9210"/>
            <a:ext cx="11979790" cy="820680"/>
          </a:xfrm>
        </p:spPr>
        <p:style>
          <a:lnRef idx="0">
            <a:scrgbClr r="0" g="0" b="0"/>
          </a:lnRef>
          <a:fillRef idx="1002">
            <a:schemeClr val="dk2"/>
          </a:fillRef>
          <a:effectRef idx="0">
            <a:scrgbClr r="0" g="0" b="0"/>
          </a:effectRef>
          <a:fontRef idx="major"/>
        </p:style>
        <p:txBody>
          <a:bodyPr/>
          <a:lstStyle/>
          <a:p>
            <a:pPr rtl="1"/>
            <a:r>
              <a:rPr lang="fa-IR" b="1" dirty="0"/>
              <a:t>شبهه ابن تيميه در صحت حديث غدير</a:t>
            </a:r>
            <a:endParaRPr lang="en-US" b="1" dirty="0"/>
          </a:p>
        </p:txBody>
      </p:sp>
      <p:sp>
        <p:nvSpPr>
          <p:cNvPr id="9" name="Rectangle 8"/>
          <p:cNvSpPr/>
          <p:nvPr/>
        </p:nvSpPr>
        <p:spPr>
          <a:xfrm>
            <a:off x="5663952" y="2924944"/>
            <a:ext cx="600196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a-IR" sz="2800" dirty="0"/>
              <a:t>منهاج السنة النبوية  ج 7   ص 319 ،  نشر : مؤسسة قرطبة</a:t>
            </a:r>
            <a:endParaRPr lang="en-US" sz="2800" dirty="0"/>
          </a:p>
        </p:txBody>
      </p:sp>
      <p:sp>
        <p:nvSpPr>
          <p:cNvPr id="5" name="Rectangle 4"/>
          <p:cNvSpPr/>
          <p:nvPr/>
        </p:nvSpPr>
        <p:spPr>
          <a:xfrm>
            <a:off x="5894784" y="5543218"/>
            <a:ext cx="577113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منهاج السنة النبوية  ج 7   ص 320 نشر : مؤسسة قرطبة</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6297" y="4703642"/>
            <a:ext cx="1558100" cy="2160000"/>
          </a:xfrm>
          <a:prstGeom prst="rect">
            <a:avLst/>
          </a:prstGeom>
        </p:spPr>
      </p:pic>
    </p:spTree>
    <p:extLst>
      <p:ext uri="{BB962C8B-B14F-4D97-AF65-F5344CB8AC3E}">
        <p14:creationId xmlns:p14="http://schemas.microsoft.com/office/powerpoint/2010/main" val="251089534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pPr algn="r" rtl="1"/>
            <a:endParaRPr lang="fa-IR" sz="2800" dirty="0"/>
          </a:p>
          <a:p>
            <a:pPr algn="r" rtl="1"/>
            <a:endParaRPr lang="fa-IR" sz="2800" dirty="0"/>
          </a:p>
          <a:p>
            <a:pPr algn="r" rtl="1"/>
            <a:endParaRPr lang="en-US" sz="2800"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t>خشم پيامبر از سعايت كنندگان ضد علي  (ع) </a:t>
            </a:r>
            <a:endParaRPr lang="en-US" b="1" dirty="0">
              <a:solidFill>
                <a:srgbClr val="000000"/>
              </a:solidFill>
              <a:cs typeface="Yagut" pitchFamily="2" charset="-78"/>
            </a:endParaRPr>
          </a:p>
        </p:txBody>
      </p:sp>
      <p:sp>
        <p:nvSpPr>
          <p:cNvPr id="11" name="Rounded Rectangle 10"/>
          <p:cNvSpPr/>
          <p:nvPr/>
        </p:nvSpPr>
        <p:spPr>
          <a:xfrm>
            <a:off x="263352" y="724780"/>
            <a:ext cx="11593288" cy="34963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3200" b="1" dirty="0"/>
              <a:t>قال بريدة: فكتب معي خالد بن الوليد إلى رسول الله (صلى الله عليه وسلم) يخبره بذلك، فلما أتيت النبي (صلى الله عليه وسلم) دفعت الكتاب، فقرئ عليه، </a:t>
            </a:r>
            <a:r>
              <a:rPr lang="fa-IR" sz="3200" b="1" dirty="0">
                <a:solidFill>
                  <a:srgbClr val="FF0000"/>
                </a:solidFill>
              </a:rPr>
              <a:t>فرأيت الغضب في وجه رسول الله </a:t>
            </a:r>
            <a:r>
              <a:rPr lang="fa-IR" sz="3200" b="1" dirty="0"/>
              <a:t>(صلى الله عليه وسلم)، فقلت: يا رسول الله! هذا مكان العائذ، بعثتني مع رجل وأمرتني أن أطيعه، ففعلت ما أرسلت به، فقال رسول الله (صلى الله عليه وسلم): لا تقع في علي، </a:t>
            </a:r>
            <a:r>
              <a:rPr lang="fa-IR" sz="3200" b="1" dirty="0">
                <a:ln>
                  <a:solidFill>
                    <a:srgbClr val="FF0000"/>
                  </a:solidFill>
                </a:ln>
                <a:solidFill>
                  <a:schemeClr val="tx1"/>
                </a:solidFill>
              </a:rPr>
              <a:t>فإنه مني وأنا منه،</a:t>
            </a:r>
            <a:r>
              <a:rPr lang="fa-IR" sz="3200" b="1" dirty="0"/>
              <a:t> </a:t>
            </a:r>
            <a:r>
              <a:rPr lang="fa-IR" sz="3200" b="1" dirty="0">
                <a:ln>
                  <a:solidFill>
                    <a:srgbClr val="FF0000"/>
                  </a:solidFill>
                </a:ln>
              </a:rPr>
              <a:t>وهو وليكم بعدي، وإنه مني وأنا منه وهو وليكم بعدي</a:t>
            </a:r>
            <a:r>
              <a:rPr lang="fa-IR" sz="3200" b="1" dirty="0"/>
              <a:t>»</a:t>
            </a:r>
            <a:r>
              <a:rPr lang="ar-SA" sz="3200" dirty="0"/>
              <a:t>.</a:t>
            </a:r>
            <a:endParaRPr lang="en-US" sz="3200" dirty="0"/>
          </a:p>
        </p:txBody>
      </p:sp>
      <p:sp>
        <p:nvSpPr>
          <p:cNvPr id="13" name="Rounded Rectangle 12"/>
          <p:cNvSpPr/>
          <p:nvPr/>
        </p:nvSpPr>
        <p:spPr>
          <a:xfrm>
            <a:off x="2472095" y="4221089"/>
            <a:ext cx="7869467" cy="5038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SA" sz="2800" dirty="0"/>
              <a:t>مسند أحمد بن حنبل، ج5، ص356</a:t>
            </a:r>
            <a:r>
              <a:rPr lang="fa-IR" sz="2800" dirty="0"/>
              <a:t> ح 23062، سنن النسائي ، ج5 ص133</a:t>
            </a:r>
            <a:r>
              <a:rPr lang="ar-SA" sz="2800" dirty="0"/>
              <a:t>.</a:t>
            </a:r>
            <a:endParaRPr lang="en-US" sz="2800" dirty="0"/>
          </a:p>
        </p:txBody>
      </p:sp>
      <p:sp>
        <p:nvSpPr>
          <p:cNvPr id="2" name="Right Arrow 1">
            <a:hlinkClick r:id="rId3" action="ppaction://hlinksldjump"/>
          </p:cNvPr>
          <p:cNvSpPr/>
          <p:nvPr/>
        </p:nvSpPr>
        <p:spPr>
          <a:xfrm>
            <a:off x="1559497" y="-12915"/>
            <a:ext cx="735093" cy="273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a:p>
        </p:txBody>
      </p:sp>
      <p:sp>
        <p:nvSpPr>
          <p:cNvPr id="10" name="Rounded Rectangle 9"/>
          <p:cNvSpPr/>
          <p:nvPr/>
        </p:nvSpPr>
        <p:spPr>
          <a:xfrm>
            <a:off x="263353" y="4741542"/>
            <a:ext cx="11593288" cy="12077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ar-SA" sz="3200" dirty="0"/>
              <a:t>وقال حمزة أحمد الزين في حكمه على الحديث: </a:t>
            </a:r>
            <a:r>
              <a:rPr lang="fa-IR" sz="3200" b="1" dirty="0"/>
              <a:t>«إسناده صحيح»</a:t>
            </a:r>
            <a:r>
              <a:rPr lang="ar-SA" sz="3200" dirty="0"/>
              <a:t>. </a:t>
            </a:r>
            <a:endParaRPr lang="en-US" sz="3200" dirty="0"/>
          </a:p>
        </p:txBody>
      </p:sp>
      <p:sp>
        <p:nvSpPr>
          <p:cNvPr id="12" name="Rounded Rectangle 11"/>
          <p:cNvSpPr/>
          <p:nvPr/>
        </p:nvSpPr>
        <p:spPr>
          <a:xfrm>
            <a:off x="3566060" y="5965865"/>
            <a:ext cx="6775502" cy="4699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SA" sz="2800" dirty="0"/>
              <a:t>مسند أحمد بن حنبل، ج16 ص486، بتحقيق حمزة أحمد الزين.</a:t>
            </a:r>
            <a:endParaRPr lang="en-US" sz="2800"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57017" y="4021463"/>
            <a:ext cx="1190821" cy="1800000"/>
          </a:xfrm>
          <a:prstGeom prst="rect">
            <a:avLst/>
          </a:prstGeom>
        </p:spPr>
      </p:pic>
    </p:spTree>
    <p:extLst>
      <p:ext uri="{BB962C8B-B14F-4D97-AF65-F5344CB8AC3E}">
        <p14:creationId xmlns:p14="http://schemas.microsoft.com/office/powerpoint/2010/main" val="381743352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360"/>
                                          </p:val>
                                        </p:tav>
                                        <p:tav tm="100000">
                                          <p:val>
                                            <p:fltVal val="0"/>
                                          </p:val>
                                        </p:tav>
                                      </p:tavLst>
                                    </p:anim>
                                    <p:animEffect transition="in" filter="fade">
                                      <p:cBhvr>
                                        <p:cTn id="31" dur="500"/>
                                        <p:tgtEl>
                                          <p:spTgt spid="1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P spid="12"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algn="r" rtl="1"/>
            <a:r>
              <a:rPr lang="fa-IR" b="1" dirty="0"/>
              <a:t>خشم پيامبر از سعايت كنندگان ضد علي  (ع) </a:t>
            </a:r>
            <a:endParaRPr lang="en-US" b="1" dirty="0">
              <a:solidFill>
                <a:srgbClr val="000000"/>
              </a:solidFill>
              <a:cs typeface="Yagut" pitchFamily="2" charset="-78"/>
            </a:endParaRPr>
          </a:p>
        </p:txBody>
      </p:sp>
      <p:sp>
        <p:nvSpPr>
          <p:cNvPr id="6" name="Rounded Rectangle 5"/>
          <p:cNvSpPr/>
          <p:nvPr/>
        </p:nvSpPr>
        <p:spPr>
          <a:xfrm>
            <a:off x="263353" y="928978"/>
            <a:ext cx="11593288" cy="17079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3200" b="1" dirty="0"/>
              <a:t>وفي رواية الطبراني عن بريدة، قال: «</a:t>
            </a:r>
            <a:r>
              <a:rPr lang="fa-IR" sz="3200" b="1" dirty="0">
                <a:solidFill>
                  <a:srgbClr val="FF0000"/>
                </a:solidFill>
              </a:rPr>
              <a:t>فخرج مغضباً</a:t>
            </a:r>
            <a:r>
              <a:rPr lang="fa-IR" sz="3200" b="1" dirty="0"/>
              <a:t>، وقال: ما بال أقوام ينتقصون علياً، من ينتقص علياً فقد تنقّصني، ومن فارق علياً فقد فارقني.</a:t>
            </a:r>
            <a:endParaRPr lang="en-US" sz="3200" dirty="0"/>
          </a:p>
        </p:txBody>
      </p:sp>
      <p:sp>
        <p:nvSpPr>
          <p:cNvPr id="9" name="Rounded Rectangle 8"/>
          <p:cNvSpPr/>
          <p:nvPr/>
        </p:nvSpPr>
        <p:spPr>
          <a:xfrm>
            <a:off x="6069338" y="2624142"/>
            <a:ext cx="4111787" cy="498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IQ" sz="2800" b="1" dirty="0"/>
              <a:t>المعجم الأوسط: ج6 ص 163.</a:t>
            </a:r>
            <a:endParaRPr lang="en-US" sz="2800" dirty="0"/>
          </a:p>
        </p:txBody>
      </p:sp>
      <p:sp>
        <p:nvSpPr>
          <p:cNvPr id="10" name="Rounded Rectangle 9"/>
          <p:cNvSpPr/>
          <p:nvPr/>
        </p:nvSpPr>
        <p:spPr>
          <a:xfrm>
            <a:off x="263354" y="3615787"/>
            <a:ext cx="11588830" cy="13585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3200" b="1" dirty="0"/>
              <a:t>وفي رواية ابن أبي شيبة: «فأقبل إليه رسول الله صلى الله عليه وسلم </a:t>
            </a:r>
            <a:r>
              <a:rPr lang="fa-IR" sz="3200" b="1" dirty="0">
                <a:solidFill>
                  <a:srgbClr val="FF0000"/>
                </a:solidFill>
              </a:rPr>
              <a:t>يعرف الغضب في وجهه</a:t>
            </a:r>
            <a:r>
              <a:rPr lang="fa-IR" sz="3200" b="1" dirty="0"/>
              <a:t>».</a:t>
            </a:r>
            <a:endParaRPr lang="en-US" sz="3200" dirty="0"/>
          </a:p>
        </p:txBody>
      </p:sp>
      <p:sp>
        <p:nvSpPr>
          <p:cNvPr id="12" name="Rounded Rectangle 11"/>
          <p:cNvSpPr/>
          <p:nvPr/>
        </p:nvSpPr>
        <p:spPr>
          <a:xfrm>
            <a:off x="7077450" y="4974350"/>
            <a:ext cx="3103675" cy="5712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IQ" sz="2800" b="1" dirty="0"/>
              <a:t>المصنف: ج7 ص504. </a:t>
            </a:r>
            <a:endParaRPr lang="en-US" sz="2800" dirty="0"/>
          </a:p>
        </p:txBody>
      </p:sp>
      <p:sp>
        <p:nvSpPr>
          <p:cNvPr id="2" name="Left Arrow 1">
            <a:hlinkClick r:id="rId3" action="ppaction://hlinksldjump"/>
          </p:cNvPr>
          <p:cNvSpPr/>
          <p:nvPr/>
        </p:nvSpPr>
        <p:spPr>
          <a:xfrm>
            <a:off x="1854580" y="624326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2528" y="1888991"/>
            <a:ext cx="1433193" cy="1800000"/>
          </a:xfrm>
          <a:prstGeom prst="rect">
            <a:avLst/>
          </a:prstGeom>
        </p:spPr>
      </p:pic>
      <p:pic>
        <p:nvPicPr>
          <p:cNvPr id="11" name="Picture 10">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2528" y="4812497"/>
            <a:ext cx="1173116" cy="1800000"/>
          </a:xfrm>
          <a:prstGeom prst="rect">
            <a:avLst/>
          </a:prstGeom>
        </p:spPr>
      </p:pic>
    </p:spTree>
    <p:extLst>
      <p:ext uri="{BB962C8B-B14F-4D97-AF65-F5344CB8AC3E}">
        <p14:creationId xmlns:p14="http://schemas.microsoft.com/office/powerpoint/2010/main" val="334267362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360"/>
                                          </p:val>
                                        </p:tav>
                                        <p:tav tm="100000">
                                          <p:val>
                                            <p:fltVal val="0"/>
                                          </p:val>
                                        </p:tav>
                                      </p:tavLst>
                                    </p:anim>
                                    <p:animEffect transition="in" filter="fade">
                                      <p:cBhvr>
                                        <p:cTn id="17" dur="500"/>
                                        <p:tgtEl>
                                          <p:spTgt spid="9"/>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 calcmode="lin" valueType="num">
                                      <p:cBhvr>
                                        <p:cTn id="30" dur="500" fill="hold"/>
                                        <p:tgtEl>
                                          <p:spTgt spid="12"/>
                                        </p:tgtEl>
                                        <p:attrNameLst>
                                          <p:attrName>style.rotation</p:attrName>
                                        </p:attrNameLst>
                                      </p:cBhvr>
                                      <p:tavLst>
                                        <p:tav tm="0">
                                          <p:val>
                                            <p:fltVal val="360"/>
                                          </p:val>
                                        </p:tav>
                                        <p:tav tm="100000">
                                          <p:val>
                                            <p:fltVal val="0"/>
                                          </p:val>
                                        </p:tav>
                                      </p:tavLst>
                                    </p:anim>
                                    <p:animEffect transition="in" filter="fade">
                                      <p:cBhvr>
                                        <p:cTn id="31" dur="500"/>
                                        <p:tgtEl>
                                          <p:spTgt spid="1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0748" y="786157"/>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algn="r" rtl="1"/>
            <a:r>
              <a:rPr lang="fa-IR" sz="4000" b="1" dirty="0">
                <a:latin typeface="Arial" pitchFamily="34" charset="0"/>
                <a:cs typeface="Arial" pitchFamily="34" charset="0"/>
              </a:rPr>
              <a:t>خشم پيامبر از سعايت كنندگان ضد علي  (ع) </a:t>
            </a:r>
            <a:endParaRPr lang="en-US" sz="4000" b="1" dirty="0">
              <a:solidFill>
                <a:srgbClr val="000000"/>
              </a:solidFill>
              <a:latin typeface="Arial" pitchFamily="34" charset="0"/>
              <a:cs typeface="Arial" pitchFamily="34" charset="0"/>
            </a:endParaRPr>
          </a:p>
        </p:txBody>
      </p:sp>
      <p:sp>
        <p:nvSpPr>
          <p:cNvPr id="11" name="Rounded Rectangle 10"/>
          <p:cNvSpPr/>
          <p:nvPr/>
        </p:nvSpPr>
        <p:spPr>
          <a:xfrm>
            <a:off x="206870" y="800565"/>
            <a:ext cx="11665296" cy="24539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ar-SA" sz="3200" dirty="0"/>
              <a:t>وروى أحمد </a:t>
            </a:r>
            <a:r>
              <a:rPr lang="fa-IR" sz="3200" dirty="0"/>
              <a:t>عن </a:t>
            </a:r>
            <a:r>
              <a:rPr lang="ar-SA" sz="3200" dirty="0"/>
              <a:t>بريدة قال: </a:t>
            </a:r>
            <a:r>
              <a:rPr lang="fa-IR" sz="3200" b="1" dirty="0"/>
              <a:t>بَعَثَنَا رسول اللَّهِ صلى الله عليه وسلم في سَرِيَّةٍ قال لَمَّا قَدِمْنَا قال كَيْفَ رَأَيْتُمْ صَحَابَةَ صَاحِبِكُمْ قال فأما شَكَوْتُهُ أو شَكَاهُ غيري قال فَرَفَعْتُ رأسي وَكُنْتُ رَجُلاً مِكْبَاباً قال فإذا النبي صلى الله عليه وسلم </a:t>
            </a:r>
            <a:r>
              <a:rPr lang="fa-IR" sz="3200" b="1" dirty="0">
                <a:solidFill>
                  <a:srgbClr val="FF0000"/>
                </a:solidFill>
              </a:rPr>
              <a:t>قَدِ احْمَرَّ وجهه </a:t>
            </a:r>
            <a:r>
              <a:rPr lang="fa-IR" sz="3200" b="1" dirty="0"/>
              <a:t>قال وهو يقول: من </a:t>
            </a:r>
            <a:r>
              <a:rPr lang="fa-IR" sz="3200" b="1" dirty="0">
                <a:ln>
                  <a:solidFill>
                    <a:srgbClr val="FF0000"/>
                  </a:solidFill>
                </a:ln>
              </a:rPr>
              <a:t>كنت</a:t>
            </a:r>
            <a:r>
              <a:rPr lang="fa-IR" sz="3200" b="1" dirty="0"/>
              <a:t> </a:t>
            </a:r>
            <a:r>
              <a:rPr lang="fa-IR" sz="3200" b="1" dirty="0">
                <a:ln>
                  <a:solidFill>
                    <a:srgbClr val="FF0000"/>
                  </a:solidFill>
                </a:ln>
              </a:rPr>
              <a:t>وَلِيَّهُ فَعَلِىٌّ وَلِيُّهُ </a:t>
            </a:r>
            <a:r>
              <a:rPr lang="fa-IR" sz="3200" b="1" dirty="0"/>
              <a:t>.</a:t>
            </a:r>
            <a:endParaRPr lang="en-US" sz="3200" dirty="0"/>
          </a:p>
        </p:txBody>
      </p:sp>
      <p:sp>
        <p:nvSpPr>
          <p:cNvPr id="13" name="Rounded Rectangle 12"/>
          <p:cNvSpPr/>
          <p:nvPr/>
        </p:nvSpPr>
        <p:spPr>
          <a:xfrm>
            <a:off x="3125388" y="3194787"/>
            <a:ext cx="7072158" cy="48624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ar-SA" sz="2800" dirty="0"/>
              <a:t>مسند أحمد بن حنبل، ج5 ص350 ، نشر : مؤسسة قرطبة – مصر</a:t>
            </a:r>
            <a:endParaRPr lang="en-US" sz="2800" dirty="0"/>
          </a:p>
        </p:txBody>
      </p:sp>
      <p:sp>
        <p:nvSpPr>
          <p:cNvPr id="6" name="Rounded Rectangle 5"/>
          <p:cNvSpPr/>
          <p:nvPr/>
        </p:nvSpPr>
        <p:spPr>
          <a:xfrm>
            <a:off x="206870" y="3681030"/>
            <a:ext cx="11665296" cy="13332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وفي رواية البزار </a:t>
            </a:r>
            <a:r>
              <a:rPr lang="ar-SA" sz="3200" dirty="0"/>
              <a:t>المتوفی  : 292</a:t>
            </a:r>
            <a:r>
              <a:rPr lang="fa-IR" sz="3200" dirty="0"/>
              <a:t>: </a:t>
            </a:r>
            <a:r>
              <a:rPr lang="fa-IR" sz="3200" b="1" dirty="0"/>
              <a:t>فإذا النبي </a:t>
            </a:r>
            <a:r>
              <a:rPr lang="fa-IR" sz="3200" b="1" dirty="0">
                <a:ln>
                  <a:solidFill>
                    <a:srgbClr val="FF0000"/>
                  </a:solidFill>
                </a:ln>
              </a:rPr>
              <a:t>قد احمَرَّ وجهُه </a:t>
            </a:r>
            <a:r>
              <a:rPr lang="fa-IR" sz="3200" b="1" dirty="0"/>
              <a:t>هو يقول : من </a:t>
            </a:r>
            <a:r>
              <a:rPr lang="fa-IR" sz="3200" b="1" dirty="0">
                <a:ln>
                  <a:solidFill>
                    <a:srgbClr val="FF0000"/>
                  </a:solidFill>
                </a:ln>
              </a:rPr>
              <a:t>كنت وليه فعليّ وليه.  </a:t>
            </a:r>
            <a:r>
              <a:rPr lang="fa-IR" sz="3200" b="1" dirty="0"/>
              <a:t>فقلت ، لا أسوءك فيه أبدا .</a:t>
            </a:r>
            <a:endParaRPr lang="en-US" sz="3200" dirty="0"/>
          </a:p>
        </p:txBody>
      </p:sp>
      <p:sp>
        <p:nvSpPr>
          <p:cNvPr id="9" name="Rounded Rectangle 8"/>
          <p:cNvSpPr/>
          <p:nvPr/>
        </p:nvSpPr>
        <p:spPr>
          <a:xfrm>
            <a:off x="2933291" y="5024640"/>
            <a:ext cx="7264255" cy="4626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ar-SA" sz="2800" dirty="0"/>
              <a:t>مسند البزار  ج 10   ص 258</a:t>
            </a:r>
            <a:r>
              <a:rPr lang="fa-IR" sz="2800" dirty="0"/>
              <a:t> ، </a:t>
            </a:r>
            <a:r>
              <a:rPr lang="ar-SA" sz="2800" dirty="0"/>
              <a:t>نشر : مكتبة العلوم والحكم المدينة</a:t>
            </a:r>
            <a:endParaRPr lang="en-US" sz="2800" dirty="0"/>
          </a:p>
        </p:txBody>
      </p:sp>
      <p:sp>
        <p:nvSpPr>
          <p:cNvPr id="2" name="Right Arrow 1">
            <a:hlinkClick r:id="rId3" action="ppaction://hlinksldjump"/>
          </p:cNvPr>
          <p:cNvSpPr/>
          <p:nvPr/>
        </p:nvSpPr>
        <p:spPr>
          <a:xfrm>
            <a:off x="1805224" y="1646"/>
            <a:ext cx="978408"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06871" y="5497676"/>
            <a:ext cx="11665296" cy="8116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ar-SA" sz="3200" dirty="0"/>
              <a:t>قال الهيثمي: </a:t>
            </a:r>
            <a:r>
              <a:rPr lang="fa-IR" sz="3200" b="1" dirty="0"/>
              <a:t>«ورواه البزار ورجاله رجال الصحيح»</a:t>
            </a:r>
            <a:r>
              <a:rPr lang="ar-SA" sz="3200" dirty="0"/>
              <a:t>. </a:t>
            </a:r>
            <a:endParaRPr lang="en-US" sz="3200" dirty="0"/>
          </a:p>
        </p:txBody>
      </p:sp>
      <p:sp>
        <p:nvSpPr>
          <p:cNvPr id="14" name="Rounded Rectangle 13"/>
          <p:cNvSpPr/>
          <p:nvPr/>
        </p:nvSpPr>
        <p:spPr>
          <a:xfrm>
            <a:off x="7140995" y="6309321"/>
            <a:ext cx="3056551" cy="42058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ar-SA" sz="2800" dirty="0"/>
              <a:t>مجمع الزوائد، ج9 ص108.</a:t>
            </a:r>
            <a:endParaRPr lang="en-US" sz="2800"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33342" y="2421917"/>
            <a:ext cx="952657" cy="1440000"/>
          </a:xfrm>
          <a:prstGeom prst="rect">
            <a:avLst/>
          </a:prstGeom>
        </p:spPr>
      </p:pic>
      <p:pic>
        <p:nvPicPr>
          <p:cNvPr id="5" name="Picture 4">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1939" y="4437272"/>
            <a:ext cx="955253" cy="1440000"/>
          </a:xfrm>
          <a:prstGeom prst="rect">
            <a:avLst/>
          </a:prstGeom>
        </p:spPr>
      </p:pic>
      <p:pic>
        <p:nvPicPr>
          <p:cNvPr id="15" name="Picture 14">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208665" y="5517232"/>
            <a:ext cx="862999" cy="1238405"/>
          </a:xfrm>
          <a:prstGeom prst="rect">
            <a:avLst/>
          </a:prstGeom>
        </p:spPr>
      </p:pic>
    </p:spTree>
    <p:extLst>
      <p:ext uri="{BB962C8B-B14F-4D97-AF65-F5344CB8AC3E}">
        <p14:creationId xmlns:p14="http://schemas.microsoft.com/office/powerpoint/2010/main" val="417159647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360"/>
                                          </p:val>
                                        </p:tav>
                                        <p:tav tm="100000">
                                          <p:val>
                                            <p:fltVal val="0"/>
                                          </p:val>
                                        </p:tav>
                                      </p:tavLst>
                                    </p:anim>
                                    <p:animEffect transition="in" filter="fade">
                                      <p:cBhvr>
                                        <p:cTn id="17" dur="1000"/>
                                        <p:tgtEl>
                                          <p:spTgt spid="13"/>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30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360"/>
                                          </p:val>
                                        </p:tav>
                                        <p:tav tm="100000">
                                          <p:val>
                                            <p:fltVal val="0"/>
                                          </p:val>
                                        </p:tav>
                                      </p:tavLst>
                                    </p:anim>
                                    <p:animEffect transition="in" filter="fade">
                                      <p:cBhvr>
                                        <p:cTn id="31" dur="1000"/>
                                        <p:tgtEl>
                                          <p:spTgt spid="9"/>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5000"/>
                            </p:stCondLst>
                            <p:childTnLst>
                              <p:par>
                                <p:cTn id="40" presetID="49" presetClass="entr" presetSubtype="0"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360"/>
                                          </p:val>
                                        </p:tav>
                                        <p:tav tm="100000">
                                          <p:val>
                                            <p:fltVal val="0"/>
                                          </p:val>
                                        </p:tav>
                                      </p:tavLst>
                                    </p:anim>
                                    <p:animEffect transition="in" filter="fade">
                                      <p:cBhvr>
                                        <p:cTn id="45" dur="1000"/>
                                        <p:tgtEl>
                                          <p:spTgt spid="14"/>
                                        </p:tgtEl>
                                      </p:cBhvr>
                                    </p:animEffect>
                                  </p:childTnLst>
                                </p:cTn>
                              </p:par>
                            </p:childTnLst>
                          </p:cTn>
                        </p:par>
                        <p:par>
                          <p:cTn id="46" fill="hold">
                            <p:stCondLst>
                              <p:cond delay="600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6500"/>
                            </p:stCondLst>
                            <p:childTnLst>
                              <p:par>
                                <p:cTn id="52" presetID="2" presetClass="entr" presetSubtype="4"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par>
                          <p:cTn id="56" fill="hold">
                            <p:stCondLst>
                              <p:cond delay="7000"/>
                            </p:stCondLst>
                            <p:childTnLst>
                              <p:par>
                                <p:cTn id="57" presetID="2" presetClass="entr" presetSubtype="4"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9" grpId="0" animBg="1"/>
      <p:bldP spid="10" grpId="0" animBg="1"/>
      <p:bldP spid="14"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4000" b="1" dirty="0">
                <a:latin typeface="Arial" pitchFamily="34" charset="0"/>
                <a:cs typeface="Arial" pitchFamily="34" charset="0"/>
              </a:rPr>
              <a:t>خشم پيامبر از سعايت كنندگان ضد علي  (ع) </a:t>
            </a:r>
            <a:endParaRPr lang="en-US" sz="4000" b="1" dirty="0">
              <a:latin typeface="Arial" pitchFamily="34" charset="0"/>
              <a:cs typeface="Arial" pitchFamily="34" charset="0"/>
            </a:endParaRPr>
          </a:p>
        </p:txBody>
      </p:sp>
      <p:sp>
        <p:nvSpPr>
          <p:cNvPr id="11" name="Rounded Rectangle 10"/>
          <p:cNvSpPr/>
          <p:nvPr/>
        </p:nvSpPr>
        <p:spPr>
          <a:xfrm>
            <a:off x="263353" y="839902"/>
            <a:ext cx="11521280" cy="31651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روی الحاكم عن بريدة الأسلمي رضي الله عنه قال:</a:t>
            </a:r>
            <a:r>
              <a:rPr lang="fa-IR" sz="3200" b="1" dirty="0"/>
              <a:t> غزوت مع علي إلى اليمن فرأيت منه جفوة فقدمت على رسول الله صلى الله عليه وسلم فذكرت عليا فتنقصته </a:t>
            </a:r>
            <a:r>
              <a:rPr lang="fa-IR" sz="3200" b="1" dirty="0">
                <a:solidFill>
                  <a:srgbClr val="FF0000"/>
                </a:solidFill>
              </a:rPr>
              <a:t>فرأيت وجه رسول الله صلى الله عليه وسلم يتغير</a:t>
            </a:r>
            <a:r>
              <a:rPr lang="fa-IR" sz="3200" b="1" dirty="0"/>
              <a:t> فقال يا بريدة </a:t>
            </a:r>
            <a:r>
              <a:rPr lang="fa-IR" sz="3200" b="1" dirty="0">
                <a:ln>
                  <a:solidFill>
                    <a:srgbClr val="FF0000"/>
                  </a:solidFill>
                </a:ln>
              </a:rPr>
              <a:t>ألست أولى  بالمؤمنين من أنفسهم</a:t>
            </a:r>
            <a:r>
              <a:rPr lang="fa-IR" sz="3200" b="1" dirty="0"/>
              <a:t> قلت بلى يا رسول الله فقال من كنت مولاه فعلي مولاه وذكر الحديث هذا حديث صحيح على شرط مسلم ولم يخرجاه </a:t>
            </a:r>
            <a:endParaRPr lang="en-US" sz="3200" dirty="0"/>
          </a:p>
        </p:txBody>
      </p:sp>
      <p:sp>
        <p:nvSpPr>
          <p:cNvPr id="13" name="Rounded Rectangle 12"/>
          <p:cNvSpPr/>
          <p:nvPr/>
        </p:nvSpPr>
        <p:spPr>
          <a:xfrm>
            <a:off x="2711624" y="4005064"/>
            <a:ext cx="7518990" cy="54790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800" dirty="0"/>
              <a:t>المستدرك ج 3   ص 119، ح 4578،  نشر : دار الكتب العلمية - بيروت</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57605" y="4100687"/>
            <a:ext cx="1240965" cy="1800000"/>
          </a:xfrm>
          <a:prstGeom prst="rect">
            <a:avLst/>
          </a:prstGeom>
        </p:spPr>
      </p:pic>
    </p:spTree>
    <p:extLst>
      <p:ext uri="{BB962C8B-B14F-4D97-AF65-F5344CB8AC3E}">
        <p14:creationId xmlns:p14="http://schemas.microsoft.com/office/powerpoint/2010/main" val="123735874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594118"/>
            <a:ext cx="11887781" cy="632256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100" dirty="0"/>
              <a:t>روی الحاكم عن عمران بن حصين رضي الله عنه قال:</a:t>
            </a:r>
            <a:r>
              <a:rPr lang="fa-IR" sz="3100" b="1" dirty="0"/>
              <a:t> بعث رسول الله صلى الله عليه وسلم سرية واستعمل عليهم علي بن أبي طالب رضي الله عنه فمضى علي في السرية فأصاب جارية فأنكروا ذلك </a:t>
            </a:r>
            <a:r>
              <a:rPr lang="fa-IR" sz="3100" b="1" dirty="0">
                <a:ln>
                  <a:solidFill>
                    <a:srgbClr val="FF0000"/>
                  </a:solidFill>
                </a:ln>
              </a:rPr>
              <a:t>عليه فتعاقد أربعة من أصحاب رسول الله </a:t>
            </a:r>
            <a:r>
              <a:rPr lang="fa-IR" sz="3100" b="1" dirty="0"/>
              <a:t>صلى الله عليه وسلم إذا لقينا النبي (ص) لأخبرناه بما صنع علي قال عمران وكان المسلمون إذا قدموا من سفر بدءوا برسول الله (ص)  فنظروا إليه وسلموا عليه ثم انصرفوا إلى رحالهم فلما قدمت السرية سلموا على رسول الله (ص)  فقام أحد الأربعة فقال يا رسول الله ألم تر أن عليا صنع كذا وكذا فأعرض عنه ثم قام الثاني فقال مثل ذلك فأعرض عنه ثم قام الثالث فقال مثل ذلك فأعرض عنه ثم قام الرابع فقال يا رسول الله ألم تر أن عليا صنع كذا وكذا فأقبل عليه رسول الله (ص) </a:t>
            </a:r>
            <a:r>
              <a:rPr lang="fa-IR" sz="3100" b="1" dirty="0">
                <a:ln>
                  <a:solidFill>
                    <a:srgbClr val="FF0000"/>
                  </a:solidFill>
                </a:ln>
              </a:rPr>
              <a:t>والغضب في وجهه </a:t>
            </a:r>
            <a:r>
              <a:rPr lang="fa-IR" sz="3100" b="1" dirty="0"/>
              <a:t>فقال ما تريدون من علي إ</a:t>
            </a:r>
            <a:r>
              <a:rPr lang="fa-IR" sz="3100" b="1" dirty="0">
                <a:ln>
                  <a:solidFill>
                    <a:srgbClr val="FF0000"/>
                  </a:solidFill>
                </a:ln>
              </a:rPr>
              <a:t>ن عليا مني وأنا منه وولي كل مؤمن </a:t>
            </a:r>
            <a:r>
              <a:rPr lang="fa-IR" sz="3100" b="1" dirty="0"/>
              <a:t>هذا حديث صحيح على شرط مسلم ولم يخرجاه</a:t>
            </a:r>
            <a:endParaRPr lang="en-US" sz="3100" dirty="0"/>
          </a:p>
          <a:p>
            <a:pPr algn="justLow" rtl="1"/>
            <a:endParaRPr lang="en-US" sz="3100" dirty="0"/>
          </a:p>
        </p:txBody>
      </p:sp>
      <p:sp>
        <p:nvSpPr>
          <p:cNvPr id="2" name="Title 1"/>
          <p:cNvSpPr>
            <a:spLocks noGrp="1"/>
          </p:cNvSpPr>
          <p:nvPr>
            <p:ph type="title"/>
          </p:nvPr>
        </p:nvSpPr>
        <p:spPr>
          <a:xfrm>
            <a:off x="105088" y="-27384"/>
            <a:ext cx="11979790" cy="629966"/>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4000" b="1" dirty="0">
                <a:latin typeface="Arial" pitchFamily="34" charset="0"/>
                <a:cs typeface="Arial" pitchFamily="34" charset="0"/>
              </a:rPr>
              <a:t>خشم پيامبر از سعايت كنندگان ضد علي  (ع) </a:t>
            </a:r>
            <a:endParaRPr lang="en-US" sz="4000" b="1" dirty="0">
              <a:latin typeface="Arial" pitchFamily="34" charset="0"/>
              <a:cs typeface="Arial" pitchFamily="34" charset="0"/>
            </a:endParaRPr>
          </a:p>
        </p:txBody>
      </p:sp>
      <p:sp>
        <p:nvSpPr>
          <p:cNvPr id="10" name="Rounded Rectangle 9"/>
          <p:cNvSpPr/>
          <p:nvPr/>
        </p:nvSpPr>
        <p:spPr>
          <a:xfrm>
            <a:off x="4079776" y="5229200"/>
            <a:ext cx="7444545" cy="5424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800" dirty="0"/>
              <a:t>المستدرك ج 3   ص 119، ح 4578،  نشر : دار الكتب العلمية - بيروت</a:t>
            </a:r>
            <a:endParaRPr lang="en-US" sz="2800" dirty="0"/>
          </a:p>
        </p:txBody>
      </p:sp>
      <p:sp>
        <p:nvSpPr>
          <p:cNvPr id="5" name="Right Arrow 4">
            <a:hlinkClick r:id="rId3" action="ppaction://hlinksldjump"/>
          </p:cNvPr>
          <p:cNvSpPr/>
          <p:nvPr/>
        </p:nvSpPr>
        <p:spPr>
          <a:xfrm>
            <a:off x="1531961" y="-7961"/>
            <a:ext cx="889462" cy="484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31961" y="5058000"/>
            <a:ext cx="1235941" cy="1800000"/>
          </a:xfrm>
          <a:prstGeom prst="rect">
            <a:avLst/>
          </a:prstGeom>
        </p:spPr>
      </p:pic>
    </p:spTree>
    <p:extLst>
      <p:ext uri="{BB962C8B-B14F-4D97-AF65-F5344CB8AC3E}">
        <p14:creationId xmlns:p14="http://schemas.microsoft.com/office/powerpoint/2010/main" val="35571310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594118"/>
            <a:ext cx="11887781" cy="6322566"/>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sz="3100" dirty="0"/>
              <a:t>قد مر قول بريدة: </a:t>
            </a:r>
            <a:r>
              <a:rPr lang="fa-IR" sz="2800" b="1" dirty="0">
                <a:solidFill>
                  <a:srgbClr val="FF0000"/>
                </a:solidFill>
              </a:rPr>
              <a:t>فرأيت الغضب في وجه رسول الله.</a:t>
            </a:r>
          </a:p>
          <a:p>
            <a:pPr rtl="1"/>
            <a:endParaRPr lang="fa-IR" sz="2800" b="1" dirty="0">
              <a:solidFill>
                <a:srgbClr val="FF0000"/>
              </a:solidFill>
            </a:endParaRPr>
          </a:p>
          <a:p>
            <a:pPr rtl="1"/>
            <a:endParaRPr lang="fa-IR" sz="3200" dirty="0"/>
          </a:p>
          <a:p>
            <a:pPr rtl="1"/>
            <a:endParaRPr lang="ar-SA" sz="3200" dirty="0"/>
          </a:p>
          <a:p>
            <a:pPr rtl="1"/>
            <a:endParaRPr lang="fa-IR" sz="3200" dirty="0"/>
          </a:p>
          <a:p>
            <a:pPr rtl="1"/>
            <a:r>
              <a:rPr lang="fa-IR" sz="3200" dirty="0"/>
              <a:t>دخل على عَائِشَةَ غَضْبَانَ فَرَأَتِ الْغَضَبَ في وَجْهِهِ فقالت من أَغْضَبَكَ أَغْضَبَهُ الله </a:t>
            </a:r>
          </a:p>
          <a:p>
            <a:pPr rtl="1"/>
            <a:endParaRPr lang="fa-IR" sz="3200" dirty="0"/>
          </a:p>
          <a:p>
            <a:pPr rtl="1"/>
            <a:endParaRPr lang="en-US" sz="3100" dirty="0"/>
          </a:p>
        </p:txBody>
      </p:sp>
      <p:sp>
        <p:nvSpPr>
          <p:cNvPr id="2" name="Title 1"/>
          <p:cNvSpPr>
            <a:spLocks noGrp="1"/>
          </p:cNvSpPr>
          <p:nvPr>
            <p:ph type="title"/>
          </p:nvPr>
        </p:nvSpPr>
        <p:spPr>
          <a:xfrm>
            <a:off x="105088" y="-27384"/>
            <a:ext cx="11979790" cy="629966"/>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4000" b="1" dirty="0">
                <a:latin typeface="Arial" pitchFamily="34" charset="0"/>
                <a:cs typeface="Arial" pitchFamily="34" charset="0"/>
              </a:rPr>
              <a:t>خشم پيامبر از سعايت كنندگان ضد علي  (ع) </a:t>
            </a:r>
            <a:endParaRPr lang="en-US" sz="4000" b="1" dirty="0">
              <a:latin typeface="Arial" pitchFamily="34" charset="0"/>
              <a:cs typeface="Arial" pitchFamily="34" charset="0"/>
            </a:endParaRPr>
          </a:p>
        </p:txBody>
      </p:sp>
      <p:sp>
        <p:nvSpPr>
          <p:cNvPr id="10" name="Rounded Rectangle 9"/>
          <p:cNvSpPr/>
          <p:nvPr/>
        </p:nvSpPr>
        <p:spPr>
          <a:xfrm>
            <a:off x="3263178" y="4365104"/>
            <a:ext cx="8401832" cy="5424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مسند أحمد بن حنبل  ج 4   ص 18546 ، ح 18546، نشر : مؤسسة قرطبة - مصر</a:t>
            </a:r>
            <a:endParaRPr lang="en-US" sz="2800" dirty="0"/>
          </a:p>
        </p:txBody>
      </p:sp>
      <p:sp>
        <p:nvSpPr>
          <p:cNvPr id="5" name="Right Arrow 4">
            <a:hlinkClick r:id="rId3" action="ppaction://hlinksldjump"/>
          </p:cNvPr>
          <p:cNvSpPr/>
          <p:nvPr/>
        </p:nvSpPr>
        <p:spPr>
          <a:xfrm>
            <a:off x="1531961" y="-7961"/>
            <a:ext cx="889462" cy="484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791744" y="1491912"/>
            <a:ext cx="7869467" cy="5038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SA" sz="2800" dirty="0"/>
              <a:t>مسند أحمد بن حنبل، ج5، ص356</a:t>
            </a:r>
            <a:r>
              <a:rPr lang="fa-IR" sz="2800" dirty="0"/>
              <a:t> ح 23062، سنن النسائي ، ج5 ص133</a:t>
            </a:r>
            <a:r>
              <a:rPr lang="ar-SA" sz="2800" dirty="0"/>
              <a:t>.</a:t>
            </a:r>
            <a:endParaRPr lang="en-US" sz="2800"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6550" y="1098174"/>
            <a:ext cx="1190821" cy="1800000"/>
          </a:xfrm>
          <a:prstGeom prst="rect">
            <a:avLst/>
          </a:prstGeom>
        </p:spPr>
      </p:pic>
      <p:pic>
        <p:nvPicPr>
          <p:cNvPr id="4" name="Picture 3">
            <a:hlinkClick r:id="rId4"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6550" y="4272431"/>
            <a:ext cx="1166766" cy="1800000"/>
          </a:xfrm>
          <a:prstGeom prst="rect">
            <a:avLst/>
          </a:prstGeom>
        </p:spPr>
      </p:pic>
    </p:spTree>
    <p:extLst>
      <p:ext uri="{BB962C8B-B14F-4D97-AF65-F5344CB8AC3E}">
        <p14:creationId xmlns:p14="http://schemas.microsoft.com/office/powerpoint/2010/main" val="25318522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4411" y="404664"/>
            <a:ext cx="7855418" cy="5826102"/>
          </a:xfrm>
          <a:prstGeom prst="rect">
            <a:avLst/>
          </a:prstGeom>
        </p:spPr>
        <p:style>
          <a:lnRef idx="1">
            <a:schemeClr val="accent4"/>
          </a:lnRef>
          <a:fillRef idx="2">
            <a:schemeClr val="accent4"/>
          </a:fillRef>
          <a:effectRef idx="1">
            <a:schemeClr val="accent4"/>
          </a:effectRef>
          <a:fontRef idx="minor">
            <a:schemeClr val="dk1"/>
          </a:fontRef>
        </p:style>
      </p:pic>
      <p:sp>
        <p:nvSpPr>
          <p:cNvPr id="4" name="Right Arrow 3">
            <a:hlinkClick r:id="rId4" action="ppaction://hlinksldjump"/>
          </p:cNvPr>
          <p:cNvSpPr/>
          <p:nvPr/>
        </p:nvSpPr>
        <p:spPr>
          <a:xfrm>
            <a:off x="4637931" y="424088"/>
            <a:ext cx="1302261" cy="48463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 name="Oval 4"/>
          <p:cNvSpPr/>
          <p:nvPr/>
        </p:nvSpPr>
        <p:spPr>
          <a:xfrm rot="21390260">
            <a:off x="3226718" y="1396960"/>
            <a:ext cx="3819677" cy="315675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lnSpc>
                <a:spcPct val="130000"/>
              </a:lnSpc>
            </a:pPr>
            <a:endParaRPr lang="en-US" sz="1600" dirty="0">
              <a:solidFill>
                <a:schemeClr val="tx1"/>
              </a:solidFill>
              <a:cs typeface="Sultan Medium" pitchFamily="2" charset="-78"/>
            </a:endParaRPr>
          </a:p>
        </p:txBody>
      </p:sp>
      <p:sp>
        <p:nvSpPr>
          <p:cNvPr id="6" name="Oval 5"/>
          <p:cNvSpPr/>
          <p:nvPr/>
        </p:nvSpPr>
        <p:spPr>
          <a:xfrm>
            <a:off x="7551586" y="835845"/>
            <a:ext cx="2371719" cy="26088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Oval 7"/>
          <p:cNvSpPr/>
          <p:nvPr/>
        </p:nvSpPr>
        <p:spPr>
          <a:xfrm>
            <a:off x="7657090" y="946352"/>
            <a:ext cx="2156108" cy="24055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Oval 8"/>
          <p:cNvSpPr/>
          <p:nvPr/>
        </p:nvSpPr>
        <p:spPr>
          <a:xfrm>
            <a:off x="7815300" y="1182546"/>
            <a:ext cx="1817724" cy="196009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600" dirty="0">
              <a:solidFill>
                <a:srgbClr val="2B2B95"/>
              </a:solidFill>
              <a:cs typeface="Sultan Medium" pitchFamily="2" charset="-78"/>
            </a:endParaRPr>
          </a:p>
        </p:txBody>
      </p:sp>
      <p:sp>
        <p:nvSpPr>
          <p:cNvPr id="3" name="Oval 2"/>
          <p:cNvSpPr/>
          <p:nvPr/>
        </p:nvSpPr>
        <p:spPr>
          <a:xfrm>
            <a:off x="3377116" y="1528330"/>
            <a:ext cx="3507158" cy="28697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lnSpc>
                <a:spcPct val="130000"/>
              </a:lnSpc>
            </a:pPr>
            <a:r>
              <a:rPr lang="fa-IR" sz="4800" b="1" dirty="0">
                <a:solidFill>
                  <a:srgbClr val="003300"/>
                </a:solidFill>
                <a:cs typeface="Sultan Medium" pitchFamily="2" charset="-78"/>
              </a:rPr>
              <a:t>خير لكم </a:t>
            </a:r>
            <a:endParaRPr lang="en-US" sz="4800" b="1" dirty="0">
              <a:solidFill>
                <a:srgbClr val="003300"/>
              </a:solidFill>
              <a:cs typeface="Sultan Medium" pitchFamily="2" charset="-78"/>
            </a:endParaRPr>
          </a:p>
          <a:p>
            <a:pPr algn="ctr" rtl="1">
              <a:lnSpc>
                <a:spcPct val="130000"/>
              </a:lnSpc>
            </a:pPr>
            <a:r>
              <a:rPr lang="fa-IR" sz="3200" b="1" dirty="0">
                <a:solidFill>
                  <a:schemeClr val="tx1"/>
                </a:solidFill>
                <a:cs typeface="Sultan Medium" pitchFamily="2" charset="-78"/>
              </a:rPr>
              <a:t>إن </a:t>
            </a:r>
            <a:r>
              <a:rPr lang="fa-IR" sz="2800" b="1" dirty="0">
                <a:solidFill>
                  <a:schemeClr val="tx1"/>
                </a:solidFill>
                <a:cs typeface="Sultan Medium" pitchFamily="2" charset="-78"/>
              </a:rPr>
              <a:t>كنتم تعلمون</a:t>
            </a:r>
            <a:endParaRPr lang="en-US" sz="1600" b="1" dirty="0">
              <a:solidFill>
                <a:schemeClr val="tx1"/>
              </a:solidFill>
              <a:cs typeface="Sultan Medium" pitchFamily="2" charset="-78"/>
            </a:endParaRPr>
          </a:p>
        </p:txBody>
      </p:sp>
      <p:sp>
        <p:nvSpPr>
          <p:cNvPr id="7" name="Oval 6"/>
          <p:cNvSpPr/>
          <p:nvPr/>
        </p:nvSpPr>
        <p:spPr>
          <a:xfrm>
            <a:off x="8007726" y="1452294"/>
            <a:ext cx="1472650" cy="14726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30000"/>
              </a:lnSpc>
            </a:pPr>
            <a:r>
              <a:rPr lang="fa-IR" sz="3200" dirty="0">
                <a:solidFill>
                  <a:srgbClr val="2B2B95"/>
                </a:solidFill>
                <a:cs typeface="Sultan Medium" pitchFamily="2" charset="-78"/>
              </a:rPr>
              <a:t>    </a:t>
            </a:r>
            <a:r>
              <a:rPr lang="fa-IR" sz="3200" b="1" dirty="0">
                <a:solidFill>
                  <a:srgbClr val="2B2B95"/>
                </a:solidFill>
                <a:cs typeface="Sultan Medium" pitchFamily="2" charset="-78"/>
              </a:rPr>
              <a:t>الله  </a:t>
            </a:r>
          </a:p>
          <a:p>
            <a:pPr algn="ctr">
              <a:lnSpc>
                <a:spcPct val="30000"/>
              </a:lnSpc>
            </a:pPr>
            <a:r>
              <a:rPr lang="fa-IR" sz="3200" b="1" dirty="0">
                <a:solidFill>
                  <a:srgbClr val="2B2B95"/>
                </a:solidFill>
                <a:cs typeface="Sultan Medium" pitchFamily="2" charset="-78"/>
              </a:rPr>
              <a:t>بقية</a:t>
            </a:r>
            <a:endParaRPr lang="en-US" sz="3200" b="1" dirty="0">
              <a:solidFill>
                <a:srgbClr val="2B2B95"/>
              </a:solidFill>
              <a:cs typeface="Sultan Medium" pitchFamily="2" charset="-78"/>
            </a:endParaRPr>
          </a:p>
        </p:txBody>
      </p:sp>
      <p:sp>
        <p:nvSpPr>
          <p:cNvPr id="10" name="Bevel 9"/>
          <p:cNvSpPr/>
          <p:nvPr/>
        </p:nvSpPr>
        <p:spPr>
          <a:xfrm>
            <a:off x="2098372" y="476672"/>
            <a:ext cx="1261324" cy="1042416"/>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b="1" dirty="0"/>
              <a:t>يااباصالح المهدی </a:t>
            </a:r>
          </a:p>
        </p:txBody>
      </p:sp>
    </p:spTree>
    <p:extLst>
      <p:ext uri="{BB962C8B-B14F-4D97-AF65-F5344CB8AC3E}">
        <p14:creationId xmlns:p14="http://schemas.microsoft.com/office/powerpoint/2010/main" val="276207817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en-US" sz="2800" dirty="0"/>
          </a:p>
        </p:txBody>
      </p:sp>
      <p:sp>
        <p:nvSpPr>
          <p:cNvPr id="7" name="Title 6"/>
          <p:cNvSpPr>
            <a:spLocks noGrp="1"/>
          </p:cNvSpPr>
          <p:nvPr>
            <p:ph type="title"/>
          </p:nvPr>
        </p:nvSpPr>
        <p:spPr>
          <a:xfrm>
            <a:off x="125484" y="0"/>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t>نتيجه خشم پيامبر بر صحابه </a:t>
            </a:r>
            <a:endParaRPr lang="en-US" b="1" dirty="0">
              <a:solidFill>
                <a:srgbClr val="000000"/>
              </a:solidFill>
              <a:cs typeface="Yagut" pitchFamily="2" charset="-78"/>
            </a:endParaRPr>
          </a:p>
        </p:txBody>
      </p:sp>
      <p:sp>
        <p:nvSpPr>
          <p:cNvPr id="11" name="Rounded Rectangle 10"/>
          <p:cNvSpPr/>
          <p:nvPr/>
        </p:nvSpPr>
        <p:spPr>
          <a:xfrm>
            <a:off x="335361" y="764704"/>
            <a:ext cx="11707660" cy="5310158"/>
          </a:xfrm>
          <a:prstGeom prst="roundRect">
            <a:avLst/>
          </a:prstGeom>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فهذه الروايات أولا: تهدم ما بني أهل السنة عقائدهم علي عدالة الصحابة وعد سنتهم كسنة رسول الله </a:t>
            </a:r>
            <a:r>
              <a:rPr lang="en-US" sz="3200" dirty="0">
                <a:sym typeface="Roumouz"/>
              </a:rPr>
              <a:t></a:t>
            </a:r>
            <a:r>
              <a:rPr lang="fa-IR" sz="3200" b="1" dirty="0"/>
              <a:t> </a:t>
            </a:r>
          </a:p>
          <a:p>
            <a:pPr algn="justLow" rtl="1"/>
            <a:r>
              <a:rPr lang="fa-IR" sz="3200" b="1" dirty="0"/>
              <a:t>وثانياً: مخالف لقوله تعالي </a:t>
            </a:r>
            <a:r>
              <a:rPr lang="fa-IR" sz="3200" b="1" dirty="0">
                <a:solidFill>
                  <a:srgbClr val="0000FF"/>
                </a:solidFill>
              </a:rPr>
              <a:t>إِنَّ الَّذِينَ يُؤْذُونَ اللهَ وَرَسُولَهُ لَعَنَهُمْ اللهُ فِي الدُّنْيَا وَالاْخِرَةِ وَأَعَدَّ لَهُمْ عَذَاباً مُهِيناً.</a:t>
            </a:r>
            <a:r>
              <a:rPr lang="fa-IR" sz="3200" b="1" dirty="0"/>
              <a:t> </a:t>
            </a:r>
            <a:r>
              <a:rPr lang="fa-IR" sz="3200" b="1" dirty="0">
                <a:solidFill>
                  <a:srgbClr val="FF0000"/>
                </a:solidFill>
              </a:rPr>
              <a:t>الأحزاب: 57</a:t>
            </a:r>
          </a:p>
          <a:p>
            <a:pPr algn="justLow" rtl="1"/>
            <a:r>
              <a:rPr lang="fa-IR" sz="3200" b="1" dirty="0">
                <a:solidFill>
                  <a:srgbClr val="0000FF"/>
                </a:solidFill>
              </a:rPr>
              <a:t>وَالَّذِينَ يُؤْذُونَ رَسُولَ اللهِ لَهُمْ عَذَابٌ أَلِيمٌ </a:t>
            </a:r>
            <a:r>
              <a:rPr lang="fa-IR" sz="3200" b="1" dirty="0"/>
              <a:t> </a:t>
            </a:r>
            <a:r>
              <a:rPr lang="fa-IR" sz="3200" b="1" dirty="0">
                <a:solidFill>
                  <a:srgbClr val="FF0000"/>
                </a:solidFill>
              </a:rPr>
              <a:t>التوبة: 9 / 61</a:t>
            </a:r>
            <a:endParaRPr lang="en-US" sz="3200" b="1" dirty="0">
              <a:solidFill>
                <a:srgbClr val="FF0000"/>
              </a:solidFill>
            </a:endParaRPr>
          </a:p>
          <a:p>
            <a:pPr algn="justLow" rtl="1"/>
            <a:r>
              <a:rPr lang="fa-IR" sz="3200" b="1" dirty="0">
                <a:solidFill>
                  <a:srgbClr val="0000FF"/>
                </a:solidFill>
              </a:rPr>
              <a:t>وَمَنْ يَعْصِ اللهَ وَرَسُولَهُ فَقَدْ ضَلَّ ضَلاَلا مُبِيناً</a:t>
            </a:r>
            <a:r>
              <a:rPr lang="fa-IR" sz="3200" b="1" dirty="0"/>
              <a:t>.  </a:t>
            </a:r>
            <a:r>
              <a:rPr lang="fa-IR" sz="3200" b="1" dirty="0">
                <a:solidFill>
                  <a:srgbClr val="FF0000"/>
                </a:solidFill>
              </a:rPr>
              <a:t>الأحزاب: 36</a:t>
            </a:r>
            <a:endParaRPr lang="en-US" sz="3200" dirty="0">
              <a:solidFill>
                <a:srgbClr val="FF0000"/>
              </a:solidFill>
            </a:endParaRPr>
          </a:p>
          <a:p>
            <a:pPr algn="justLow" rtl="1"/>
            <a:r>
              <a:rPr lang="fa-IR" sz="3200" b="1" dirty="0"/>
              <a:t>وثالثاً: تثبت بأن مفارقة الصحابة عليّاً بعد ارتحال رسول الله </a:t>
            </a:r>
            <a:r>
              <a:rPr lang="en-US" sz="3200" dirty="0">
                <a:sym typeface="Roumouz"/>
              </a:rPr>
              <a:t></a:t>
            </a:r>
            <a:r>
              <a:rPr lang="fa-IR" sz="3200" b="1" dirty="0"/>
              <a:t> وماجري من الصحابة ضد علي بن أبي طالب بعد خلافته في الجمل والصفين وغيرهما كل ذلك يعدّ مفارقة رسول الله ولا سبيل الي توجيه و لا تأويل.</a:t>
            </a:r>
            <a:endParaRPr lang="en-US" sz="3200" dirty="0"/>
          </a:p>
        </p:txBody>
      </p:sp>
      <p:sp>
        <p:nvSpPr>
          <p:cNvPr id="5" name="Right Arrow 4">
            <a:hlinkClick r:id="rId3" action="ppaction://hlinksldjump"/>
          </p:cNvPr>
          <p:cNvSpPr/>
          <p:nvPr/>
        </p:nvSpPr>
        <p:spPr>
          <a:xfrm>
            <a:off x="1487488" y="73654"/>
            <a:ext cx="808602"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27788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4411" y="404664"/>
            <a:ext cx="7855418" cy="5826102"/>
          </a:xfrm>
          <a:prstGeom prst="rect">
            <a:avLst/>
          </a:prstGeom>
        </p:spPr>
        <p:style>
          <a:lnRef idx="1">
            <a:schemeClr val="accent4"/>
          </a:lnRef>
          <a:fillRef idx="2">
            <a:schemeClr val="accent4"/>
          </a:fillRef>
          <a:effectRef idx="1">
            <a:schemeClr val="accent4"/>
          </a:effectRef>
          <a:fontRef idx="minor">
            <a:schemeClr val="dk1"/>
          </a:fontRef>
        </p:style>
      </p:pic>
      <p:sp>
        <p:nvSpPr>
          <p:cNvPr id="4" name="Right Arrow 3">
            <a:hlinkClick r:id="rId4" action="ppaction://hlinksldjump"/>
          </p:cNvPr>
          <p:cNvSpPr/>
          <p:nvPr/>
        </p:nvSpPr>
        <p:spPr>
          <a:xfrm>
            <a:off x="4637931" y="424088"/>
            <a:ext cx="1302261" cy="48463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 name="Oval 4"/>
          <p:cNvSpPr/>
          <p:nvPr/>
        </p:nvSpPr>
        <p:spPr>
          <a:xfrm rot="21390260">
            <a:off x="3226718" y="1396960"/>
            <a:ext cx="3819677" cy="315675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lnSpc>
                <a:spcPct val="130000"/>
              </a:lnSpc>
            </a:pPr>
            <a:endParaRPr lang="en-US" sz="1600" dirty="0">
              <a:solidFill>
                <a:schemeClr val="tx1"/>
              </a:solidFill>
              <a:cs typeface="Sultan Medium" pitchFamily="2" charset="-78"/>
            </a:endParaRPr>
          </a:p>
        </p:txBody>
      </p:sp>
      <p:sp>
        <p:nvSpPr>
          <p:cNvPr id="6" name="Oval 5"/>
          <p:cNvSpPr/>
          <p:nvPr/>
        </p:nvSpPr>
        <p:spPr>
          <a:xfrm>
            <a:off x="7551586" y="835845"/>
            <a:ext cx="2371719" cy="26088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Oval 7"/>
          <p:cNvSpPr/>
          <p:nvPr/>
        </p:nvSpPr>
        <p:spPr>
          <a:xfrm>
            <a:off x="7657090" y="946352"/>
            <a:ext cx="2156108" cy="24055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Oval 8"/>
          <p:cNvSpPr/>
          <p:nvPr/>
        </p:nvSpPr>
        <p:spPr>
          <a:xfrm>
            <a:off x="7815300" y="1182546"/>
            <a:ext cx="1817724" cy="196009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600" dirty="0">
              <a:solidFill>
                <a:srgbClr val="2B2B95"/>
              </a:solidFill>
              <a:cs typeface="Sultan Medium" pitchFamily="2" charset="-78"/>
            </a:endParaRPr>
          </a:p>
        </p:txBody>
      </p:sp>
      <p:sp>
        <p:nvSpPr>
          <p:cNvPr id="3" name="Oval 2"/>
          <p:cNvSpPr/>
          <p:nvPr/>
        </p:nvSpPr>
        <p:spPr>
          <a:xfrm>
            <a:off x="3377116" y="1528330"/>
            <a:ext cx="3507158" cy="28697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lnSpc>
                <a:spcPct val="130000"/>
              </a:lnSpc>
            </a:pPr>
            <a:r>
              <a:rPr lang="fa-IR" sz="4800" b="1" dirty="0">
                <a:solidFill>
                  <a:srgbClr val="003300"/>
                </a:solidFill>
                <a:cs typeface="Sultan Medium" pitchFamily="2" charset="-78"/>
              </a:rPr>
              <a:t>خير لكم </a:t>
            </a:r>
            <a:endParaRPr lang="en-US" sz="4800" b="1" dirty="0">
              <a:solidFill>
                <a:srgbClr val="003300"/>
              </a:solidFill>
              <a:cs typeface="Sultan Medium" pitchFamily="2" charset="-78"/>
            </a:endParaRPr>
          </a:p>
          <a:p>
            <a:pPr algn="ctr" rtl="1">
              <a:lnSpc>
                <a:spcPct val="130000"/>
              </a:lnSpc>
            </a:pPr>
            <a:r>
              <a:rPr lang="fa-IR" sz="3200" b="1" dirty="0">
                <a:solidFill>
                  <a:schemeClr val="tx1"/>
                </a:solidFill>
                <a:cs typeface="Sultan Medium" pitchFamily="2" charset="-78"/>
              </a:rPr>
              <a:t>إن </a:t>
            </a:r>
            <a:r>
              <a:rPr lang="fa-IR" sz="2800" b="1" dirty="0">
                <a:solidFill>
                  <a:schemeClr val="tx1"/>
                </a:solidFill>
                <a:cs typeface="Sultan Medium" pitchFamily="2" charset="-78"/>
              </a:rPr>
              <a:t>كنتم تعلمون</a:t>
            </a:r>
            <a:endParaRPr lang="en-US" sz="1600" b="1" dirty="0">
              <a:solidFill>
                <a:schemeClr val="tx1"/>
              </a:solidFill>
              <a:cs typeface="Sultan Medium" pitchFamily="2" charset="-78"/>
            </a:endParaRPr>
          </a:p>
        </p:txBody>
      </p:sp>
      <p:sp>
        <p:nvSpPr>
          <p:cNvPr id="7" name="Oval 6"/>
          <p:cNvSpPr/>
          <p:nvPr/>
        </p:nvSpPr>
        <p:spPr>
          <a:xfrm>
            <a:off x="8007726" y="1452294"/>
            <a:ext cx="1472650" cy="14726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30000"/>
              </a:lnSpc>
            </a:pPr>
            <a:r>
              <a:rPr lang="fa-IR" sz="3200" dirty="0">
                <a:solidFill>
                  <a:srgbClr val="2B2B95"/>
                </a:solidFill>
                <a:cs typeface="Sultan Medium" pitchFamily="2" charset="-78"/>
              </a:rPr>
              <a:t>    </a:t>
            </a:r>
            <a:r>
              <a:rPr lang="fa-IR" sz="3200" b="1" dirty="0">
                <a:solidFill>
                  <a:srgbClr val="2B2B95"/>
                </a:solidFill>
                <a:cs typeface="Sultan Medium" pitchFamily="2" charset="-78"/>
              </a:rPr>
              <a:t>الله  </a:t>
            </a:r>
          </a:p>
          <a:p>
            <a:pPr algn="ctr">
              <a:lnSpc>
                <a:spcPct val="30000"/>
              </a:lnSpc>
            </a:pPr>
            <a:r>
              <a:rPr lang="fa-IR" sz="3200" b="1" dirty="0">
                <a:solidFill>
                  <a:srgbClr val="2B2B95"/>
                </a:solidFill>
                <a:cs typeface="Sultan Medium" pitchFamily="2" charset="-78"/>
              </a:rPr>
              <a:t>بقية</a:t>
            </a:r>
            <a:endParaRPr lang="en-US" sz="3200" b="1" dirty="0">
              <a:solidFill>
                <a:srgbClr val="2B2B95"/>
              </a:solidFill>
              <a:cs typeface="Sultan Medium" pitchFamily="2" charset="-78"/>
            </a:endParaRPr>
          </a:p>
        </p:txBody>
      </p:sp>
      <p:sp>
        <p:nvSpPr>
          <p:cNvPr id="10" name="Bevel 9"/>
          <p:cNvSpPr/>
          <p:nvPr/>
        </p:nvSpPr>
        <p:spPr>
          <a:xfrm>
            <a:off x="2098372" y="476672"/>
            <a:ext cx="1261324" cy="1042416"/>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b="1" dirty="0"/>
              <a:t>يااباصالح المهدی </a:t>
            </a:r>
          </a:p>
        </p:txBody>
      </p:sp>
    </p:spTree>
    <p:extLst>
      <p:ext uri="{BB962C8B-B14F-4D97-AF65-F5344CB8AC3E}">
        <p14:creationId xmlns:p14="http://schemas.microsoft.com/office/powerpoint/2010/main" val="193667758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963627" y="593725"/>
            <a:ext cx="4228233" cy="6157913"/>
          </a:xfrm>
        </p:spPr>
        <p:style>
          <a:lnRef idx="1">
            <a:schemeClr val="accent4"/>
          </a:lnRef>
          <a:fillRef idx="2">
            <a:schemeClr val="accent4"/>
          </a:fillRef>
          <a:effectRef idx="1">
            <a:schemeClr val="accent4"/>
          </a:effectRef>
          <a:fontRef idx="minor">
            <a:schemeClr val="dk1"/>
          </a:fontRef>
        </p:style>
      </p:pic>
      <p:sp>
        <p:nvSpPr>
          <p:cNvPr id="7" name="Title 6"/>
          <p:cNvSpPr>
            <a:spLocks noGrp="1"/>
          </p:cNvSpPr>
          <p:nvPr>
            <p:ph type="title"/>
          </p:nvPr>
        </p:nvSpPr>
        <p:spPr>
          <a:xfrm>
            <a:off x="119336" y="-13969"/>
            <a:ext cx="11915429" cy="690300"/>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t>دلالت صريح قضيه بر ولايت علي  (ع) </a:t>
            </a:r>
            <a:endParaRPr lang="en-US" b="1" dirty="0">
              <a:solidFill>
                <a:srgbClr val="000000"/>
              </a:solidFill>
              <a:cs typeface="Yagut" pitchFamily="2" charset="-78"/>
            </a:endParaRPr>
          </a:p>
        </p:txBody>
      </p:sp>
      <p:sp>
        <p:nvSpPr>
          <p:cNvPr id="11" name="Rounded Rectangle 10"/>
          <p:cNvSpPr/>
          <p:nvPr/>
        </p:nvSpPr>
        <p:spPr>
          <a:xfrm>
            <a:off x="263352" y="676331"/>
            <a:ext cx="11593287" cy="25375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في رواية الطبراني، قال رسول اللّه |: «يا بريدة، أما علمت أنّ لعلي أكثر من الجارية التي أخذ، وأنه </a:t>
            </a:r>
            <a:r>
              <a:rPr lang="fa-IR" sz="3200" b="1" dirty="0">
                <a:solidFill>
                  <a:srgbClr val="FF0000"/>
                </a:solidFill>
              </a:rPr>
              <a:t>وليّكم من بعدي؟! </a:t>
            </a:r>
            <a:r>
              <a:rPr lang="fa-IR" sz="3200" b="1" dirty="0"/>
              <a:t>فقلت: يا رسول الله، بالصحبة إلاّ بسطت يدك حتى أبايعك على الإسلام جديداً، قال: فما فارقته حتى بايعته على الإسلام». </a:t>
            </a:r>
            <a:endParaRPr lang="en-US" sz="3200" dirty="0"/>
          </a:p>
        </p:txBody>
      </p:sp>
      <p:sp>
        <p:nvSpPr>
          <p:cNvPr id="13" name="Rounded Rectangle 12"/>
          <p:cNvSpPr/>
          <p:nvPr/>
        </p:nvSpPr>
        <p:spPr>
          <a:xfrm>
            <a:off x="7034802" y="2743764"/>
            <a:ext cx="3746226" cy="498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IQ" sz="2800" b="1" dirty="0"/>
              <a:t>المعجم الأوسط: ج6 ص 163.</a:t>
            </a:r>
            <a:endParaRPr lang="en-US" sz="2800" dirty="0"/>
          </a:p>
        </p:txBody>
      </p:sp>
      <p:sp>
        <p:nvSpPr>
          <p:cNvPr id="6" name="Rounded Rectangle 5"/>
          <p:cNvSpPr/>
          <p:nvPr/>
        </p:nvSpPr>
        <p:spPr>
          <a:xfrm>
            <a:off x="183868" y="3241863"/>
            <a:ext cx="11593287" cy="29599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3200" dirty="0" err="1"/>
              <a:t>في</a:t>
            </a:r>
            <a:r>
              <a:rPr lang="fa-IR" sz="3200" dirty="0"/>
              <a:t> رواية الحاكم : </a:t>
            </a:r>
            <a:r>
              <a:rPr lang="fa-IR" sz="3200" b="1" dirty="0"/>
              <a:t>ان عليا مني وانا منه وولي كل مؤمن هذا حديث صحيح على شرط مسلم ولم يخرجاه</a:t>
            </a:r>
            <a:r>
              <a:rPr lang="fa-IR" sz="3200" dirty="0"/>
              <a:t> وصحّحه الذهبي.</a:t>
            </a:r>
            <a:endParaRPr lang="en-US" sz="3200" dirty="0"/>
          </a:p>
        </p:txBody>
      </p:sp>
      <p:sp>
        <p:nvSpPr>
          <p:cNvPr id="9" name="Rounded Rectangle 8"/>
          <p:cNvSpPr/>
          <p:nvPr/>
        </p:nvSpPr>
        <p:spPr>
          <a:xfrm>
            <a:off x="2337442" y="6201807"/>
            <a:ext cx="9028978" cy="52187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800" dirty="0"/>
              <a:t>المستدرك ، ج 3 ص 110 وصحّحه الذهبي والالباني. السلسلة الصحيحة ، ج 5 ص222</a:t>
            </a:r>
            <a:endParaRPr lang="en-US" sz="2800" dirty="0"/>
          </a:p>
        </p:txBody>
      </p:sp>
      <p:sp>
        <p:nvSpPr>
          <p:cNvPr id="2" name="Left Arrow 1">
            <a:hlinkClick r:id="rId4" action="ppaction://hlinksldjump"/>
          </p:cNvPr>
          <p:cNvSpPr/>
          <p:nvPr/>
        </p:nvSpPr>
        <p:spPr>
          <a:xfrm>
            <a:off x="1487488" y="6297572"/>
            <a:ext cx="808602"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4675" y="5059440"/>
            <a:ext cx="988753" cy="1440000"/>
          </a:xfrm>
          <a:prstGeom prst="rect">
            <a:avLst/>
          </a:prstGeom>
        </p:spPr>
      </p:pic>
      <p:pic>
        <p:nvPicPr>
          <p:cNvPr id="5" name="Picture 4">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69559" y="2246098"/>
            <a:ext cx="1238987" cy="1800000"/>
          </a:xfrm>
          <a:prstGeom prst="rect">
            <a:avLst/>
          </a:prstGeom>
        </p:spPr>
      </p:pic>
    </p:spTree>
    <p:extLst>
      <p:ext uri="{BB962C8B-B14F-4D97-AF65-F5344CB8AC3E}">
        <p14:creationId xmlns:p14="http://schemas.microsoft.com/office/powerpoint/2010/main" val="274912872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888" y="14191"/>
            <a:ext cx="8573181" cy="769441"/>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fa-IR" sz="4400" b="1" dirty="0">
                <a:ln>
                  <a:solidFill>
                    <a:srgbClr val="FF0000"/>
                  </a:solidFill>
                </a:ln>
                <a:solidFill>
                  <a:schemeClr val="tx1"/>
                </a:solidFill>
                <a:latin typeface="Arial" panose="020B0604020202020204" pitchFamily="34" charset="0"/>
                <a:cs typeface="Arial" panose="020B0604020202020204" pitchFamily="34" charset="0"/>
              </a:rPr>
              <a:t>پيشينه و فرجام ولايت علي بن ابي طالب (ع) </a:t>
            </a:r>
            <a:endParaRPr lang="en-US" sz="4400" b="1" dirty="0">
              <a:ln>
                <a:solidFill>
                  <a:srgbClr val="FF0000"/>
                </a:solidFill>
              </a:ln>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6496947" y="5072076"/>
            <a:ext cx="18473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a:hlinkClick r:id="" action="ppaction://noaction"/>
          </p:cNvPr>
          <p:cNvSpPr/>
          <p:nvPr/>
        </p:nvSpPr>
        <p:spPr>
          <a:xfrm>
            <a:off x="25332" y="908172"/>
            <a:ext cx="12141336" cy="6709529"/>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fa-IR" sz="3600" b="1" dirty="0">
                <a:ln>
                  <a:solidFill>
                    <a:srgbClr val="00B050"/>
                  </a:solidFill>
                </a:ln>
              </a:rPr>
              <a:t>{وَاسْأَلْ مَنْ أَرْسَلْنَا مِنْ قَبْلِكَ مِنْ رُسُلِنَاَ}  </a:t>
            </a:r>
            <a:r>
              <a:rPr lang="fa-IR" sz="2800" dirty="0">
                <a:solidFill>
                  <a:srgbClr val="FF0000"/>
                </a:solidFill>
              </a:rPr>
              <a:t>الزخرف:  45.</a:t>
            </a:r>
            <a:endParaRPr lang="en-US" sz="2800" dirty="0">
              <a:solidFill>
                <a:srgbClr val="FF0000"/>
              </a:solidFill>
            </a:endParaRPr>
          </a:p>
          <a:p>
            <a:pPr algn="r" rtl="1"/>
            <a:r>
              <a:rPr lang="fa-IR" sz="3600" u="sng" dirty="0">
                <a:hlinkClick r:id="rId3" action="ppaction://hlinkfile"/>
              </a:rPr>
              <a:t>ابن عساكر </a:t>
            </a:r>
            <a:r>
              <a:rPr lang="fa-IR" sz="3600" dirty="0">
                <a:hlinkClick r:id="rId3" action="ppaction://hlinkfile"/>
              </a:rPr>
              <a:t>تاريخ مدينة دمشق ج42ص241.</a:t>
            </a:r>
            <a:r>
              <a:rPr lang="fa-IR" sz="3600" u="sng" dirty="0">
                <a:hlinkClick r:id="rId3" action="ppaction://hlinkfile"/>
              </a:rPr>
              <a:t>.</a:t>
            </a:r>
            <a:r>
              <a:rPr lang="fa-IR" sz="3600" dirty="0"/>
              <a:t> .</a:t>
            </a:r>
            <a:endParaRPr lang="en-US" sz="3600" b="1" dirty="0"/>
          </a:p>
          <a:p>
            <a:pPr algn="r" rtl="1"/>
            <a:r>
              <a:rPr lang="fa-IR" sz="3600" u="sng" dirty="0">
                <a:hlinkClick r:id="rId4" action="ppaction://hlinkfile"/>
              </a:rPr>
              <a:t>ثعلب</a:t>
            </a:r>
            <a:r>
              <a:rPr lang="ar-SA" sz="3600" u="sng" dirty="0">
                <a:hlinkClick r:id="rId4" action="ppaction://hlinkfile"/>
              </a:rPr>
              <a:t>ي </a:t>
            </a:r>
            <a:r>
              <a:rPr lang="fa-IR" sz="3600" dirty="0">
                <a:hlinkClick r:id="rId4" action="ppaction://hlinkfile"/>
              </a:rPr>
              <a:t>الكشف و البيان ج8 ص338.</a:t>
            </a:r>
            <a:r>
              <a:rPr lang="ar-SA" sz="3600" u="sng" dirty="0">
                <a:hlinkClick r:id="rId4" action="ppaction://hlinkfile"/>
              </a:rPr>
              <a:t>.</a:t>
            </a:r>
            <a:r>
              <a:rPr lang="fa-IR" sz="3600" dirty="0"/>
              <a:t> .</a:t>
            </a:r>
            <a:endParaRPr lang="en-US" sz="3600" b="1" dirty="0"/>
          </a:p>
          <a:p>
            <a:pPr algn="r" rtl="1"/>
            <a:r>
              <a:rPr lang="fa-IR" sz="3600" u="sng" dirty="0">
                <a:hlinkClick r:id="rId5" action="ppaction://hlinkfile"/>
              </a:rPr>
              <a:t>خوارزم</a:t>
            </a:r>
            <a:r>
              <a:rPr lang="ar-SA" sz="3600" u="sng" dirty="0">
                <a:hlinkClick r:id="rId5" action="ppaction://hlinkfile"/>
              </a:rPr>
              <a:t>ي </a:t>
            </a:r>
            <a:r>
              <a:rPr lang="fa-IR" sz="3600" dirty="0">
                <a:hlinkClick r:id="rId5" action="ppaction://hlinkfile"/>
              </a:rPr>
              <a:t>المناقب ص 312.</a:t>
            </a:r>
            <a:r>
              <a:rPr lang="fa-IR" sz="3600" u="sng" dirty="0">
                <a:hlinkClick r:id="rId5" action="ppaction://hlinkfile"/>
              </a:rPr>
              <a:t>.</a:t>
            </a:r>
            <a:r>
              <a:rPr lang="fa-IR" sz="3600" dirty="0"/>
              <a:t> .</a:t>
            </a:r>
            <a:endParaRPr lang="en-US" sz="3600" b="1" dirty="0"/>
          </a:p>
          <a:p>
            <a:pPr algn="r" rtl="1"/>
            <a:endParaRPr lang="fa-IR" sz="8800" b="1" dirty="0">
              <a:ln>
                <a:solidFill>
                  <a:srgbClr val="7030A0"/>
                </a:solidFill>
              </a:ln>
            </a:endParaRPr>
          </a:p>
          <a:p>
            <a:pPr algn="r" rtl="1"/>
            <a:r>
              <a:rPr lang="fa-IR" sz="3600" b="1" dirty="0">
                <a:ln>
                  <a:solidFill>
                    <a:srgbClr val="00B050"/>
                  </a:solidFill>
                </a:ln>
              </a:rPr>
              <a:t>{وَقِفُوهُمْ إِنَّهُمْ مَسْئُولُونَ}</a:t>
            </a:r>
            <a:r>
              <a:rPr lang="fa-IR" sz="3600" b="1" dirty="0"/>
              <a:t> </a:t>
            </a:r>
            <a:r>
              <a:rPr lang="fa-IR" sz="3600" dirty="0">
                <a:solidFill>
                  <a:srgbClr val="FF0000"/>
                </a:solidFill>
              </a:rPr>
              <a:t>الصافات: 24</a:t>
            </a:r>
            <a:endParaRPr lang="en-US" sz="3600" dirty="0">
              <a:solidFill>
                <a:srgbClr val="FF0000"/>
              </a:solidFill>
            </a:endParaRPr>
          </a:p>
          <a:p>
            <a:pPr algn="r" rtl="1"/>
            <a:r>
              <a:rPr lang="fa-IR" sz="3600" u="sng" dirty="0">
                <a:hlinkClick r:id="rId6" action="ppaction://hlinkfile"/>
              </a:rPr>
              <a:t>الآلوسي: يسألون عن ولاية علي بن أبي طالب. </a:t>
            </a:r>
            <a:r>
              <a:rPr lang="fa-IR" sz="3600" dirty="0">
                <a:hlinkClick r:id="rId6" action="ppaction://hlinkfile"/>
              </a:rPr>
              <a:t>روح المعاني ج 23 ص 80.</a:t>
            </a:r>
            <a:r>
              <a:rPr lang="fa-IR" sz="3600" u="sng" dirty="0">
                <a:hlinkClick r:id="rId6" action="ppaction://hlinkfile"/>
              </a:rPr>
              <a:t>.</a:t>
            </a:r>
            <a:r>
              <a:rPr lang="fa-IR" sz="3600" dirty="0"/>
              <a:t> .</a:t>
            </a:r>
            <a:endParaRPr lang="en-US" sz="3600" b="1" dirty="0"/>
          </a:p>
          <a:p>
            <a:pPr algn="r" rtl="1"/>
            <a:r>
              <a:rPr lang="fa-IR" sz="3600" u="sng" dirty="0">
                <a:hlinkClick r:id="rId7" action="ppaction://hlinkfile"/>
              </a:rPr>
              <a:t>ابن حجر مك</a:t>
            </a:r>
            <a:r>
              <a:rPr lang="ar-SA" sz="3600" u="sng" dirty="0">
                <a:hlinkClick r:id="rId7" action="ppaction://hlinkfile"/>
              </a:rPr>
              <a:t>ي </a:t>
            </a:r>
            <a:r>
              <a:rPr lang="fa-IR" sz="3600" dirty="0">
                <a:hlinkClick r:id="rId7" action="ppaction://hlinkfile"/>
              </a:rPr>
              <a:t>الصواعق المحرقه ص429.</a:t>
            </a:r>
            <a:r>
              <a:rPr lang="ar-SA" sz="3600" u="sng" dirty="0">
                <a:hlinkClick r:id="rId7" action="ppaction://hlinkfile"/>
              </a:rPr>
              <a:t>.</a:t>
            </a:r>
            <a:r>
              <a:rPr lang="fa-IR" sz="3600" dirty="0"/>
              <a:t> .</a:t>
            </a:r>
            <a:endParaRPr lang="en-US" sz="3600" b="1" dirty="0"/>
          </a:p>
          <a:p>
            <a:pPr algn="r" rtl="1"/>
            <a:r>
              <a:rPr lang="ar-SA" sz="3600" b="1" dirty="0"/>
              <a:t> </a:t>
            </a:r>
            <a:endParaRPr lang="en-US" sz="3600" b="1" dirty="0"/>
          </a:p>
          <a:p>
            <a:pPr algn="r" rtl="1"/>
            <a:endParaRPr lang="en-US" sz="5400" b="1" dirty="0">
              <a:ln>
                <a:solidFill>
                  <a:srgbClr val="7030A0"/>
                </a:solidFill>
              </a:ln>
            </a:endParaRPr>
          </a:p>
        </p:txBody>
      </p:sp>
    </p:spTree>
    <p:extLst>
      <p:ext uri="{BB962C8B-B14F-4D97-AF65-F5344CB8AC3E}">
        <p14:creationId xmlns:p14="http://schemas.microsoft.com/office/powerpoint/2010/main" val="341209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250" fill="hold"/>
                                        <p:tgtEl>
                                          <p:spTgt spid="9"/>
                                        </p:tgtEl>
                                        <p:attrNameLst>
                                          <p:attrName>ppt_x</p:attrName>
                                        </p:attrNameLst>
                                      </p:cBhvr>
                                      <p:tavLst>
                                        <p:tav tm="0">
                                          <p:val>
                                            <p:strVal val="#ppt_x-.2"/>
                                          </p:val>
                                        </p:tav>
                                        <p:tav tm="100000">
                                          <p:val>
                                            <p:strVal val="#ppt_x"/>
                                          </p:val>
                                        </p:tav>
                                      </p:tavLst>
                                    </p:anim>
                                    <p:anim calcmode="lin" valueType="num">
                                      <p:cBhvr>
                                        <p:cTn id="8" dur="125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818585"/>
            <a:ext cx="11887781" cy="6129550"/>
          </a:xfrm>
        </p:spPr>
        <p:style>
          <a:lnRef idx="1">
            <a:schemeClr val="accent4"/>
          </a:lnRef>
          <a:fillRef idx="2">
            <a:schemeClr val="accent4"/>
          </a:fillRef>
          <a:effectRef idx="1">
            <a:schemeClr val="accent4"/>
          </a:effectRef>
          <a:fontRef idx="minor">
            <a:schemeClr val="dk1"/>
          </a:fontRef>
        </p:style>
        <p:txBody>
          <a:bodyPr>
            <a:noAutofit/>
          </a:bodyPr>
          <a:lstStyle/>
          <a:p>
            <a:pPr rtl="1"/>
            <a:endParaRPr lang="fa-IR" sz="3600" dirty="0"/>
          </a:p>
          <a:p>
            <a:pPr rtl="1"/>
            <a:r>
              <a:rPr lang="fa-IR" sz="3600" dirty="0"/>
              <a:t>أقول قد خان ابن تيمية في نقل كلام ابن حزم حيث  قال في أول كلامه:  </a:t>
            </a:r>
            <a:r>
              <a:rPr lang="fa-IR" sz="3600" b="1" dirty="0"/>
              <a:t>والذي يقع في نفوسنا دون أن نقطع به ولا نخطيء من خالفنا في ذلك...</a:t>
            </a:r>
          </a:p>
          <a:p>
            <a:pPr rtl="1"/>
            <a:r>
              <a:rPr lang="fa-IR" sz="3600" b="1" dirty="0"/>
              <a:t>وأما من كنت مولاه فعلى مولاه فلا يصح من طريق الثقات أصلا وأما سائر الأحاديث التي تتعلق بها الرافضة فموضوعة يعرف ذلك من له أدنى علم بالأخبار ونقلتها</a:t>
            </a:r>
          </a:p>
          <a:p>
            <a:pPr rtl="1"/>
            <a:endParaRPr lang="en-US" sz="3600" dirty="0"/>
          </a:p>
          <a:p>
            <a:pPr rtl="1"/>
            <a:r>
              <a:rPr lang="fa-IR" sz="3600" b="1" dirty="0"/>
              <a:t> </a:t>
            </a:r>
            <a:endParaRPr lang="en-US" sz="3600" dirty="0"/>
          </a:p>
        </p:txBody>
      </p:sp>
      <p:sp>
        <p:nvSpPr>
          <p:cNvPr id="2" name="Title 1"/>
          <p:cNvSpPr>
            <a:spLocks noGrp="1"/>
          </p:cNvSpPr>
          <p:nvPr>
            <p:ph type="title"/>
          </p:nvPr>
        </p:nvSpPr>
        <p:spPr>
          <a:xfrm>
            <a:off x="120854" y="-10659"/>
            <a:ext cx="11979790" cy="828887"/>
          </a:xfrm>
        </p:spPr>
        <p:style>
          <a:lnRef idx="0">
            <a:scrgbClr r="0" g="0" b="0"/>
          </a:lnRef>
          <a:fillRef idx="1002">
            <a:schemeClr val="dk2"/>
          </a:fillRef>
          <a:effectRef idx="0">
            <a:scrgbClr r="0" g="0" b="0"/>
          </a:effectRef>
          <a:fontRef idx="major"/>
        </p:style>
        <p:txBody>
          <a:bodyPr/>
          <a:lstStyle/>
          <a:p>
            <a:pPr rtl="1"/>
            <a:r>
              <a:rPr lang="fa-IR" b="1" dirty="0"/>
              <a:t>شبهه ابن تيميه در صحت حديث غدير</a:t>
            </a:r>
            <a:endParaRPr lang="en-US" b="1" dirty="0"/>
          </a:p>
        </p:txBody>
      </p:sp>
      <p:sp>
        <p:nvSpPr>
          <p:cNvPr id="9" name="Rectangle 8"/>
          <p:cNvSpPr/>
          <p:nvPr/>
        </p:nvSpPr>
        <p:spPr>
          <a:xfrm>
            <a:off x="3647728" y="4653136"/>
            <a:ext cx="792075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الفصل في الملل والأهواء والنحل ج 4 ص 116 ، نشر : دار الصادر - بيروت</a:t>
            </a:r>
            <a:endParaRPr lang="en-US" sz="2800" dirty="0"/>
          </a:p>
        </p:txBody>
      </p:sp>
      <p:sp>
        <p:nvSpPr>
          <p:cNvPr id="6" name="Right Arrow 5">
            <a:hlinkClick r:id="rId3" action="ppaction://hlinksldjump"/>
          </p:cNvPr>
          <p:cNvSpPr/>
          <p:nvPr/>
        </p:nvSpPr>
        <p:spPr>
          <a:xfrm>
            <a:off x="1559496" y="-27384"/>
            <a:ext cx="889462"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5164" y="4293096"/>
            <a:ext cx="1528663" cy="2160000"/>
          </a:xfrm>
          <a:prstGeom prst="rect">
            <a:avLst/>
          </a:prstGeom>
        </p:spPr>
      </p:pic>
    </p:spTree>
    <p:extLst>
      <p:ext uri="{BB962C8B-B14F-4D97-AF65-F5344CB8AC3E}">
        <p14:creationId xmlns:p14="http://schemas.microsoft.com/office/powerpoint/2010/main" val="371794544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9325" y="88040"/>
            <a:ext cx="11599111" cy="1252728"/>
          </a:xfrm>
        </p:spPr>
        <p:txBody>
          <a:bodyPr/>
          <a:lstStyle/>
          <a:p>
            <a:endParaRPr lang="fa-IR"/>
          </a:p>
        </p:txBody>
      </p:sp>
      <p:sp>
        <p:nvSpPr>
          <p:cNvPr id="4" name="Title 6"/>
          <p:cNvSpPr txBox="1">
            <a:spLocks/>
          </p:cNvSpPr>
          <p:nvPr/>
        </p:nvSpPr>
        <p:spPr>
          <a:xfrm>
            <a:off x="300903" y="6116"/>
            <a:ext cx="11627468" cy="1190636"/>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rtl="1"/>
            <a:r>
              <a:rPr lang="fa-IR" b="1" dirty="0"/>
              <a:t>دلالت </a:t>
            </a:r>
            <a:r>
              <a:rPr lang="fa-IR" b="1" dirty="0" err="1"/>
              <a:t>صريح</a:t>
            </a:r>
            <a:r>
              <a:rPr lang="fa-IR" b="1" dirty="0"/>
              <a:t> </a:t>
            </a:r>
            <a:r>
              <a:rPr lang="fa-IR" b="1" dirty="0" err="1"/>
              <a:t>قضيه</a:t>
            </a:r>
            <a:r>
              <a:rPr lang="fa-IR" b="1" dirty="0"/>
              <a:t> بر </a:t>
            </a:r>
            <a:r>
              <a:rPr lang="fa-IR" b="1" dirty="0" err="1"/>
              <a:t>ولايت</a:t>
            </a:r>
            <a:r>
              <a:rPr lang="fa-IR" b="1" dirty="0"/>
              <a:t> </a:t>
            </a:r>
            <a:r>
              <a:rPr lang="fa-IR" b="1" dirty="0" err="1"/>
              <a:t>علي</a:t>
            </a:r>
            <a:r>
              <a:rPr lang="fa-IR" b="1" dirty="0"/>
              <a:t>  (ع) </a:t>
            </a:r>
            <a:endParaRPr lang="en-US" b="1" dirty="0">
              <a:solidFill>
                <a:srgbClr val="000000"/>
              </a:solidFill>
              <a:cs typeface="Yagut" pitchFamily="2" charset="-78"/>
            </a:endParaRPr>
          </a:p>
        </p:txBody>
      </p:sp>
      <p:sp>
        <p:nvSpPr>
          <p:cNvPr id="5" name="Rounded Rectangle 4"/>
          <p:cNvSpPr/>
          <p:nvPr/>
        </p:nvSpPr>
        <p:spPr>
          <a:xfrm>
            <a:off x="479376" y="1628800"/>
            <a:ext cx="11161240" cy="6122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3200" dirty="0"/>
              <a:t>وفي رواية أحمد:</a:t>
            </a:r>
            <a:r>
              <a:rPr lang="fa-IR" sz="3200" b="1" dirty="0"/>
              <a:t> </a:t>
            </a:r>
            <a:r>
              <a:rPr lang="fa-IR" sz="3200" b="1" dirty="0">
                <a:solidFill>
                  <a:srgbClr val="FF0000"/>
                </a:solidFill>
              </a:rPr>
              <a:t>من كنت وليه، فعلي وليّه</a:t>
            </a:r>
            <a:r>
              <a:rPr lang="fa-IR" sz="3200" b="1" dirty="0"/>
              <a:t>». </a:t>
            </a:r>
            <a:endParaRPr lang="en-US" sz="3200" dirty="0"/>
          </a:p>
        </p:txBody>
      </p:sp>
      <p:sp>
        <p:nvSpPr>
          <p:cNvPr id="6" name="Content Placeholder 5"/>
          <p:cNvSpPr>
            <a:spLocks noGrp="1"/>
          </p:cNvSpPr>
          <p:nvPr>
            <p:ph idx="1"/>
          </p:nvPr>
        </p:nvSpPr>
        <p:spPr>
          <a:xfrm>
            <a:off x="7142003" y="2495286"/>
            <a:ext cx="4208793" cy="6012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2800" dirty="0"/>
              <a:t>مسند أحمد بن حنبل: ج5 ص350.</a:t>
            </a:r>
            <a:endParaRPr lang="en-US" sz="2800" dirty="0"/>
          </a:p>
        </p:txBody>
      </p:sp>
      <p:sp>
        <p:nvSpPr>
          <p:cNvPr id="7" name="Rounded Rectangle 6"/>
          <p:cNvSpPr/>
          <p:nvPr/>
        </p:nvSpPr>
        <p:spPr>
          <a:xfrm>
            <a:off x="479376" y="3861048"/>
            <a:ext cx="11014313" cy="6122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قال الهيثمي:</a:t>
            </a:r>
            <a:r>
              <a:rPr lang="fa-IR" sz="3200" b="1" dirty="0"/>
              <a:t> «رواه </a:t>
            </a:r>
            <a:r>
              <a:rPr lang="ar-SA" sz="3200" b="1" dirty="0"/>
              <a:t>البزار</a:t>
            </a:r>
            <a:r>
              <a:rPr lang="fa-IR" sz="3200" b="1" dirty="0"/>
              <a:t> ورجاله رجال الصحيح». </a:t>
            </a:r>
            <a:endParaRPr lang="en-US" sz="3200" b="1" dirty="0"/>
          </a:p>
        </p:txBody>
      </p:sp>
      <p:sp>
        <p:nvSpPr>
          <p:cNvPr id="8" name="Rounded Rectangle 7"/>
          <p:cNvSpPr/>
          <p:nvPr/>
        </p:nvSpPr>
        <p:spPr>
          <a:xfrm>
            <a:off x="4295800" y="4653136"/>
            <a:ext cx="7054996" cy="45998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IQ" sz="2800" dirty="0"/>
              <a:t>مجمع الزوائد: </a:t>
            </a:r>
            <a:r>
              <a:rPr lang="fa-IR" sz="2800" b="1" dirty="0"/>
              <a:t>ج9</a:t>
            </a:r>
            <a:r>
              <a:rPr lang="ar-IQ" sz="2800" dirty="0"/>
              <a:t> ص108. رواه ابن حجر، فتح الباري: ج8 ص53.</a:t>
            </a:r>
            <a:endParaRPr lang="en-US" sz="2800" dirty="0"/>
          </a:p>
        </p:txBody>
      </p:sp>
      <p:pic>
        <p:nvPicPr>
          <p:cNvPr id="2" name="Picture 1">
            <a:hlinkClick r:id="rId2" action="ppaction://hlinkfile"/>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3512" y="2084846"/>
            <a:ext cx="1190821" cy="1800000"/>
          </a:xfrm>
          <a:prstGeom prst="rect">
            <a:avLst/>
          </a:prstGeom>
        </p:spPr>
      </p:pic>
      <p:pic>
        <p:nvPicPr>
          <p:cNvPr id="9" name="Picture 8">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39978" y="4472467"/>
            <a:ext cx="1254355" cy="1800000"/>
          </a:xfrm>
          <a:prstGeom prst="rect">
            <a:avLst/>
          </a:prstGeom>
        </p:spPr>
      </p:pic>
    </p:spTree>
    <p:extLst>
      <p:ext uri="{BB962C8B-B14F-4D97-AF65-F5344CB8AC3E}">
        <p14:creationId xmlns:p14="http://schemas.microsoft.com/office/powerpoint/2010/main" val="137260890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61923" y="877966"/>
            <a:ext cx="11865396"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900" dirty="0">
                <a:cs typeface="Taher" pitchFamily="2" charset="-78"/>
              </a:rPr>
              <a:t>قال عمر بن الخطاب: </a:t>
            </a:r>
            <a:r>
              <a:rPr lang="fa-IR" sz="2900" b="1" dirty="0">
                <a:cs typeface="Taher" pitchFamily="2" charset="-78"/>
              </a:rPr>
              <a:t>فلمّا توفّي رسول اللّه قال أبو بكر: أنا وليّ رسول اللّه... </a:t>
            </a:r>
          </a:p>
          <a:p>
            <a:pPr marL="0" indent="0" algn="r" rtl="1">
              <a:buNone/>
            </a:pPr>
            <a:endParaRPr lang="fa-IR" sz="2900" b="1" dirty="0">
              <a:cs typeface="Taher" pitchFamily="2" charset="-78"/>
            </a:endParaRPr>
          </a:p>
          <a:p>
            <a:pPr marL="0" indent="0" algn="r" rtl="1">
              <a:buNone/>
            </a:pPr>
            <a:endParaRPr lang="fa-IR" sz="2900" dirty="0">
              <a:cs typeface="Taher" pitchFamily="2" charset="-78"/>
            </a:endParaRPr>
          </a:p>
          <a:p>
            <a:pPr marL="0" indent="0" algn="r" rtl="1">
              <a:buNone/>
            </a:pPr>
            <a:endParaRPr lang="fa-IR" sz="2900" dirty="0">
              <a:cs typeface="Taher" pitchFamily="2" charset="-78"/>
            </a:endParaRPr>
          </a:p>
          <a:p>
            <a:pPr marL="0" indent="0" algn="r" rtl="1">
              <a:buNone/>
            </a:pPr>
            <a:r>
              <a:rPr lang="fa-IR" sz="2900" dirty="0">
                <a:cs typeface="Taher" pitchFamily="2" charset="-78"/>
              </a:rPr>
              <a:t>قال أبو بكر:</a:t>
            </a:r>
            <a:r>
              <a:rPr lang="fa-IR" sz="2900" b="1" dirty="0">
                <a:cs typeface="Taher" pitchFamily="2" charset="-78"/>
              </a:rPr>
              <a:t> فقد وُلِّيتُكم ولستُ بخيركم . قال ابن كثير: وهذا إسناد صحيح .</a:t>
            </a:r>
            <a:endParaRPr lang="en-US" sz="2900" dirty="0">
              <a:cs typeface="Taher" pitchFamily="2" charset="-78"/>
            </a:endParaRPr>
          </a:p>
          <a:p>
            <a:pPr marL="0" indent="0" algn="r" rtl="1">
              <a:buNone/>
            </a:pPr>
            <a:endParaRPr lang="fa-IR" sz="2900" dirty="0">
              <a:cs typeface="Taher" pitchFamily="2" charset="-78"/>
            </a:endParaRPr>
          </a:p>
          <a:p>
            <a:pPr marL="0" indent="0" algn="r" rtl="1">
              <a:buNone/>
            </a:pPr>
            <a:endParaRPr lang="ar-SA" sz="2900" dirty="0">
              <a:cs typeface="Taher" pitchFamily="2" charset="-78"/>
            </a:endParaRPr>
          </a:p>
          <a:p>
            <a:pPr marL="0" indent="0" algn="r" rtl="1">
              <a:buNone/>
            </a:pPr>
            <a:endParaRPr lang="ar-SA" sz="2900" dirty="0">
              <a:cs typeface="Taher" pitchFamily="2" charset="-78"/>
            </a:endParaRPr>
          </a:p>
          <a:p>
            <a:pPr marL="0" indent="0" algn="r" rtl="1">
              <a:buNone/>
            </a:pPr>
            <a:r>
              <a:rPr lang="ar-SA" sz="2900" dirty="0">
                <a:cs typeface="Taher" pitchFamily="2" charset="-78"/>
              </a:rPr>
              <a:t>وقال </a:t>
            </a:r>
            <a:r>
              <a:rPr lang="fa-IR" sz="2900" dirty="0">
                <a:cs typeface="Taher" pitchFamily="2" charset="-78"/>
              </a:rPr>
              <a:t>في مرض</a:t>
            </a:r>
            <a:r>
              <a:rPr lang="ar-SA" sz="2900" dirty="0">
                <a:cs typeface="Taher" pitchFamily="2" charset="-78"/>
              </a:rPr>
              <a:t>ه : </a:t>
            </a:r>
            <a:r>
              <a:rPr lang="fa-IR" sz="2900" b="1" dirty="0">
                <a:cs typeface="Taher" pitchFamily="2" charset="-78"/>
              </a:rPr>
              <a:t>انّى قد ولّيت عليكم عمر.</a:t>
            </a:r>
            <a:r>
              <a:rPr lang="ar-SA" sz="2900" dirty="0">
                <a:cs typeface="Taher" pitchFamily="2" charset="-78"/>
              </a:rPr>
              <a:t> </a:t>
            </a:r>
            <a:endParaRPr lang="en-US" sz="2900" dirty="0">
              <a:cs typeface="Taher" pitchFamily="2" charset="-78"/>
            </a:endParaRPr>
          </a:p>
          <a:p>
            <a:pPr marL="0" indent="0" algn="r" rtl="1">
              <a:buNone/>
            </a:pPr>
            <a:endParaRPr lang="fa-IR" sz="2900" dirty="0"/>
          </a:p>
          <a:p>
            <a:pPr marL="0" indent="0" algn="r" rtl="1">
              <a:lnSpc>
                <a:spcPct val="130000"/>
              </a:lnSpc>
              <a:buNone/>
            </a:pPr>
            <a:endParaRPr lang="en-US" sz="2900" dirty="0">
              <a:cs typeface="Taher" pitchFamily="2" charset="-78"/>
            </a:endParaRPr>
          </a:p>
        </p:txBody>
      </p:sp>
      <p:sp>
        <p:nvSpPr>
          <p:cNvPr id="8" name="Rectangle 7"/>
          <p:cNvSpPr/>
          <p:nvPr/>
        </p:nvSpPr>
        <p:spPr>
          <a:xfrm>
            <a:off x="7233215" y="1641643"/>
            <a:ext cx="412484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 صحيح مسلم: ج 5 ص 152، ح 4468</a:t>
            </a:r>
          </a:p>
        </p:txBody>
      </p:sp>
      <p:sp>
        <p:nvSpPr>
          <p:cNvPr id="10" name="Title 1"/>
          <p:cNvSpPr txBox="1">
            <a:spLocks/>
          </p:cNvSpPr>
          <p:nvPr>
            <p:custDataLst>
              <p:tags r:id="rId2"/>
            </p:custDataLst>
          </p:nvPr>
        </p:nvSpPr>
        <p:spPr>
          <a:xfrm>
            <a:off x="211442" y="3712"/>
            <a:ext cx="11776343" cy="905009"/>
          </a:xfrm>
          <a:prstGeom prst="rect">
            <a:avLst/>
          </a:prstGeom>
        </p:spPr>
        <p:style>
          <a:lnRef idx="0">
            <a:schemeClr val="accent4"/>
          </a:lnRef>
          <a:fillRef idx="3">
            <a:schemeClr val="accent4"/>
          </a:fillRef>
          <a:effectRef idx="3">
            <a:schemeClr val="accent4"/>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rgbClr val="003300"/>
                </a:solidFill>
                <a:cs typeface="Sultan Medium" pitchFamily="2" charset="-78"/>
              </a:rPr>
              <a:t>استعمال كلمه ولي در خلافت و ولايت</a:t>
            </a:r>
            <a:endParaRPr lang="en-US" b="1" dirty="0">
              <a:solidFill>
                <a:srgbClr val="003300"/>
              </a:solidFill>
              <a:cs typeface="Sultan Medium" pitchFamily="2" charset="-78"/>
            </a:endParaRPr>
          </a:p>
        </p:txBody>
      </p:sp>
      <p:sp>
        <p:nvSpPr>
          <p:cNvPr id="9" name="Rectangle 8"/>
          <p:cNvSpPr/>
          <p:nvPr/>
        </p:nvSpPr>
        <p:spPr>
          <a:xfrm>
            <a:off x="7933727" y="3881675"/>
            <a:ext cx="342433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SA" sz="2800" dirty="0">
                <a:cs typeface="Taher" pitchFamily="2" charset="-78"/>
              </a:rPr>
              <a:t>البداية والنهاية ، ج 6 ، ص 301</a:t>
            </a:r>
            <a:endParaRPr lang="en-US" sz="2800" dirty="0">
              <a:cs typeface="Taher" pitchFamily="2" charset="-78"/>
            </a:endParaRPr>
          </a:p>
        </p:txBody>
      </p:sp>
      <p:sp>
        <p:nvSpPr>
          <p:cNvPr id="12" name="Rectangle 11"/>
          <p:cNvSpPr/>
          <p:nvPr/>
        </p:nvSpPr>
        <p:spPr>
          <a:xfrm>
            <a:off x="8271961" y="5860097"/>
            <a:ext cx="308610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cs typeface="Taher" pitchFamily="2" charset="-78"/>
              </a:rPr>
              <a:t>تاريخ الطبرى: ج 3 ص 429</a:t>
            </a:r>
            <a:endParaRPr lang="en-US" sz="2800" dirty="0">
              <a:cs typeface="Taher" pitchFamily="2" charset="-78"/>
            </a:endParaRPr>
          </a:p>
        </p:txBody>
      </p:sp>
      <p:sp>
        <p:nvSpPr>
          <p:cNvPr id="15" name="Left Arrow 14">
            <a:hlinkClick r:id="rId5" action="ppaction://hlinksldjump"/>
          </p:cNvPr>
          <p:cNvSpPr/>
          <p:nvPr/>
        </p:nvSpPr>
        <p:spPr>
          <a:xfrm>
            <a:off x="6439526" y="6537898"/>
            <a:ext cx="808602" cy="1868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1424" y="1444863"/>
            <a:ext cx="1006114" cy="1440000"/>
          </a:xfrm>
          <a:prstGeom prst="rect">
            <a:avLst/>
          </a:prstGeom>
        </p:spPr>
      </p:pic>
      <p:pic>
        <p:nvPicPr>
          <p:cNvPr id="3" name="Picture 2">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1424" y="3405836"/>
            <a:ext cx="1415416" cy="1440000"/>
          </a:xfrm>
          <a:prstGeom prst="rect">
            <a:avLst/>
          </a:prstGeom>
        </p:spPr>
      </p:pic>
      <p:pic>
        <p:nvPicPr>
          <p:cNvPr id="4" name="Picture 3">
            <a:hlinkClick r:id="rId10" action="ppaction://hlinkfile"/>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11671" y="5284745"/>
            <a:ext cx="1009427" cy="1440000"/>
          </a:xfrm>
          <a:prstGeom prst="rect">
            <a:avLst/>
          </a:prstGeom>
        </p:spPr>
      </p:pic>
    </p:spTree>
    <p:extLst>
      <p:ext uri="{BB962C8B-B14F-4D97-AF65-F5344CB8AC3E}">
        <p14:creationId xmlns:p14="http://schemas.microsoft.com/office/powerpoint/2010/main" val="312463829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 presetClass="entr" presetSubtype="4"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5500"/>
                            </p:stCondLst>
                            <p:childTnLst>
                              <p:par>
                                <p:cTn id="32" presetID="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152560" y="3712"/>
            <a:ext cx="11894106" cy="905009"/>
          </a:xfrm>
          <a:prstGeom prst="rect">
            <a:avLst/>
          </a:prstGeom>
        </p:spPr>
        <p:style>
          <a:lnRef idx="0">
            <a:schemeClr val="accent4"/>
          </a:lnRef>
          <a:fillRef idx="3">
            <a:schemeClr val="accent4"/>
          </a:fillRef>
          <a:effectRef idx="3">
            <a:schemeClr val="accent4"/>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rgbClr val="003300"/>
                </a:solidFill>
                <a:cs typeface="Sultan Medium" pitchFamily="2" charset="-78"/>
              </a:rPr>
              <a:t>استعمال كلمه ولي در خلافت و ولايت</a:t>
            </a:r>
            <a:endParaRPr lang="en-US" b="1" dirty="0">
              <a:solidFill>
                <a:srgbClr val="003300"/>
              </a:solidFill>
              <a:cs typeface="Sultan Medium" pitchFamily="2" charset="-78"/>
            </a:endParaRPr>
          </a:p>
        </p:txBody>
      </p:sp>
      <p:sp>
        <p:nvSpPr>
          <p:cNvPr id="3" name="Content Placeholder 4"/>
          <p:cNvSpPr txBox="1">
            <a:spLocks/>
          </p:cNvSpPr>
          <p:nvPr>
            <p:custDataLst>
              <p:tags r:id="rId2"/>
            </p:custDataLst>
          </p:nvPr>
        </p:nvSpPr>
        <p:spPr>
          <a:xfrm>
            <a:off x="102596" y="877966"/>
            <a:ext cx="11984050"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endParaRPr lang="fa-IR" sz="2900" dirty="0"/>
          </a:p>
          <a:p>
            <a:pPr marL="0" indent="0" algn="r" rtl="1">
              <a:buNone/>
            </a:pPr>
            <a:r>
              <a:rPr lang="fa-IR" sz="2900" dirty="0"/>
              <a:t>وهكذا بعد ما أغمي عليه قبيل وفاته ثم أفاق وقال: </a:t>
            </a:r>
            <a:r>
              <a:rPr lang="fa-IR" sz="2900" b="1" dirty="0"/>
              <a:t>اللهم وليته بغير أمر نبيك </a:t>
            </a:r>
          </a:p>
          <a:p>
            <a:pPr marL="0" indent="0" algn="r" rtl="1">
              <a:buNone/>
            </a:pPr>
            <a:endParaRPr lang="ar-SA" sz="2900" dirty="0">
              <a:cs typeface="Taher" pitchFamily="2" charset="-78"/>
            </a:endParaRPr>
          </a:p>
          <a:p>
            <a:pPr marL="0" indent="0" algn="r" rtl="1">
              <a:buNone/>
            </a:pPr>
            <a:endParaRPr lang="ar-SA" sz="2900" dirty="0">
              <a:cs typeface="Taher" pitchFamily="2" charset="-78"/>
            </a:endParaRPr>
          </a:p>
          <a:p>
            <a:pPr marL="0" indent="0" algn="r" rtl="1">
              <a:buNone/>
            </a:pPr>
            <a:endParaRPr lang="fa-IR" sz="2900" dirty="0">
              <a:cs typeface="Taher" pitchFamily="2" charset="-78"/>
            </a:endParaRPr>
          </a:p>
          <a:p>
            <a:pPr marL="0" indent="0" algn="r" rtl="1">
              <a:buNone/>
            </a:pPr>
            <a:r>
              <a:rPr lang="ar-SA" sz="2900" dirty="0">
                <a:cs typeface="Taher" pitchFamily="2" charset="-78"/>
              </a:rPr>
              <a:t>قال عمر بن خطاب: </a:t>
            </a:r>
            <a:r>
              <a:rPr lang="fa-IR" sz="2900" b="1" dirty="0">
                <a:cs typeface="Taher" pitchFamily="2" charset="-78"/>
              </a:rPr>
              <a:t>«لو </a:t>
            </a:r>
            <a:r>
              <a:rPr lang="fa-IR" sz="2900" b="1" dirty="0" err="1">
                <a:cs typeface="Taher" pitchFamily="2" charset="-78"/>
              </a:rPr>
              <a:t>أدركت</a:t>
            </a:r>
            <a:r>
              <a:rPr lang="fa-IR" sz="2900" b="1" dirty="0">
                <a:cs typeface="Taher" pitchFamily="2" charset="-78"/>
              </a:rPr>
              <a:t> سالم مولى أبي حذيفة لولّيته واستخلفته».</a:t>
            </a:r>
            <a:r>
              <a:rPr lang="fa-IR" sz="2900" dirty="0">
                <a:cs typeface="Taher" pitchFamily="2" charset="-78"/>
              </a:rPr>
              <a:t> </a:t>
            </a:r>
          </a:p>
          <a:p>
            <a:pPr marL="0" indent="0" algn="r" rtl="1">
              <a:buNone/>
            </a:pPr>
            <a:endParaRPr lang="fa-IR" sz="2900" dirty="0">
              <a:cs typeface="Taher" pitchFamily="2" charset="-78"/>
            </a:endParaRPr>
          </a:p>
          <a:p>
            <a:pPr marL="0" indent="0" algn="r" rtl="1">
              <a:buNone/>
            </a:pPr>
            <a:endParaRPr lang="fa-IR" sz="2900" dirty="0">
              <a:cs typeface="Taher" pitchFamily="2" charset="-78"/>
            </a:endParaRPr>
          </a:p>
          <a:p>
            <a:pPr marL="0" indent="0" algn="r" rtl="1">
              <a:lnSpc>
                <a:spcPct val="130000"/>
              </a:lnSpc>
              <a:buNone/>
            </a:pPr>
            <a:r>
              <a:rPr lang="fa-IR" sz="2900" b="1" dirty="0">
                <a:cs typeface="Taher" pitchFamily="2" charset="-78"/>
              </a:rPr>
              <a:t>قال عثمان: قد وليت أمركم فأستعين الله.</a:t>
            </a:r>
            <a:endParaRPr lang="en-US" sz="2900" dirty="0">
              <a:cs typeface="Taher" pitchFamily="2" charset="-78"/>
            </a:endParaRPr>
          </a:p>
          <a:p>
            <a:pPr marL="0" indent="0" algn="r" rtl="1">
              <a:lnSpc>
                <a:spcPct val="130000"/>
              </a:lnSpc>
              <a:buNone/>
            </a:pPr>
            <a:endParaRPr lang="en-US" sz="2900" dirty="0">
              <a:cs typeface="Taher" pitchFamily="2" charset="-78"/>
            </a:endParaRPr>
          </a:p>
        </p:txBody>
      </p:sp>
      <p:sp>
        <p:nvSpPr>
          <p:cNvPr id="4" name="Rectangle 3"/>
          <p:cNvSpPr/>
          <p:nvPr/>
        </p:nvSpPr>
        <p:spPr>
          <a:xfrm>
            <a:off x="7861951" y="2285852"/>
            <a:ext cx="361829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الثقات، ابن حبان، ج 2 ، ص 192</a:t>
            </a:r>
            <a:endParaRPr lang="en-US" sz="2800" dirty="0">
              <a:cs typeface="Taher" pitchFamily="2" charset="-78"/>
            </a:endParaRPr>
          </a:p>
        </p:txBody>
      </p:sp>
      <p:sp>
        <p:nvSpPr>
          <p:cNvPr id="5" name="Rectangle 4"/>
          <p:cNvSpPr/>
          <p:nvPr/>
        </p:nvSpPr>
        <p:spPr>
          <a:xfrm>
            <a:off x="8884667" y="4324008"/>
            <a:ext cx="259558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SA" sz="2800" dirty="0">
                <a:cs typeface="Taher" pitchFamily="2" charset="-78"/>
              </a:rPr>
              <a:t>الاستيعاب: ج2 ص161</a:t>
            </a:r>
            <a:endParaRPr lang="en-US" sz="2800" dirty="0">
              <a:cs typeface="Taher" pitchFamily="2" charset="-78"/>
            </a:endParaRPr>
          </a:p>
        </p:txBody>
      </p:sp>
      <p:sp>
        <p:nvSpPr>
          <p:cNvPr id="6" name="Rectangle 5"/>
          <p:cNvSpPr/>
          <p:nvPr/>
        </p:nvSpPr>
        <p:spPr>
          <a:xfrm>
            <a:off x="8200185" y="5949280"/>
            <a:ext cx="328006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cs typeface="Taher" pitchFamily="2" charset="-78"/>
              </a:rPr>
              <a:t>أنساب الأشراف ج 2 ص 263</a:t>
            </a:r>
            <a:endParaRPr lang="en-US" sz="2800" dirty="0">
              <a:cs typeface="Taher" pitchFamily="2" charset="-78"/>
            </a:endParaRPr>
          </a:p>
        </p:txBody>
      </p:sp>
      <p:pic>
        <p:nvPicPr>
          <p:cNvPr id="7" name="Picture 6">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7408" y="1369072"/>
            <a:ext cx="743006" cy="1440000"/>
          </a:xfrm>
          <a:prstGeom prst="rect">
            <a:avLst/>
          </a:prstGeom>
        </p:spPr>
      </p:pic>
    </p:spTree>
    <p:extLst>
      <p:ext uri="{BB962C8B-B14F-4D97-AF65-F5344CB8AC3E}">
        <p14:creationId xmlns:p14="http://schemas.microsoft.com/office/powerpoint/2010/main" val="323304627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96803" y="844902"/>
            <a:ext cx="11984050"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900" dirty="0">
                <a:cs typeface="Taher" pitchFamily="2" charset="-78"/>
              </a:rPr>
              <a:t>قالت عائشة: </a:t>
            </a:r>
            <a:r>
              <a:rPr lang="fa-IR" sz="2900" b="1" dirty="0">
                <a:cs typeface="Taher" pitchFamily="2" charset="-78"/>
              </a:rPr>
              <a:t> لما وَلِيَ أبو بكر قال الألباني: ...</a:t>
            </a:r>
            <a:r>
              <a:rPr lang="fa-IR" sz="2900" dirty="0">
                <a:cs typeface="Taher" pitchFamily="2" charset="-78"/>
              </a:rPr>
              <a:t> هذا صحيح على شرط الشيخين. </a:t>
            </a:r>
            <a:endParaRPr lang="en-US" sz="2900" dirty="0"/>
          </a:p>
          <a:p>
            <a:pPr marL="0" indent="0" algn="r" rtl="1">
              <a:buNone/>
            </a:pPr>
            <a:endParaRPr lang="fa-IR" sz="2900" dirty="0">
              <a:cs typeface="Taher" pitchFamily="2" charset="-78"/>
            </a:endParaRPr>
          </a:p>
          <a:p>
            <a:pPr marL="0" indent="0" algn="r" rtl="1">
              <a:buNone/>
            </a:pPr>
            <a:r>
              <a:rPr lang="fa-IR" sz="2900" dirty="0">
                <a:cs typeface="Taher" pitchFamily="2" charset="-78"/>
              </a:rPr>
              <a:t>قال أبو نعيم الأصفهاني (ت 430):</a:t>
            </a:r>
            <a:r>
              <a:rPr lang="fa-IR" sz="2900" b="1" dirty="0">
                <a:cs typeface="Taher" pitchFamily="2" charset="-78"/>
              </a:rPr>
              <a:t> وكانت ولاية أبي بكر سنتين وأربعة أشهر . </a:t>
            </a:r>
            <a:endParaRPr lang="en-US" sz="2900" b="1" dirty="0">
              <a:cs typeface="Taher" pitchFamily="2" charset="-78"/>
            </a:endParaRPr>
          </a:p>
          <a:p>
            <a:pPr marL="0" indent="0" algn="r" rtl="1">
              <a:buNone/>
            </a:pPr>
            <a:endParaRPr lang="fa-IR" sz="2900" dirty="0">
              <a:cs typeface="Taher" pitchFamily="2" charset="-78"/>
            </a:endParaRPr>
          </a:p>
          <a:p>
            <a:pPr marL="0" indent="0" algn="r" rtl="1">
              <a:buNone/>
            </a:pPr>
            <a:r>
              <a:rPr lang="fa-IR" sz="2900" dirty="0">
                <a:cs typeface="Taher" pitchFamily="2" charset="-78"/>
              </a:rPr>
              <a:t>قال البيهقي:</a:t>
            </a:r>
            <a:r>
              <a:rPr lang="fa-IR" sz="2900" b="1" dirty="0">
                <a:cs typeface="Taher" pitchFamily="2" charset="-78"/>
              </a:rPr>
              <a:t> فقتل هشام شهيدا بأجنادين في ولاية أبي بكر </a:t>
            </a:r>
          </a:p>
          <a:p>
            <a:pPr marL="0" indent="0" algn="r" rtl="1">
              <a:buNone/>
            </a:pPr>
            <a:endParaRPr lang="fa-IR" sz="2900" b="1" dirty="0"/>
          </a:p>
          <a:p>
            <a:pPr marL="0" indent="0" algn="r" rtl="1">
              <a:buNone/>
            </a:pPr>
            <a:r>
              <a:rPr lang="fa-IR" sz="2900" dirty="0">
                <a:cs typeface="Taher" pitchFamily="2" charset="-78"/>
              </a:rPr>
              <a:t>قال ابوبكر ابن العربي:</a:t>
            </a:r>
            <a:r>
              <a:rPr lang="fa-IR" sz="2900" b="1" dirty="0">
                <a:cs typeface="Taher" pitchFamily="2" charset="-78"/>
              </a:rPr>
              <a:t> فإذا عددنا من ولاية أبي بكر إلى تسليم الحسن كانت ثلاثين سنة لا تزيد ولا تنقص </a:t>
            </a:r>
            <a:endParaRPr lang="en-US" sz="2900" dirty="0">
              <a:cs typeface="Taher" pitchFamily="2" charset="-78"/>
            </a:endParaRPr>
          </a:p>
          <a:p>
            <a:pPr marL="0" indent="0" algn="r" rtl="1">
              <a:buNone/>
            </a:pPr>
            <a:endParaRPr lang="fa-IR" sz="2900" dirty="0">
              <a:cs typeface="Taher" pitchFamily="2" charset="-78"/>
            </a:endParaRPr>
          </a:p>
          <a:p>
            <a:pPr marL="0" indent="0" algn="r" rtl="1">
              <a:buNone/>
            </a:pPr>
            <a:r>
              <a:rPr lang="fa-IR" sz="2900" dirty="0">
                <a:cs typeface="Taher" pitchFamily="2" charset="-78"/>
              </a:rPr>
              <a:t>قال ابن تيمية: </a:t>
            </a:r>
            <a:r>
              <a:rPr lang="fa-IR" sz="2900" b="1" dirty="0">
                <a:cs typeface="Taher" pitchFamily="2" charset="-78"/>
              </a:rPr>
              <a:t>ومن نازع في هذا فهو شبيه بمن نازع في ولاية أبي بكر وعمر وعثمان </a:t>
            </a:r>
            <a:endParaRPr lang="en-US" sz="2900" dirty="0">
              <a:cs typeface="Taher" pitchFamily="2" charset="-78"/>
            </a:endParaRPr>
          </a:p>
          <a:p>
            <a:pPr marL="0" indent="0" algn="r" rtl="1">
              <a:buNone/>
            </a:pPr>
            <a:endParaRPr lang="en-US" sz="2900" dirty="0">
              <a:cs typeface="Taher" pitchFamily="2" charset="-78"/>
            </a:endParaRPr>
          </a:p>
          <a:p>
            <a:pPr marL="0" indent="0" algn="r" rtl="1">
              <a:buNone/>
            </a:pPr>
            <a:endParaRPr lang="en-US" sz="2900" b="1" dirty="0">
              <a:cs typeface="Taher" pitchFamily="2" charset="-78"/>
            </a:endParaRPr>
          </a:p>
          <a:p>
            <a:pPr marL="0" indent="0" algn="r" rtl="1">
              <a:buNone/>
            </a:pPr>
            <a:endParaRPr lang="en-US" sz="2900" dirty="0">
              <a:cs typeface="Taher" pitchFamily="2" charset="-78"/>
            </a:endParaRPr>
          </a:p>
        </p:txBody>
      </p:sp>
      <p:sp>
        <p:nvSpPr>
          <p:cNvPr id="8" name="Rectangle 7"/>
          <p:cNvSpPr/>
          <p:nvPr/>
        </p:nvSpPr>
        <p:spPr>
          <a:xfrm>
            <a:off x="8473401" y="1370505"/>
            <a:ext cx="29081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إرواء الغليل ج 8 ص 232 </a:t>
            </a:r>
          </a:p>
        </p:txBody>
      </p:sp>
      <p:sp>
        <p:nvSpPr>
          <p:cNvPr id="10" name="Title 1"/>
          <p:cNvSpPr txBox="1">
            <a:spLocks/>
          </p:cNvSpPr>
          <p:nvPr>
            <p:custDataLst>
              <p:tags r:id="rId2"/>
            </p:custDataLst>
          </p:nvPr>
        </p:nvSpPr>
        <p:spPr>
          <a:xfrm>
            <a:off x="152560" y="14768"/>
            <a:ext cx="11894106" cy="782805"/>
          </a:xfrm>
          <a:prstGeom prst="rect">
            <a:avLst/>
          </a:prstGeom>
        </p:spPr>
        <p:style>
          <a:lnRef idx="0">
            <a:schemeClr val="accent4"/>
          </a:lnRef>
          <a:fillRef idx="3">
            <a:schemeClr val="accent4"/>
          </a:fillRef>
          <a:effectRef idx="3">
            <a:schemeClr val="accent4"/>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استعمال كلمه ولي در خلافت و ولايت</a:t>
            </a:r>
            <a:endParaRPr lang="en-US" b="1" dirty="0">
              <a:solidFill>
                <a:schemeClr val="tx1"/>
              </a:solidFill>
              <a:cs typeface="Sultan Medium" pitchFamily="2" charset="-78"/>
            </a:endParaRPr>
          </a:p>
        </p:txBody>
      </p:sp>
      <p:sp>
        <p:nvSpPr>
          <p:cNvPr id="9" name="Rectangle 8"/>
          <p:cNvSpPr/>
          <p:nvPr/>
        </p:nvSpPr>
        <p:spPr>
          <a:xfrm>
            <a:off x="8136770" y="2463352"/>
            <a:ext cx="324479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معرفة الصحابة  ج 1   ص 30 </a:t>
            </a:r>
          </a:p>
        </p:txBody>
      </p:sp>
      <p:sp>
        <p:nvSpPr>
          <p:cNvPr id="11" name="Rectangle 10"/>
          <p:cNvSpPr/>
          <p:nvPr/>
        </p:nvSpPr>
        <p:spPr>
          <a:xfrm>
            <a:off x="8353175" y="3476654"/>
            <a:ext cx="302839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cs typeface="Taher" pitchFamily="2" charset="-78"/>
              </a:rPr>
              <a:t>دلائل النبوة  ج 2   ص 462</a:t>
            </a:r>
            <a:endParaRPr lang="en-US" sz="2800" dirty="0">
              <a:cs typeface="Taher" pitchFamily="2" charset="-78"/>
            </a:endParaRPr>
          </a:p>
        </p:txBody>
      </p:sp>
      <p:sp>
        <p:nvSpPr>
          <p:cNvPr id="13" name="Rectangle 12"/>
          <p:cNvSpPr/>
          <p:nvPr/>
        </p:nvSpPr>
        <p:spPr>
          <a:xfrm>
            <a:off x="7583733" y="4962400"/>
            <a:ext cx="379783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العواصم من القواصم  ج1ص 207،</a:t>
            </a:r>
            <a:endParaRPr lang="en-US" sz="2800" dirty="0">
              <a:cs typeface="Taher" pitchFamily="2" charset="-78"/>
            </a:endParaRPr>
          </a:p>
        </p:txBody>
      </p:sp>
      <p:sp>
        <p:nvSpPr>
          <p:cNvPr id="14" name="Rectangle 13"/>
          <p:cNvSpPr/>
          <p:nvPr/>
        </p:nvSpPr>
        <p:spPr>
          <a:xfrm>
            <a:off x="7652663" y="6186536"/>
            <a:ext cx="372890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cs typeface="Taher" pitchFamily="2" charset="-78"/>
              </a:rPr>
              <a:t>منهاج السنة النبوية  ج 4   ص 525</a:t>
            </a:r>
            <a:endParaRPr lang="en-US" sz="2800" dirty="0">
              <a:cs typeface="Taher" pitchFamily="2" charset="-78"/>
            </a:endParaRPr>
          </a:p>
        </p:txBody>
      </p:sp>
      <p:sp>
        <p:nvSpPr>
          <p:cNvPr id="15" name="Right Arrow 14">
            <a:hlinkClick r:id="rId5" action="ppaction://hlinksldjump"/>
          </p:cNvPr>
          <p:cNvSpPr/>
          <p:nvPr/>
        </p:nvSpPr>
        <p:spPr>
          <a:xfrm>
            <a:off x="1487488" y="65341"/>
            <a:ext cx="668266" cy="29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00444" y="1038914"/>
            <a:ext cx="730565" cy="1080000"/>
          </a:xfrm>
          <a:prstGeom prst="rect">
            <a:avLst/>
          </a:prstGeom>
        </p:spPr>
      </p:pic>
      <p:pic>
        <p:nvPicPr>
          <p:cNvPr id="3" name="Picture 2">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65295" y="2865617"/>
            <a:ext cx="765714" cy="1080000"/>
          </a:xfrm>
          <a:prstGeom prst="rect">
            <a:avLst/>
          </a:prstGeom>
        </p:spPr>
      </p:pic>
      <p:pic>
        <p:nvPicPr>
          <p:cNvPr id="4" name="Picture 3">
            <a:hlinkClick r:id="rId10" action="ppaction://hlinkfile"/>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256004" y="2118914"/>
            <a:ext cx="757291" cy="1080000"/>
          </a:xfrm>
          <a:prstGeom prst="rect">
            <a:avLst/>
          </a:prstGeom>
        </p:spPr>
      </p:pic>
      <p:pic>
        <p:nvPicPr>
          <p:cNvPr id="5" name="Picture 4">
            <a:hlinkClick r:id="rId12" action="ppaction://hlinkfile"/>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276199" y="4472926"/>
            <a:ext cx="765972" cy="1080000"/>
          </a:xfrm>
          <a:prstGeom prst="rect">
            <a:avLst/>
          </a:prstGeom>
        </p:spPr>
      </p:pic>
      <p:pic>
        <p:nvPicPr>
          <p:cNvPr id="7" name="Picture 6">
            <a:hlinkClick r:id="rId14" action="ppaction://hlinkfile"/>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968297" y="5447881"/>
            <a:ext cx="762712" cy="1080000"/>
          </a:xfrm>
          <a:prstGeom prst="rect">
            <a:avLst/>
          </a:prstGeom>
        </p:spPr>
      </p:pic>
    </p:spTree>
    <p:extLst>
      <p:ext uri="{BB962C8B-B14F-4D97-AF65-F5344CB8AC3E}">
        <p14:creationId xmlns:p14="http://schemas.microsoft.com/office/powerpoint/2010/main" val="218641764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75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strVal val="#ppt_x"/>
                                          </p:val>
                                        </p:tav>
                                        <p:tav tm="100000">
                                          <p:val>
                                            <p:strVal val="#ppt_x"/>
                                          </p:val>
                                        </p:tav>
                                      </p:tavLst>
                                    </p:anim>
                                    <p:anim calcmode="lin" valueType="num">
                                      <p:cBhvr>
                                        <p:cTn id="25" dur="25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125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250" fill="hold"/>
                                        <p:tgtEl>
                                          <p:spTgt spid="4"/>
                                        </p:tgtEl>
                                        <p:attrNameLst>
                                          <p:attrName>ppt_x</p:attrName>
                                        </p:attrNameLst>
                                      </p:cBhvr>
                                      <p:tavLst>
                                        <p:tav tm="0">
                                          <p:val>
                                            <p:strVal val="#ppt_x"/>
                                          </p:val>
                                        </p:tav>
                                        <p:tav tm="100000">
                                          <p:val>
                                            <p:strVal val="#ppt_x"/>
                                          </p:val>
                                        </p:tav>
                                      </p:tavLst>
                                    </p:anim>
                                    <p:anim calcmode="lin" valueType="num">
                                      <p:cBhvr additive="base">
                                        <p:cTn id="42" dur="250" fill="hold"/>
                                        <p:tgtEl>
                                          <p:spTgt spid="4"/>
                                        </p:tgtEl>
                                        <p:attrNameLst>
                                          <p:attrName>ppt_y</p:attrName>
                                        </p:attrNameLst>
                                      </p:cBhvr>
                                      <p:tavLst>
                                        <p:tav tm="0">
                                          <p:val>
                                            <p:strVal val="1+#ppt_h/2"/>
                                          </p:val>
                                        </p:tav>
                                        <p:tav tm="100000">
                                          <p:val>
                                            <p:strVal val="#ppt_y"/>
                                          </p:val>
                                        </p:tav>
                                      </p:tavLst>
                                    </p:anim>
                                  </p:childTnLst>
                                </p:cTn>
                              </p:par>
                            </p:childTnLst>
                          </p:cTn>
                        </p:par>
                        <p:par>
                          <p:cTn id="43" fill="hold">
                            <p:stCondLst>
                              <p:cond delay="1750"/>
                            </p:stCondLst>
                            <p:childTnLst>
                              <p:par>
                                <p:cTn id="44" presetID="2" presetClass="entr" presetSubtype="4"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250" fill="hold"/>
                                        <p:tgtEl>
                                          <p:spTgt spid="2"/>
                                        </p:tgtEl>
                                        <p:attrNameLst>
                                          <p:attrName>ppt_x</p:attrName>
                                        </p:attrNameLst>
                                      </p:cBhvr>
                                      <p:tavLst>
                                        <p:tav tm="0">
                                          <p:val>
                                            <p:strVal val="#ppt_x"/>
                                          </p:val>
                                        </p:tav>
                                        <p:tav tm="100000">
                                          <p:val>
                                            <p:strVal val="#ppt_x"/>
                                          </p:val>
                                        </p:tav>
                                      </p:tavLst>
                                    </p:anim>
                                    <p:anim calcmode="lin" valueType="num">
                                      <p:cBhvr additive="base">
                                        <p:cTn id="47" dur="250" fill="hold"/>
                                        <p:tgtEl>
                                          <p:spTgt spid="2"/>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250" fill="hold"/>
                                        <p:tgtEl>
                                          <p:spTgt spid="3"/>
                                        </p:tgtEl>
                                        <p:attrNameLst>
                                          <p:attrName>ppt_x</p:attrName>
                                        </p:attrNameLst>
                                      </p:cBhvr>
                                      <p:tavLst>
                                        <p:tav tm="0">
                                          <p:val>
                                            <p:strVal val="#ppt_x"/>
                                          </p:val>
                                        </p:tav>
                                        <p:tav tm="100000">
                                          <p:val>
                                            <p:strVal val="#ppt_x"/>
                                          </p:val>
                                        </p:tav>
                                      </p:tavLst>
                                    </p:anim>
                                    <p:anim calcmode="lin" valueType="num">
                                      <p:cBhvr additive="base">
                                        <p:cTn id="52" dur="250" fill="hold"/>
                                        <p:tgtEl>
                                          <p:spTgt spid="3"/>
                                        </p:tgtEl>
                                        <p:attrNameLst>
                                          <p:attrName>ppt_y</p:attrName>
                                        </p:attrNameLst>
                                      </p:cBhvr>
                                      <p:tavLst>
                                        <p:tav tm="0">
                                          <p:val>
                                            <p:strVal val="1+#ppt_h/2"/>
                                          </p:val>
                                        </p:tav>
                                        <p:tav tm="100000">
                                          <p:val>
                                            <p:strVal val="#ppt_y"/>
                                          </p:val>
                                        </p:tav>
                                      </p:tavLst>
                                    </p:anim>
                                  </p:childTnLst>
                                </p:cTn>
                              </p:par>
                            </p:childTnLst>
                          </p:cTn>
                        </p:par>
                        <p:par>
                          <p:cTn id="53" fill="hold">
                            <p:stCondLst>
                              <p:cond delay="2250"/>
                            </p:stCondLst>
                            <p:childTnLst>
                              <p:par>
                                <p:cTn id="54" presetID="2" presetClass="entr" presetSubtype="4"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250" fill="hold"/>
                                        <p:tgtEl>
                                          <p:spTgt spid="5"/>
                                        </p:tgtEl>
                                        <p:attrNameLst>
                                          <p:attrName>ppt_x</p:attrName>
                                        </p:attrNameLst>
                                      </p:cBhvr>
                                      <p:tavLst>
                                        <p:tav tm="0">
                                          <p:val>
                                            <p:strVal val="#ppt_x"/>
                                          </p:val>
                                        </p:tav>
                                        <p:tav tm="100000">
                                          <p:val>
                                            <p:strVal val="#ppt_x"/>
                                          </p:val>
                                        </p:tav>
                                      </p:tavLst>
                                    </p:anim>
                                    <p:anim calcmode="lin" valueType="num">
                                      <p:cBhvr additive="base">
                                        <p:cTn id="57" dur="250" fill="hold"/>
                                        <p:tgtEl>
                                          <p:spTgt spid="5"/>
                                        </p:tgtEl>
                                        <p:attrNameLst>
                                          <p:attrName>ppt_y</p:attrName>
                                        </p:attrNameLst>
                                      </p:cBhvr>
                                      <p:tavLst>
                                        <p:tav tm="0">
                                          <p:val>
                                            <p:strVal val="1+#ppt_h/2"/>
                                          </p:val>
                                        </p:tav>
                                        <p:tav tm="100000">
                                          <p:val>
                                            <p:strVal val="#ppt_y"/>
                                          </p:val>
                                        </p:tav>
                                      </p:tavLst>
                                    </p:anim>
                                  </p:childTnLst>
                                </p:cTn>
                              </p:par>
                            </p:childTnLst>
                          </p:cTn>
                        </p:par>
                        <p:par>
                          <p:cTn id="58" fill="hold">
                            <p:stCondLst>
                              <p:cond delay="2500"/>
                            </p:stCondLst>
                            <p:childTnLst>
                              <p:par>
                                <p:cTn id="59" presetID="2" presetClass="entr" presetSubtype="4"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250" fill="hold"/>
                                        <p:tgtEl>
                                          <p:spTgt spid="7"/>
                                        </p:tgtEl>
                                        <p:attrNameLst>
                                          <p:attrName>ppt_x</p:attrName>
                                        </p:attrNameLst>
                                      </p:cBhvr>
                                      <p:tavLst>
                                        <p:tav tm="0">
                                          <p:val>
                                            <p:strVal val="#ppt_x"/>
                                          </p:val>
                                        </p:tav>
                                        <p:tav tm="100000">
                                          <p:val>
                                            <p:strVal val="#ppt_x"/>
                                          </p:val>
                                        </p:tav>
                                      </p:tavLst>
                                    </p:anim>
                                    <p:anim calcmode="lin" valueType="num">
                                      <p:cBhvr additive="base">
                                        <p:cTn id="62"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4"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127286137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en-US" sz="2800" dirty="0"/>
          </a:p>
        </p:txBody>
      </p:sp>
      <p:sp>
        <p:nvSpPr>
          <p:cNvPr id="7" name="Title 6"/>
          <p:cNvSpPr>
            <a:spLocks noGrp="1"/>
          </p:cNvSpPr>
          <p:nvPr>
            <p:ph type="title"/>
          </p:nvPr>
        </p:nvSpPr>
        <p:spPr>
          <a:xfrm>
            <a:off x="125481" y="0"/>
            <a:ext cx="11917540"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مسافرت علي  (ع) به يمن براي قضاوت</a:t>
            </a:r>
            <a:endParaRPr lang="en-US" b="1" dirty="0">
              <a:solidFill>
                <a:srgbClr val="000000"/>
              </a:solidFill>
              <a:latin typeface="Arial" pitchFamily="34" charset="0"/>
              <a:cs typeface="Arial" pitchFamily="34" charset="0"/>
            </a:endParaRPr>
          </a:p>
        </p:txBody>
      </p:sp>
      <p:sp>
        <p:nvSpPr>
          <p:cNvPr id="11" name="Rounded Rectangle 10"/>
          <p:cNvSpPr/>
          <p:nvPr/>
        </p:nvSpPr>
        <p:spPr>
          <a:xfrm>
            <a:off x="1845797" y="813162"/>
            <a:ext cx="8494033" cy="52081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ما أخرجه أحمد في مسنده عن علي</a:t>
            </a:r>
            <a:r>
              <a:rPr lang="fa-IR" sz="3200" b="1" dirty="0"/>
              <a:t> </a:t>
            </a:r>
            <a:r>
              <a:rPr lang="fa-IR" sz="3200" dirty="0"/>
              <a:t> (ع)  قال:</a:t>
            </a:r>
            <a:r>
              <a:rPr lang="fa-IR" sz="3200" b="1" dirty="0"/>
              <a:t> </a:t>
            </a:r>
            <a:r>
              <a:rPr lang="fa-IR" sz="3200" dirty="0"/>
              <a:t>«</a:t>
            </a:r>
            <a:r>
              <a:rPr lang="fa-IR" sz="3200" b="1" dirty="0"/>
              <a:t>بعثني رسول الله </a:t>
            </a:r>
            <a:r>
              <a:rPr lang="fa-IR" sz="3200" dirty="0"/>
              <a:t>(</a:t>
            </a:r>
            <a:r>
              <a:rPr lang="fa-IR" sz="3200" b="1" dirty="0"/>
              <a:t>صلى الله عليه وسلم</a:t>
            </a:r>
            <a:r>
              <a:rPr lang="fa-IR" sz="3200" dirty="0"/>
              <a:t>) </a:t>
            </a:r>
            <a:r>
              <a:rPr lang="fa-IR" sz="3200" b="1" dirty="0"/>
              <a:t>إلى اليمن، قال: فقلت: يا رسول الله، تبعثني إلى قوم أسنّ مني، وأنا حديث لا أبصر القضاء؟ قال: فوضع يده على صدري، وقال: اللهم ثبّت لسانه واهد قلبه، يا علي، إذا جلس إليك الخصمان، فلا تقض بينهما حتى تسمع من الآخر، كما سمعت من الأول، فإنك إذا فعلت ذلك تبين لك القضاء، قال: فما اختلف عليّ قضاء بعد، أو ما أشكل عليّ قضاء بعد</a:t>
            </a:r>
            <a:r>
              <a:rPr lang="fa-IR" sz="3200" dirty="0"/>
              <a:t>».</a:t>
            </a:r>
            <a:endParaRPr lang="en-US" sz="3200" dirty="0"/>
          </a:p>
          <a:p>
            <a:pPr algn="justLow" rtl="1"/>
            <a:r>
              <a:rPr lang="fa-IR" sz="3200" dirty="0"/>
              <a:t>وقال الشيخ أحمد محمد شاكر في حكمه على الحديث: «</a:t>
            </a:r>
            <a:r>
              <a:rPr lang="fa-IR" sz="3200" b="1" dirty="0"/>
              <a:t>إسناده صحيح</a:t>
            </a:r>
            <a:r>
              <a:rPr lang="fa-IR" sz="3200" dirty="0"/>
              <a:t>». </a:t>
            </a:r>
            <a:endParaRPr lang="en-US" sz="3200" dirty="0"/>
          </a:p>
        </p:txBody>
      </p:sp>
      <p:sp>
        <p:nvSpPr>
          <p:cNvPr id="13" name="Rounded Rectangle 12"/>
          <p:cNvSpPr/>
          <p:nvPr/>
        </p:nvSpPr>
        <p:spPr>
          <a:xfrm>
            <a:off x="4727848" y="5441274"/>
            <a:ext cx="4113013" cy="6027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ar-SA" sz="2800" dirty="0"/>
              <a:t>مسند أحمد بن حنبل: ج1 ص 544.</a:t>
            </a:r>
            <a:endParaRPr lang="en-US" sz="2800" dirty="0"/>
          </a:p>
        </p:txBody>
      </p:sp>
      <p:sp>
        <p:nvSpPr>
          <p:cNvPr id="9" name="Right Arrow 8">
            <a:hlinkClick r:id="rId3" action="ppaction://hlinksldjump"/>
          </p:cNvPr>
          <p:cNvSpPr/>
          <p:nvPr/>
        </p:nvSpPr>
        <p:spPr>
          <a:xfrm>
            <a:off x="1487488" y="65341"/>
            <a:ext cx="668266" cy="29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24657" y="5373398"/>
            <a:ext cx="747916" cy="1080000"/>
          </a:xfrm>
          <a:prstGeom prst="rect">
            <a:avLst/>
          </a:prstGeom>
        </p:spPr>
      </p:pic>
    </p:spTree>
    <p:extLst>
      <p:ext uri="{BB962C8B-B14F-4D97-AF65-F5344CB8AC3E}">
        <p14:creationId xmlns:p14="http://schemas.microsoft.com/office/powerpoint/2010/main" val="116286108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253752650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p>
        </p:txBody>
      </p:sp>
      <p:sp>
        <p:nvSpPr>
          <p:cNvPr id="136194" name="Rectangle 2"/>
          <p:cNvSpPr>
            <a:spLocks noGrp="1" noChangeArrowheads="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rtl="1"/>
            <a:r>
              <a:rPr lang="fa-IR" dirty="0">
                <a:latin typeface="Sultan bold"/>
                <a:cs typeface="Sultan Medium" pitchFamily="2" charset="-78"/>
              </a:rPr>
              <a:t>مسافرت علي به  يمن براي جمع زكات</a:t>
            </a:r>
            <a:endParaRPr lang="en-US" dirty="0">
              <a:latin typeface="Sultan bold"/>
              <a:cs typeface="Sultan Medium" pitchFamily="2" charset="-78"/>
            </a:endParaRPr>
          </a:p>
        </p:txBody>
      </p:sp>
      <p:grpSp>
        <p:nvGrpSpPr>
          <p:cNvPr id="136222" name="Group 30"/>
          <p:cNvGrpSpPr>
            <a:grpSpLocks/>
          </p:cNvGrpSpPr>
          <p:nvPr/>
        </p:nvGrpSpPr>
        <p:grpSpPr bwMode="auto">
          <a:xfrm>
            <a:off x="2838542" y="1865547"/>
            <a:ext cx="7204251" cy="1000947"/>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a:hlinkClick r:id="rId3" action="ppaction://hlinksldjump"/>
            </p:cNvPr>
            <p:cNvSpPr txBox="1">
              <a:spLocks noChangeArrowheads="1"/>
            </p:cNvSpPr>
            <p:nvPr/>
          </p:nvSpPr>
          <p:spPr bwMode="gray">
            <a:xfrm>
              <a:off x="1569" y="1437"/>
              <a:ext cx="2375"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متون منقول مسافرت علي  (ع) براي جمع زكات</a:t>
              </a:r>
              <a:endParaRPr lang="en-US" sz="2800" b="1" dirty="0">
                <a:solidFill>
                  <a:srgbClr val="000000"/>
                </a:solidFill>
                <a:cs typeface="Yagut" pitchFamily="2" charset="-78"/>
              </a:endParaRPr>
            </a:p>
          </p:txBody>
        </p:sp>
        <p:sp>
          <p:nvSpPr>
            <p:cNvPr id="136199" name="Text Box 7"/>
            <p:cNvSpPr txBox="1">
              <a:spLocks noChangeArrowheads="1"/>
            </p:cNvSpPr>
            <p:nvPr/>
          </p:nvSpPr>
          <p:spPr bwMode="gray">
            <a:xfrm>
              <a:off x="4048" y="1417"/>
              <a:ext cx="118"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1</a:t>
              </a:r>
              <a:endParaRPr lang="en-US" sz="2400" dirty="0"/>
            </a:p>
          </p:txBody>
        </p:sp>
      </p:grpSp>
      <p:grpSp>
        <p:nvGrpSpPr>
          <p:cNvPr id="136223" name="Group 31"/>
          <p:cNvGrpSpPr>
            <a:grpSpLocks/>
          </p:cNvGrpSpPr>
          <p:nvPr/>
        </p:nvGrpSpPr>
        <p:grpSpPr bwMode="auto">
          <a:xfrm>
            <a:off x="2841712" y="3025068"/>
            <a:ext cx="7259441" cy="1052005"/>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136204" name="Text Box 12">
              <a:hlinkClick r:id="rId4" action="ppaction://hlinksldjump"/>
            </p:cNvPr>
            <p:cNvSpPr txBox="1">
              <a:spLocks noChangeArrowheads="1"/>
            </p:cNvSpPr>
            <p:nvPr/>
          </p:nvSpPr>
          <p:spPr bwMode="gray">
            <a:xfrm>
              <a:off x="1689" y="1935"/>
              <a:ext cx="2160"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پاسخ به شبهات وهابيت</a:t>
              </a:r>
              <a:endParaRPr lang="en-US" sz="2800" b="1" dirty="0">
                <a:solidFill>
                  <a:srgbClr val="000000"/>
                </a:solidFill>
                <a:cs typeface="Yagut" pitchFamily="2" charset="-78"/>
              </a:endParaRPr>
            </a:p>
          </p:txBody>
        </p:sp>
        <p:sp>
          <p:nvSpPr>
            <p:cNvPr id="136205" name="Text Box 13"/>
            <p:cNvSpPr txBox="1">
              <a:spLocks noChangeArrowheads="1"/>
            </p:cNvSpPr>
            <p:nvPr/>
          </p:nvSpPr>
          <p:spPr bwMode="gray">
            <a:xfrm>
              <a:off x="3970" y="1911"/>
              <a:ext cx="278"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t>2</a:t>
              </a:r>
              <a:endParaRPr lang="en-US" sz="2400" dirty="0"/>
            </a:p>
          </p:txBody>
        </p:sp>
      </p:grpSp>
      <p:sp>
        <p:nvSpPr>
          <p:cNvPr id="14" name="Right Arrow 13">
            <a:hlinkClick r:id="rId5" action="ppaction://hlinksldjump"/>
          </p:cNvPr>
          <p:cNvSpPr/>
          <p:nvPr/>
        </p:nvSpPr>
        <p:spPr>
          <a:xfrm>
            <a:off x="1703512" y="180442"/>
            <a:ext cx="668266" cy="29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39846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012233" y="692150"/>
            <a:ext cx="748748" cy="1080000"/>
          </a:xfrm>
        </p:spPr>
        <p:style>
          <a:lnRef idx="1">
            <a:schemeClr val="accent4"/>
          </a:lnRef>
          <a:fillRef idx="2">
            <a:schemeClr val="accent4"/>
          </a:fillRef>
          <a:effectRef idx="1">
            <a:schemeClr val="accent4"/>
          </a:effectRef>
          <a:fontRef idx="minor">
            <a:schemeClr val="dk1"/>
          </a:fontRef>
        </p:style>
      </p:pic>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شكوائيه جيش يمن به نقل ابن هشام وطبري</a:t>
            </a:r>
            <a:endParaRPr lang="en-US" b="1" dirty="0">
              <a:latin typeface="Arial" pitchFamily="34" charset="0"/>
              <a:cs typeface="Arial" pitchFamily="34" charset="0"/>
            </a:endParaRPr>
          </a:p>
        </p:txBody>
      </p:sp>
      <p:sp>
        <p:nvSpPr>
          <p:cNvPr id="11" name="Rounded Rectangle 10"/>
          <p:cNvSpPr/>
          <p:nvPr/>
        </p:nvSpPr>
        <p:spPr>
          <a:xfrm>
            <a:off x="1845797" y="764704"/>
            <a:ext cx="8494033" cy="52081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روي ابن هشام والطبري المتوفی 310، </a:t>
            </a:r>
            <a:r>
              <a:rPr lang="fa-IR" sz="3200" b="1" dirty="0"/>
              <a:t>عن يزيد بن طلحة بن يزيد بن ركانة، قال: لمّا أقبل علي رضى اللّه عنه من اليمن ليَلْقَى رسول اللّه (صلى اللّه عليه وسلم) بمكة، تَعجَّل إلى رسول اللّه (ص) واستخلف على جنده الذين معه رجلاً من أصحابه، فعمد ذلك الرجل فكسا كلّ رجل من القوم حُلة من البَزّ  الذي كان مع علي رضى اللّه عنه، فلمّا دنا جيشه خرج ليَلقاهم، فإذا عليهم الحُلل، قال: ويلك! ما هذا؟ قال: كسوت القوم ليتجمّلوا به إذا قدموا في الناس، قال: ويلك! انْزع قبل أن تنتهي به إلى رسول اللّه (ص) قال: فانتزع الحُلل من الناس، فردّها في البَزّ، قال: وأظهر الجيش شكواه لما صنع بهم». </a:t>
            </a:r>
            <a:endParaRPr lang="en-US" sz="3200" dirty="0"/>
          </a:p>
        </p:txBody>
      </p:sp>
      <p:sp>
        <p:nvSpPr>
          <p:cNvPr id="13" name="Rounded Rectangle 12"/>
          <p:cNvSpPr/>
          <p:nvPr/>
        </p:nvSpPr>
        <p:spPr>
          <a:xfrm>
            <a:off x="3071664" y="5991792"/>
            <a:ext cx="6375544" cy="4786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dirty="0"/>
              <a:t>سيرة ابن هشام: ج4 ص1021؛ تاريخ الطبري: ج2 ص401؛ </a:t>
            </a:r>
            <a:endParaRPr lang="en-US" sz="2800" dirty="0"/>
          </a:p>
        </p:txBody>
      </p:sp>
      <p:pic>
        <p:nvPicPr>
          <p:cNvPr id="3" name="Picture 2">
            <a:hlinkClick r:id="rId4" action="ppaction://hlinkfile"/>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35560" y="5521420"/>
            <a:ext cx="748748" cy="1080000"/>
          </a:xfrm>
          <a:prstGeom prst="rect">
            <a:avLst/>
          </a:prstGeom>
        </p:spPr>
      </p:pic>
    </p:spTree>
    <p:extLst>
      <p:ext uri="{BB962C8B-B14F-4D97-AF65-F5344CB8AC3E}">
        <p14:creationId xmlns:p14="http://schemas.microsoft.com/office/powerpoint/2010/main" val="230393731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091781" y="692150"/>
            <a:ext cx="3984625" cy="5976938"/>
          </a:xfrm>
        </p:spPr>
        <p:style>
          <a:lnRef idx="1">
            <a:schemeClr val="accent4"/>
          </a:lnRef>
          <a:fillRef idx="2">
            <a:schemeClr val="accent4"/>
          </a:fillRef>
          <a:effectRef idx="1">
            <a:schemeClr val="accent4"/>
          </a:effectRef>
          <a:fontRef idx="minor">
            <a:schemeClr val="dk1"/>
          </a:fontRef>
        </p:style>
      </p:pic>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شكوائيه جيش يمن به نقل ابن أثير</a:t>
            </a:r>
            <a:endParaRPr lang="en-US" b="1" dirty="0">
              <a:latin typeface="Arial" pitchFamily="34" charset="0"/>
              <a:cs typeface="Arial" pitchFamily="34" charset="0"/>
            </a:endParaRPr>
          </a:p>
        </p:txBody>
      </p:sp>
      <p:sp>
        <p:nvSpPr>
          <p:cNvPr id="11" name="Rounded Rectangle 10"/>
          <p:cNvSpPr/>
          <p:nvPr/>
        </p:nvSpPr>
        <p:spPr>
          <a:xfrm>
            <a:off x="1603384" y="772537"/>
            <a:ext cx="8978859" cy="54195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قال ابن الأثير:</a:t>
            </a:r>
            <a:r>
              <a:rPr lang="fa-IR" sz="3200" b="1" dirty="0"/>
              <a:t>  المتوفی 630: (في السنة العاشرة) ...  «وبعث علي بن أبي طالب إلى نجران ليجمع صدقاتهم وجزيتهم ويعود، ففعل وعاد، ولقي رسول الله </a:t>
            </a:r>
            <a:r>
              <a:rPr lang="fa-IR" sz="3200" dirty="0"/>
              <a:t>(</a:t>
            </a:r>
            <a:r>
              <a:rPr lang="fa-IR" sz="3200" b="1" dirty="0"/>
              <a:t>صلى الله عليه وسلم</a:t>
            </a:r>
            <a:r>
              <a:rPr lang="fa-IR" sz="3200" dirty="0"/>
              <a:t>)</a:t>
            </a:r>
            <a:r>
              <a:rPr lang="fa-IR" sz="3200" b="1" dirty="0"/>
              <a:t> بمكة في حجة الوداع، واستخلف على الجيش الذي معه رجلاً من أصحابه، وسبقهم إلى النبي </a:t>
            </a:r>
            <a:r>
              <a:rPr lang="fa-IR" sz="3200" dirty="0"/>
              <a:t>(</a:t>
            </a:r>
            <a:r>
              <a:rPr lang="fa-IR" sz="3200" b="1" dirty="0"/>
              <a:t>صلى الله عليه وسلم</a:t>
            </a:r>
            <a:r>
              <a:rPr lang="fa-IR" sz="3200" dirty="0"/>
              <a:t>)</a:t>
            </a:r>
            <a:r>
              <a:rPr lang="fa-IR" sz="3200" b="1" dirty="0"/>
              <a:t> فلقيه بمكة، فعمد الرجل إلى الجيش، فكساهم كل رجل حلة من البز الذي مع علي، فلما دنا الجيش خرج علي ليتلقاهم، فرأى عليهم الحلل، فنـزعها عنهم، فشكاه الجيش إلى رسول الله </a:t>
            </a:r>
            <a:r>
              <a:rPr lang="fa-IR" sz="3200" dirty="0"/>
              <a:t>(</a:t>
            </a:r>
            <a:r>
              <a:rPr lang="fa-IR" sz="3200" b="1" dirty="0"/>
              <a:t>صلى الله عليه وسلم</a:t>
            </a:r>
            <a:r>
              <a:rPr lang="fa-IR" sz="3200" dirty="0"/>
              <a:t>)</a:t>
            </a:r>
            <a:r>
              <a:rPr lang="fa-IR" sz="3200" b="1" dirty="0"/>
              <a:t> فقام النبي </a:t>
            </a:r>
            <a:r>
              <a:rPr lang="fa-IR" sz="3200" dirty="0"/>
              <a:t>(</a:t>
            </a:r>
            <a:r>
              <a:rPr lang="fa-IR" sz="3200" b="1" dirty="0"/>
              <a:t>صلى الله عليه وسلم</a:t>
            </a:r>
            <a:r>
              <a:rPr lang="fa-IR" sz="3200" dirty="0"/>
              <a:t>)</a:t>
            </a:r>
            <a:r>
              <a:rPr lang="fa-IR" sz="3200" b="1" dirty="0"/>
              <a:t> خطيباً، فقال</a:t>
            </a:r>
            <a:r>
              <a:rPr lang="fa-IR" sz="3200" b="1" dirty="0">
                <a:ln>
                  <a:solidFill>
                    <a:srgbClr val="FF0000"/>
                  </a:solidFill>
                </a:ln>
              </a:rPr>
              <a:t>: أيها الناس، لا تشكوا علياً، </a:t>
            </a:r>
            <a:r>
              <a:rPr lang="fa-IR" sz="3200" b="1" dirty="0"/>
              <a:t>فو الله إنه لأخشن في ذات الله وفي سبيل الله»</a:t>
            </a:r>
            <a:r>
              <a:rPr lang="fa-IR" sz="3200" dirty="0"/>
              <a:t>.</a:t>
            </a:r>
            <a:endParaRPr lang="en-US" sz="3200" dirty="0"/>
          </a:p>
          <a:p>
            <a:pPr algn="justLow" rtl="1"/>
            <a:endParaRPr lang="en-US" sz="3200" dirty="0"/>
          </a:p>
        </p:txBody>
      </p:sp>
      <p:sp>
        <p:nvSpPr>
          <p:cNvPr id="13" name="Rounded Rectangle 12"/>
          <p:cNvSpPr/>
          <p:nvPr/>
        </p:nvSpPr>
        <p:spPr>
          <a:xfrm>
            <a:off x="6312024" y="5793308"/>
            <a:ext cx="3544507" cy="4786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dirty="0"/>
              <a:t>الكامل في التاريخ، ج2 ص301.</a:t>
            </a:r>
            <a:endParaRPr lang="en-US" sz="2800" dirty="0"/>
          </a:p>
        </p:txBody>
      </p:sp>
      <p:pic>
        <p:nvPicPr>
          <p:cNvPr id="5" name="Picture 4">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01660" y="5195397"/>
            <a:ext cx="960000" cy="1440000"/>
          </a:xfrm>
          <a:prstGeom prst="rect">
            <a:avLst/>
          </a:prstGeom>
        </p:spPr>
      </p:pic>
    </p:spTree>
    <p:extLst>
      <p:ext uri="{BB962C8B-B14F-4D97-AF65-F5344CB8AC3E}">
        <p14:creationId xmlns:p14="http://schemas.microsoft.com/office/powerpoint/2010/main" val="106264976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1" cy="5949280"/>
          </a:xfrm>
        </p:spPr>
        <p:style>
          <a:lnRef idx="1">
            <a:schemeClr val="accent4"/>
          </a:lnRef>
          <a:fillRef idx="2">
            <a:schemeClr val="accent4"/>
          </a:fillRef>
          <a:effectRef idx="1">
            <a:schemeClr val="accent4"/>
          </a:effectRef>
          <a:fontRef idx="minor">
            <a:schemeClr val="dk1"/>
          </a:fontRef>
        </p:style>
        <p:txBody>
          <a:bodyPr>
            <a:noAutofit/>
          </a:bodyPr>
          <a:lstStyle/>
          <a:p>
            <a:pPr algn="justLow" rtl="1"/>
            <a:r>
              <a:rPr lang="fa-IR" sz="3200" dirty="0"/>
              <a:t>قال مسلم: حَدَّثَنِي زُهَيْرُ بْنُ حَرْب، وَشُجَاعُ بْنُ مَخْلَد، جَمِيعًا عَنِ ابْنِ عُلَيَّةَ، قَالَ زُهَيْرٌ حَدَّثَنَا إِسْمَاعِيلُ بْنُ إِبْرَاهِيمَ، حَدَّثَنِي أَبُو حَيَّانَ، حَدَّثَنِي يَزِيدُ بْنُ حَيَّانَ، قَالَ انْطَلَقْتُ أَنَا وَحُصَيْنُ، بْنُ سَبْرَةَ وَعُمَرُ بْنُ مُسْلِم إِلَى زَيْدِ بْنِ أَرْقَمَ ...  قال: </a:t>
            </a:r>
            <a:r>
              <a:rPr lang="fa-IR" sz="3200" b="1" dirty="0"/>
              <a:t>قَامَ رَسُولُ اللَّهِ صلى الله عليه وسلم يَوْمًا فِينَا خَطِيبًا بِمَاءٍ يُدْعَى خُمًّا بَيْنَ مَكَّةَ وَالْمَدِينَةِ فَحَمِدَ اللَّهَ وَأَثْنَى عَلَيْهِ وَوَعَظَ وَذَكَّرَ ثُمَّ قَالَ «أَمَّا بَعْدُ أَلاَ أَيُّهَا النَّاسُ فَإِنَّمَا أَنَا بَشَرٌ يُوشِكُ أَنْ يَأْتِيَ رَسُولُ رَبِّي فَأُجِيبَ </a:t>
            </a:r>
            <a:r>
              <a:rPr lang="fa-IR" sz="3200" b="1" dirty="0">
                <a:solidFill>
                  <a:srgbClr val="FF0000"/>
                </a:solidFill>
              </a:rPr>
              <a:t>وَأَنَا تَارِكٌ فِيكُمْ ثَقَلَيْنِ</a:t>
            </a:r>
            <a:r>
              <a:rPr lang="fa-IR" sz="3200" b="1" dirty="0"/>
              <a:t> أَوَّلُهُمَا كِتَابُ اللَّهِ فِيهِ الْهُدَى وَالنُّورُ فَخُذُوا بِكِتَابِ اللَّهِ وَاسْتَمْسِكُوا بِهِ» . فَحَثَّ عَلَى كِتَابِ اللَّهِ وَرَغَّبَ فِيهِ ثُمَّ قَالَ «</a:t>
            </a:r>
            <a:r>
              <a:rPr lang="fa-IR" sz="3200" b="1" dirty="0">
                <a:solidFill>
                  <a:srgbClr val="FF0000"/>
                </a:solidFill>
              </a:rPr>
              <a:t>وَأَهْلُ بَيْتِي أُذَكِّرُكُمُ اللَّهَ فِي أَهْلِ بَيْتِي أُذَكِّرُكُمُ اللَّهَ فِي أَهْلِ بَيْتِي أُذَكِّرُكُمُ اللَّهَ فِي أَهْلِ بَيْتِي».</a:t>
            </a:r>
            <a:r>
              <a:rPr lang="fa-IR" sz="3200" dirty="0">
                <a:solidFill>
                  <a:srgbClr val="FF0000"/>
                </a:solidFill>
              </a:rPr>
              <a:t> </a:t>
            </a:r>
            <a:endParaRPr lang="en-US" sz="3200" dirty="0">
              <a:solidFill>
                <a:srgbClr val="FF0000"/>
              </a:solidFill>
            </a:endParaRPr>
          </a:p>
          <a:p>
            <a:pPr algn="justLow" rtl="1"/>
            <a:endParaRPr lang="en-US" sz="3200" dirty="0"/>
          </a:p>
        </p:txBody>
      </p:sp>
      <p:sp>
        <p:nvSpPr>
          <p:cNvPr id="2" name="Title 1"/>
          <p:cNvSpPr>
            <a:spLocks noGrp="1"/>
          </p:cNvSpPr>
          <p:nvPr>
            <p:ph type="title"/>
          </p:nvPr>
        </p:nvSpPr>
        <p:spPr>
          <a:xfrm>
            <a:off x="105088" y="8316"/>
            <a:ext cx="11979790" cy="854003"/>
          </a:xfrm>
        </p:spPr>
        <p:style>
          <a:lnRef idx="0">
            <a:scrgbClr r="0" g="0" b="0"/>
          </a:lnRef>
          <a:fillRef idx="1002">
            <a:schemeClr val="dk2"/>
          </a:fillRef>
          <a:effectRef idx="0">
            <a:scrgbClr r="0" g="0" b="0"/>
          </a:effectRef>
          <a:fontRef idx="major"/>
        </p:style>
        <p:txBody>
          <a:bodyPr/>
          <a:lstStyle/>
          <a:p>
            <a:pPr rtl="1"/>
            <a:r>
              <a:rPr lang="fa-IR" dirty="0"/>
              <a:t>حديث غدير،  در صحيح مسلم</a:t>
            </a:r>
            <a:endParaRPr lang="en-US" dirty="0"/>
          </a:p>
        </p:txBody>
      </p:sp>
      <p:sp>
        <p:nvSpPr>
          <p:cNvPr id="9" name="Rectangle 8"/>
          <p:cNvSpPr/>
          <p:nvPr/>
        </p:nvSpPr>
        <p:spPr>
          <a:xfrm>
            <a:off x="4439816" y="4725144"/>
            <a:ext cx="729238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صحيح مسلم ج 7 ص 123، ح 6119، باب فضائل علي بن أبي طالب</a:t>
            </a:r>
            <a:endParaRPr lang="en-US" sz="2800" dirty="0">
              <a:solidFill>
                <a:schemeClr val="tx1"/>
              </a:solidFill>
            </a:endParaRPr>
          </a:p>
        </p:txBody>
      </p:sp>
      <p:sp>
        <p:nvSpPr>
          <p:cNvPr id="5" name="Right Arrow 4">
            <a:hlinkClick r:id="rId3" action="ppaction://hlinksldjump"/>
          </p:cNvPr>
          <p:cNvSpPr/>
          <p:nvPr/>
        </p:nvSpPr>
        <p:spPr>
          <a:xfrm>
            <a:off x="1762705"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6452" y="4509120"/>
            <a:ext cx="1526689" cy="2160000"/>
          </a:xfrm>
          <a:prstGeom prst="rect">
            <a:avLst/>
          </a:prstGeom>
        </p:spPr>
      </p:pic>
    </p:spTree>
    <p:extLst>
      <p:ext uri="{BB962C8B-B14F-4D97-AF65-F5344CB8AC3E}">
        <p14:creationId xmlns:p14="http://schemas.microsoft.com/office/powerpoint/2010/main" val="303322538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047588" y="692150"/>
            <a:ext cx="735971" cy="1080000"/>
          </a:xfrm>
        </p:spPr>
        <p:style>
          <a:lnRef idx="1">
            <a:schemeClr val="accent4"/>
          </a:lnRef>
          <a:fillRef idx="2">
            <a:schemeClr val="accent4"/>
          </a:fillRef>
          <a:effectRef idx="1">
            <a:schemeClr val="accent4"/>
          </a:effectRef>
          <a:fontRef idx="minor">
            <a:schemeClr val="dk1"/>
          </a:fontRef>
        </p:style>
      </p:pic>
      <p:sp>
        <p:nvSpPr>
          <p:cNvPr id="7" name="Title 6"/>
          <p:cNvSpPr>
            <a:spLocks noGrp="1"/>
          </p:cNvSpPr>
          <p:nvPr>
            <p:ph type="title"/>
          </p:nvPr>
        </p:nvSpPr>
        <p:spPr>
          <a:xfrm>
            <a:off x="125484" y="-2342"/>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شكوائيه جيش يمن به نقل احمد بن حنبل</a:t>
            </a:r>
            <a:endParaRPr lang="en-US" b="1" dirty="0">
              <a:latin typeface="Arial" pitchFamily="34" charset="0"/>
              <a:cs typeface="Arial" pitchFamily="34" charset="0"/>
            </a:endParaRPr>
          </a:p>
        </p:txBody>
      </p:sp>
      <p:sp>
        <p:nvSpPr>
          <p:cNvPr id="11" name="Rounded Rectangle 10"/>
          <p:cNvSpPr/>
          <p:nvPr/>
        </p:nvSpPr>
        <p:spPr>
          <a:xfrm>
            <a:off x="1845797" y="764705"/>
            <a:ext cx="8494033" cy="52602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endParaRPr lang="fa-IR" sz="3200" dirty="0"/>
          </a:p>
          <a:p>
            <a:pPr algn="justLow" rtl="1"/>
            <a:r>
              <a:rPr lang="fa-IR" sz="3200" dirty="0"/>
              <a:t>روي أحمد بن حنبل المتوفی 241، </a:t>
            </a:r>
            <a:r>
              <a:rPr lang="fa-IR" sz="3200" b="1" dirty="0"/>
              <a:t>عن عمرو بن شاس الأسلمي، قال: وكان من أصحاب الحديبية، قال: خرجت مع علي إلى اليمن فجفاني في سفري ذلك، حتى وجدت في نفسي عليه، فلما قدمت أظهرت شكايته في المسجد، حتى بلغ ذلك رسول الله </a:t>
            </a:r>
            <a:r>
              <a:rPr lang="fa-IR" sz="3200" dirty="0"/>
              <a:t>(</a:t>
            </a:r>
            <a:r>
              <a:rPr lang="fa-IR" sz="3200" b="1" dirty="0"/>
              <a:t>صلى الله عليه وسلم</a:t>
            </a:r>
            <a:r>
              <a:rPr lang="fa-IR" sz="3200" dirty="0"/>
              <a:t>) </a:t>
            </a:r>
            <a:r>
              <a:rPr lang="fa-IR" sz="3200" b="1" dirty="0"/>
              <a:t>فدخلت المسجد ذات غدوة ورسول الله</a:t>
            </a:r>
            <a:r>
              <a:rPr lang="fa-IR" sz="3200" dirty="0"/>
              <a:t> (</a:t>
            </a:r>
            <a:r>
              <a:rPr lang="fa-IR" sz="3200" b="1" dirty="0"/>
              <a:t>صلى الله عليه وسلم</a:t>
            </a:r>
            <a:r>
              <a:rPr lang="fa-IR" sz="3200" dirty="0"/>
              <a:t>) </a:t>
            </a:r>
            <a:r>
              <a:rPr lang="fa-IR" sz="3200" b="1" dirty="0"/>
              <a:t>في ناس من أصحابه، فلما رآني ... قال: يا عمرو، والله لقد آذيتني، قلت: أعوذ بالله أن أوذيك يا رسول الله، قال: </a:t>
            </a:r>
            <a:r>
              <a:rPr lang="fa-IR" sz="3200" b="1" dirty="0">
                <a:ln>
                  <a:solidFill>
                    <a:srgbClr val="FF0000"/>
                  </a:solidFill>
                </a:ln>
              </a:rPr>
              <a:t>بلى من آذى علياً فقد آذاني</a:t>
            </a:r>
            <a:r>
              <a:rPr lang="fa-IR" sz="3200" dirty="0">
                <a:ln>
                  <a:solidFill>
                    <a:srgbClr val="FF0000"/>
                  </a:solidFill>
                </a:ln>
              </a:rPr>
              <a:t>».</a:t>
            </a:r>
          </a:p>
          <a:p>
            <a:pPr algn="justLow" rtl="1"/>
            <a:r>
              <a:rPr lang="fa-IR" sz="3200" dirty="0"/>
              <a:t>قال الهيثمي في تعليقه على الحديث: «</a:t>
            </a:r>
            <a:r>
              <a:rPr lang="fa-IR" sz="3200" b="1" dirty="0"/>
              <a:t>رواه أحمد والطبراني باختصار والبزار أخصر منه، ورجال أحمد ثقات</a:t>
            </a:r>
            <a:r>
              <a:rPr lang="fa-IR" sz="3200" dirty="0"/>
              <a:t>».</a:t>
            </a:r>
            <a:endParaRPr lang="en-US" sz="3200" dirty="0"/>
          </a:p>
          <a:p>
            <a:pPr algn="justLow" rtl="1"/>
            <a:endParaRPr lang="en-US" sz="3200" dirty="0"/>
          </a:p>
        </p:txBody>
      </p:sp>
      <p:sp>
        <p:nvSpPr>
          <p:cNvPr id="13" name="Rounded Rectangle 12"/>
          <p:cNvSpPr/>
          <p:nvPr/>
        </p:nvSpPr>
        <p:spPr>
          <a:xfrm>
            <a:off x="2927648" y="6030124"/>
            <a:ext cx="7286453" cy="4786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ar-IQ" sz="2800" dirty="0"/>
              <a:t>مسند أحمد بن حنبل: ج3 ص 483.</a:t>
            </a:r>
            <a:r>
              <a:rPr lang="fa-IR" sz="2800" b="1" dirty="0"/>
              <a:t> مجمع الزوائد: ج9 ص 129.</a:t>
            </a:r>
            <a:endParaRPr lang="en-US" sz="2800" dirty="0"/>
          </a:p>
        </p:txBody>
      </p:sp>
      <p:sp>
        <p:nvSpPr>
          <p:cNvPr id="6" name="Right Arrow 5">
            <a:hlinkClick r:id="rId4" action="ppaction://hlinksldjump"/>
          </p:cNvPr>
          <p:cNvSpPr/>
          <p:nvPr/>
        </p:nvSpPr>
        <p:spPr>
          <a:xfrm>
            <a:off x="1775520" y="1646"/>
            <a:ext cx="808602"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5" action="ppaction://hlinkfile"/>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7952" y="5543551"/>
            <a:ext cx="735971" cy="1080000"/>
          </a:xfrm>
          <a:prstGeom prst="rect">
            <a:avLst/>
          </a:prstGeom>
        </p:spPr>
      </p:pic>
    </p:spTree>
    <p:extLst>
      <p:ext uri="{BB962C8B-B14F-4D97-AF65-F5344CB8AC3E}">
        <p14:creationId xmlns:p14="http://schemas.microsoft.com/office/powerpoint/2010/main" val="272453315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73309166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p>
        </p:txBody>
      </p:sp>
      <p:sp>
        <p:nvSpPr>
          <p:cNvPr id="136194" name="Rectangle 2"/>
          <p:cNvSpPr>
            <a:spLocks noGrp="1" noChangeArrowheads="1"/>
          </p:cNvSpPr>
          <p:nvPr>
            <p:ph type="title"/>
          </p:nvPr>
        </p:nvSpPr>
        <p:spPr>
          <a:xfrm>
            <a:off x="1660015" y="44624"/>
            <a:ext cx="8786326" cy="941194"/>
          </a:xfrm>
        </p:spPr>
        <p:style>
          <a:lnRef idx="0">
            <a:schemeClr val="accent5"/>
          </a:lnRef>
          <a:fillRef idx="3">
            <a:schemeClr val="accent5"/>
          </a:fillRef>
          <a:effectRef idx="3">
            <a:schemeClr val="accent5"/>
          </a:effectRef>
          <a:fontRef idx="minor">
            <a:schemeClr val="lt1"/>
          </a:fontRef>
        </p:style>
        <p:txBody>
          <a:bodyPr>
            <a:noAutofit/>
          </a:bodyPr>
          <a:lstStyle/>
          <a:p>
            <a:pPr algn="ctr" rtl="1"/>
            <a:r>
              <a:rPr lang="fa-IR" sz="3200" dirty="0">
                <a:latin typeface="Sultan bold"/>
                <a:cs typeface="Sultan Medium" pitchFamily="2" charset="-78"/>
              </a:rPr>
              <a:t>جواب شبهات وهابيت در سفرعلي  (ع) براي جمع زكات </a:t>
            </a:r>
            <a:endParaRPr lang="en-US" sz="3200" dirty="0">
              <a:latin typeface="Sultan bold"/>
              <a:cs typeface="Sultan Medium" pitchFamily="2" charset="-78"/>
            </a:endParaRPr>
          </a:p>
        </p:txBody>
      </p:sp>
      <p:grpSp>
        <p:nvGrpSpPr>
          <p:cNvPr id="136222" name="Group 30"/>
          <p:cNvGrpSpPr>
            <a:grpSpLocks/>
          </p:cNvGrpSpPr>
          <p:nvPr/>
        </p:nvGrpSpPr>
        <p:grpSpPr bwMode="auto">
          <a:xfrm>
            <a:off x="2838542" y="1196752"/>
            <a:ext cx="7204251" cy="735272"/>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a:hlinkClick r:id="rId3" action="ppaction://hlinksldjump"/>
            </p:cNvPr>
            <p:cNvSpPr txBox="1">
              <a:spLocks noChangeArrowheads="1"/>
            </p:cNvSpPr>
            <p:nvPr/>
          </p:nvSpPr>
          <p:spPr bwMode="gray">
            <a:xfrm>
              <a:off x="1581" y="1401"/>
              <a:ext cx="237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نهي پيامبر اكرم (ص) از شكايت از علي  (ع) </a:t>
              </a:r>
              <a:endParaRPr lang="en-US" sz="2800" b="1" dirty="0">
                <a:solidFill>
                  <a:srgbClr val="000000"/>
                </a:solidFill>
                <a:cs typeface="Yagut" pitchFamily="2" charset="-78"/>
              </a:endParaRPr>
            </a:p>
          </p:txBody>
        </p:sp>
        <p:sp>
          <p:nvSpPr>
            <p:cNvPr id="136199" name="Text Box 7"/>
            <p:cNvSpPr txBox="1">
              <a:spLocks noChangeArrowheads="1"/>
            </p:cNvSpPr>
            <p:nvPr/>
          </p:nvSpPr>
          <p:spPr bwMode="gray">
            <a:xfrm>
              <a:off x="4048" y="1417"/>
              <a:ext cx="11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1</a:t>
              </a:r>
              <a:endParaRPr lang="en-US" sz="2400" dirty="0"/>
            </a:p>
          </p:txBody>
        </p:sp>
      </p:grpSp>
      <p:grpSp>
        <p:nvGrpSpPr>
          <p:cNvPr id="136223" name="Group 31"/>
          <p:cNvGrpSpPr>
            <a:grpSpLocks/>
          </p:cNvGrpSpPr>
          <p:nvPr/>
        </p:nvGrpSpPr>
        <p:grpSpPr bwMode="auto">
          <a:xfrm>
            <a:off x="2841712" y="1916833"/>
            <a:ext cx="7259441" cy="713647"/>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4" name="Text Box 12">
              <a:hlinkClick r:id="rId5" action="ppaction://hlinksldjump"/>
            </p:cNvPr>
            <p:cNvSpPr txBox="1">
              <a:spLocks noChangeArrowheads="1"/>
            </p:cNvSpPr>
            <p:nvPr/>
          </p:nvSpPr>
          <p:spPr bwMode="gray">
            <a:xfrm>
              <a:off x="1689" y="1867"/>
              <a:ext cx="2160"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ايذاي علي (ع)  ايذاي پيامبر(ص)  است</a:t>
              </a:r>
              <a:endParaRPr lang="en-US" sz="2800" b="1" dirty="0">
                <a:solidFill>
                  <a:srgbClr val="000000"/>
                </a:solidFill>
                <a:cs typeface="Yagut" pitchFamily="2" charset="-78"/>
              </a:endParaRPr>
            </a:p>
          </p:txBody>
        </p:sp>
        <p:sp>
          <p:nvSpPr>
            <p:cNvPr id="136205" name="Text Box 13"/>
            <p:cNvSpPr txBox="1">
              <a:spLocks noChangeArrowheads="1"/>
            </p:cNvSpPr>
            <p:nvPr/>
          </p:nvSpPr>
          <p:spPr bwMode="gray">
            <a:xfrm>
              <a:off x="3970" y="1911"/>
              <a:ext cx="2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t>2</a:t>
              </a:r>
              <a:endParaRPr lang="en-US" sz="2400" dirty="0"/>
            </a:p>
          </p:txBody>
        </p:sp>
      </p:grpSp>
      <p:grpSp>
        <p:nvGrpSpPr>
          <p:cNvPr id="136224" name="Group 32"/>
          <p:cNvGrpSpPr>
            <a:grpSpLocks/>
          </p:cNvGrpSpPr>
          <p:nvPr/>
        </p:nvGrpSpPr>
        <p:grpSpPr bwMode="auto">
          <a:xfrm>
            <a:off x="2855641" y="2636912"/>
            <a:ext cx="7287159" cy="713648"/>
            <a:chOff x="1536" y="2304"/>
            <a:chExt cx="2770" cy="432"/>
          </a:xfrm>
        </p:grpSpPr>
        <p:sp>
          <p:nvSpPr>
            <p:cNvPr id="136207"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9" name="Text Box 17">
              <a:hlinkClick r:id="rId6" action="ppaction://hlinksldjump"/>
            </p:cNvPr>
            <p:cNvSpPr txBox="1">
              <a:spLocks noChangeArrowheads="1"/>
            </p:cNvSpPr>
            <p:nvPr/>
          </p:nvSpPr>
          <p:spPr bwMode="gray">
            <a:xfrm>
              <a:off x="1680" y="2382"/>
              <a:ext cx="2160"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شكا يت قبل از مراسم حج بود</a:t>
              </a:r>
              <a:endParaRPr lang="en-US" sz="2800" b="1" dirty="0">
                <a:solidFill>
                  <a:srgbClr val="000000"/>
                </a:solidFill>
                <a:cs typeface="Yagut" pitchFamily="2" charset="-78"/>
              </a:endParaRPr>
            </a:p>
          </p:txBody>
        </p:sp>
        <p:sp>
          <p:nvSpPr>
            <p:cNvPr id="136210" name="Text Box 18"/>
            <p:cNvSpPr txBox="1">
              <a:spLocks noChangeArrowheads="1"/>
            </p:cNvSpPr>
            <p:nvPr/>
          </p:nvSpPr>
          <p:spPr bwMode="gray">
            <a:xfrm>
              <a:off x="4048" y="2366"/>
              <a:ext cx="118"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3</a:t>
              </a:r>
              <a:endParaRPr lang="en-US" sz="2400" dirty="0"/>
            </a:p>
          </p:txBody>
        </p:sp>
      </p:grpSp>
      <p:grpSp>
        <p:nvGrpSpPr>
          <p:cNvPr id="136225" name="Group 33"/>
          <p:cNvGrpSpPr>
            <a:grpSpLocks/>
          </p:cNvGrpSpPr>
          <p:nvPr/>
        </p:nvGrpSpPr>
        <p:grpSpPr bwMode="auto">
          <a:xfrm>
            <a:off x="2855641" y="3356993"/>
            <a:ext cx="7286571" cy="720783"/>
            <a:chOff x="1536" y="2822"/>
            <a:chExt cx="2779" cy="432"/>
          </a:xfrm>
        </p:grpSpPr>
        <p:sp>
          <p:nvSpPr>
            <p:cNvPr id="136212"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13"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14" name="Text Box 22">
              <a:hlinkClick r:id="rId7" action="ppaction://hlinksldjump"/>
            </p:cNvPr>
            <p:cNvSpPr txBox="1">
              <a:spLocks noChangeArrowheads="1"/>
            </p:cNvSpPr>
            <p:nvPr/>
          </p:nvSpPr>
          <p:spPr bwMode="gray">
            <a:xfrm>
              <a:off x="1546" y="2900"/>
              <a:ext cx="2294"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rtl="1"/>
              <a:r>
                <a:rPr lang="fa-IR" sz="2800" b="1" dirty="0">
                  <a:solidFill>
                    <a:srgbClr val="000000"/>
                  </a:solidFill>
                  <a:cs typeface="Yagut" pitchFamily="2" charset="-78"/>
                </a:rPr>
                <a:t>وقوع شكايت در مدينه</a:t>
              </a:r>
              <a:endParaRPr lang="en-US" sz="2800" b="1" dirty="0">
                <a:solidFill>
                  <a:srgbClr val="000000"/>
                </a:solidFill>
                <a:cs typeface="Yagut" pitchFamily="2" charset="-78"/>
              </a:endParaRPr>
            </a:p>
          </p:txBody>
        </p:sp>
        <p:sp>
          <p:nvSpPr>
            <p:cNvPr id="136215" name="Text Box 23"/>
            <p:cNvSpPr txBox="1">
              <a:spLocks noChangeArrowheads="1"/>
            </p:cNvSpPr>
            <p:nvPr/>
          </p:nvSpPr>
          <p:spPr bwMode="gray">
            <a:xfrm>
              <a:off x="4057" y="2894"/>
              <a:ext cx="119"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4</a:t>
              </a:r>
              <a:endParaRPr lang="en-US" sz="2400" dirty="0"/>
            </a:p>
          </p:txBody>
        </p:sp>
      </p:grpSp>
      <p:grpSp>
        <p:nvGrpSpPr>
          <p:cNvPr id="27" name="Group 33"/>
          <p:cNvGrpSpPr>
            <a:grpSpLocks/>
          </p:cNvGrpSpPr>
          <p:nvPr/>
        </p:nvGrpSpPr>
        <p:grpSpPr bwMode="auto">
          <a:xfrm>
            <a:off x="2853480" y="4077073"/>
            <a:ext cx="7283731" cy="710077"/>
            <a:chOff x="1536" y="2822"/>
            <a:chExt cx="2779" cy="432"/>
          </a:xfrm>
        </p:grpSpPr>
        <p:sp>
          <p:nvSpPr>
            <p:cNvPr id="28"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9"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0" name="Text Box 22">
              <a:hlinkClick r:id="rId8" action="ppaction://hlinksldjump"/>
            </p:cNvPr>
            <p:cNvSpPr txBox="1">
              <a:spLocks noChangeArrowheads="1"/>
            </p:cNvSpPr>
            <p:nvPr/>
          </p:nvSpPr>
          <p:spPr bwMode="gray">
            <a:xfrm>
              <a:off x="1680" y="2875"/>
              <a:ext cx="216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در خطبه غدير اشاره به شكايت نشده</a:t>
              </a:r>
              <a:endParaRPr lang="en-US" sz="2800" b="1" dirty="0">
                <a:solidFill>
                  <a:srgbClr val="000000"/>
                </a:solidFill>
                <a:cs typeface="Yagut" pitchFamily="2" charset="-78"/>
              </a:endParaRPr>
            </a:p>
          </p:txBody>
        </p:sp>
        <p:sp>
          <p:nvSpPr>
            <p:cNvPr id="31" name="Text Box 23"/>
            <p:cNvSpPr txBox="1">
              <a:spLocks noChangeArrowheads="1"/>
            </p:cNvSpPr>
            <p:nvPr/>
          </p:nvSpPr>
          <p:spPr bwMode="gray">
            <a:xfrm>
              <a:off x="4057" y="2894"/>
              <a:ext cx="119"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5</a:t>
              </a:r>
              <a:endParaRPr lang="en-US" sz="2400" dirty="0"/>
            </a:p>
          </p:txBody>
        </p:sp>
      </p:grpSp>
      <p:sp>
        <p:nvSpPr>
          <p:cNvPr id="42" name="Right Arrow 41">
            <a:hlinkClick r:id="rId9" action="ppaction://hlinksldjump"/>
          </p:cNvPr>
          <p:cNvSpPr/>
          <p:nvPr/>
        </p:nvSpPr>
        <p:spPr>
          <a:xfrm>
            <a:off x="1559496" y="44625"/>
            <a:ext cx="808602"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3"/>
          <p:cNvGrpSpPr>
            <a:grpSpLocks/>
          </p:cNvGrpSpPr>
          <p:nvPr/>
        </p:nvGrpSpPr>
        <p:grpSpPr bwMode="auto">
          <a:xfrm>
            <a:off x="2855641" y="4797152"/>
            <a:ext cx="7283731" cy="717178"/>
            <a:chOff x="1536" y="2822"/>
            <a:chExt cx="2779" cy="432"/>
          </a:xfrm>
        </p:grpSpPr>
        <p:sp>
          <p:nvSpPr>
            <p:cNvPr id="33" name="AutoShape 20"/>
            <p:cNvSpPr>
              <a:spLocks noChangeArrowheads="1"/>
            </p:cNvSpPr>
            <p:nvPr/>
          </p:nvSpPr>
          <p:spPr bwMode="gray">
            <a:xfrm>
              <a:off x="1536" y="2907"/>
              <a:ext cx="2736" cy="28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34" name="AutoShape 21"/>
            <p:cNvSpPr>
              <a:spLocks noChangeArrowheads="1"/>
            </p:cNvSpPr>
            <p:nvPr/>
          </p:nvSpPr>
          <p:spPr bwMode="gray">
            <a:xfrm>
              <a:off x="3932" y="2822"/>
              <a:ext cx="383" cy="432"/>
            </a:xfrm>
            <a:prstGeom prst="diamond">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35" name="Text Box 22">
              <a:hlinkClick r:id="rId10" action="ppaction://hlinksldjump"/>
            </p:cNvPr>
            <p:cNvSpPr txBox="1">
              <a:spLocks noChangeArrowheads="1"/>
            </p:cNvSpPr>
            <p:nvPr/>
          </p:nvSpPr>
          <p:spPr bwMode="gray">
            <a:xfrm>
              <a:off x="1680" y="2913"/>
              <a:ext cx="2160"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صحابه اظهار ندامت نكردند</a:t>
              </a:r>
              <a:endParaRPr lang="en-US" sz="2800" b="1" dirty="0">
                <a:solidFill>
                  <a:srgbClr val="000000"/>
                </a:solidFill>
                <a:cs typeface="Yagut" pitchFamily="2" charset="-78"/>
              </a:endParaRPr>
            </a:p>
          </p:txBody>
        </p:sp>
        <p:sp>
          <p:nvSpPr>
            <p:cNvPr id="36" name="Text Box 23"/>
            <p:cNvSpPr txBox="1">
              <a:spLocks noChangeArrowheads="1"/>
            </p:cNvSpPr>
            <p:nvPr/>
          </p:nvSpPr>
          <p:spPr bwMode="gray">
            <a:xfrm>
              <a:off x="4057" y="2894"/>
              <a:ext cx="11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6</a:t>
              </a:r>
              <a:endParaRPr lang="en-US" sz="2400" dirty="0"/>
            </a:p>
          </p:txBody>
        </p:sp>
      </p:grpSp>
      <p:grpSp>
        <p:nvGrpSpPr>
          <p:cNvPr id="37" name="Group 33"/>
          <p:cNvGrpSpPr>
            <a:grpSpLocks/>
          </p:cNvGrpSpPr>
          <p:nvPr/>
        </p:nvGrpSpPr>
        <p:grpSpPr bwMode="auto">
          <a:xfrm>
            <a:off x="2855641" y="5517232"/>
            <a:ext cx="7283731" cy="682370"/>
            <a:chOff x="1536" y="2822"/>
            <a:chExt cx="2779" cy="432"/>
          </a:xfrm>
        </p:grpSpPr>
        <p:sp>
          <p:nvSpPr>
            <p:cNvPr id="38" name="AutoShape 20"/>
            <p:cNvSpPr>
              <a:spLocks noChangeArrowheads="1"/>
            </p:cNvSpPr>
            <p:nvPr/>
          </p:nvSpPr>
          <p:spPr bwMode="gray">
            <a:xfrm>
              <a:off x="1536" y="2907"/>
              <a:ext cx="2736" cy="28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p>
          </p:txBody>
        </p:sp>
        <p:sp>
          <p:nvSpPr>
            <p:cNvPr id="39" name="AutoShape 21"/>
            <p:cNvSpPr>
              <a:spLocks noChangeArrowheads="1"/>
            </p:cNvSpPr>
            <p:nvPr/>
          </p:nvSpPr>
          <p:spPr bwMode="gray">
            <a:xfrm>
              <a:off x="3932" y="2822"/>
              <a:ext cx="383" cy="432"/>
            </a:xfrm>
            <a:prstGeom prst="diamond">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en-US"/>
            </a:p>
          </p:txBody>
        </p:sp>
        <p:sp>
          <p:nvSpPr>
            <p:cNvPr id="40" name="Text Box 22">
              <a:hlinkClick r:id="rId11" action="ppaction://hlinksldjump"/>
            </p:cNvPr>
            <p:cNvSpPr txBox="1">
              <a:spLocks noChangeArrowheads="1"/>
            </p:cNvSpPr>
            <p:nvPr/>
          </p:nvSpPr>
          <p:spPr bwMode="gray">
            <a:xfrm>
              <a:off x="1680" y="2877"/>
              <a:ext cx="2160"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قضيه غدير به دستور خداوند بوده</a:t>
              </a:r>
              <a:endParaRPr lang="en-US" sz="2800" b="1" dirty="0">
                <a:solidFill>
                  <a:srgbClr val="000000"/>
                </a:solidFill>
                <a:cs typeface="Yagut" pitchFamily="2" charset="-78"/>
              </a:endParaRPr>
            </a:p>
          </p:txBody>
        </p:sp>
        <p:sp>
          <p:nvSpPr>
            <p:cNvPr id="41" name="Text Box 23"/>
            <p:cNvSpPr txBox="1">
              <a:spLocks noChangeArrowheads="1"/>
            </p:cNvSpPr>
            <p:nvPr/>
          </p:nvSpPr>
          <p:spPr bwMode="gray">
            <a:xfrm>
              <a:off x="4057" y="2894"/>
              <a:ext cx="119"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7</a:t>
              </a:r>
              <a:endParaRPr lang="en-US" sz="2400" dirty="0"/>
            </a:p>
          </p:txBody>
        </p:sp>
      </p:grpSp>
      <p:grpSp>
        <p:nvGrpSpPr>
          <p:cNvPr id="43" name="Group 33"/>
          <p:cNvGrpSpPr>
            <a:grpSpLocks/>
          </p:cNvGrpSpPr>
          <p:nvPr/>
        </p:nvGrpSpPr>
        <p:grpSpPr bwMode="auto">
          <a:xfrm>
            <a:off x="2855641" y="6182708"/>
            <a:ext cx="7283731" cy="682370"/>
            <a:chOff x="1536" y="2822"/>
            <a:chExt cx="2779" cy="432"/>
          </a:xfrm>
        </p:grpSpPr>
        <p:sp>
          <p:nvSpPr>
            <p:cNvPr id="44" name="AutoShape 20"/>
            <p:cNvSpPr>
              <a:spLocks noChangeArrowheads="1"/>
            </p:cNvSpPr>
            <p:nvPr/>
          </p:nvSpPr>
          <p:spPr bwMode="gray">
            <a:xfrm>
              <a:off x="1536" y="2907"/>
              <a:ext cx="2736" cy="28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45" name="AutoShape 21"/>
            <p:cNvSpPr>
              <a:spLocks noChangeArrowheads="1"/>
            </p:cNvSpPr>
            <p:nvPr/>
          </p:nvSpPr>
          <p:spPr bwMode="gray">
            <a:xfrm>
              <a:off x="3932" y="2822"/>
              <a:ext cx="383" cy="432"/>
            </a:xfrm>
            <a:prstGeom prst="diamond">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46" name="Text Box 22">
              <a:hlinkClick r:id="rId12" action="ppaction://hlinksldjump"/>
            </p:cNvPr>
            <p:cNvSpPr txBox="1">
              <a:spLocks noChangeArrowheads="1"/>
            </p:cNvSpPr>
            <p:nvPr/>
          </p:nvSpPr>
          <p:spPr bwMode="gray">
            <a:xfrm>
              <a:off x="1680" y="2913"/>
              <a:ext cx="2160"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دلالت غدير بر ولايت علي  (ع) علي اي حال</a:t>
              </a:r>
              <a:endParaRPr lang="en-US" sz="2800" b="1" dirty="0">
                <a:solidFill>
                  <a:srgbClr val="000000"/>
                </a:solidFill>
                <a:cs typeface="Yagut" pitchFamily="2" charset="-78"/>
              </a:endParaRPr>
            </a:p>
          </p:txBody>
        </p:sp>
        <p:sp>
          <p:nvSpPr>
            <p:cNvPr id="47" name="Text Box 23"/>
            <p:cNvSpPr txBox="1">
              <a:spLocks noChangeArrowheads="1"/>
            </p:cNvSpPr>
            <p:nvPr/>
          </p:nvSpPr>
          <p:spPr bwMode="gray">
            <a:xfrm>
              <a:off x="4057" y="2894"/>
              <a:ext cx="119"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8</a:t>
              </a:r>
              <a:endParaRPr lang="en-US" sz="2400" dirty="0"/>
            </a:p>
          </p:txBody>
        </p:sp>
      </p:grpSp>
    </p:spTree>
    <p:extLst>
      <p:ext uri="{BB962C8B-B14F-4D97-AF65-F5344CB8AC3E}">
        <p14:creationId xmlns:p14="http://schemas.microsoft.com/office/powerpoint/2010/main" val="400852369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224"/>
                                        </p:tgtEl>
                                        <p:attrNameLst>
                                          <p:attrName>style.visibility</p:attrName>
                                        </p:attrNameLst>
                                      </p:cBhvr>
                                      <p:to>
                                        <p:strVal val="visible"/>
                                      </p:to>
                                    </p:set>
                                    <p:anim calcmode="lin" valueType="num">
                                      <p:cBhvr additive="base">
                                        <p:cTn id="17" dur="1000" fill="hold"/>
                                        <p:tgtEl>
                                          <p:spTgt spid="136224"/>
                                        </p:tgtEl>
                                        <p:attrNameLst>
                                          <p:attrName>ppt_x</p:attrName>
                                        </p:attrNameLst>
                                      </p:cBhvr>
                                      <p:tavLst>
                                        <p:tav tm="0">
                                          <p:val>
                                            <p:strVal val="1+#ppt_w/2"/>
                                          </p:val>
                                        </p:tav>
                                        <p:tav tm="100000">
                                          <p:val>
                                            <p:strVal val="#ppt_x"/>
                                          </p:val>
                                        </p:tav>
                                      </p:tavLst>
                                    </p:anim>
                                    <p:anim calcmode="lin" valueType="num">
                                      <p:cBhvr additive="base">
                                        <p:cTn id="18" dur="1000" fill="hold"/>
                                        <p:tgtEl>
                                          <p:spTgt spid="13622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36225"/>
                                        </p:tgtEl>
                                        <p:attrNameLst>
                                          <p:attrName>style.visibility</p:attrName>
                                        </p:attrNameLst>
                                      </p:cBhvr>
                                      <p:to>
                                        <p:strVal val="visible"/>
                                      </p:to>
                                    </p:set>
                                    <p:anim calcmode="lin" valueType="num">
                                      <p:cBhvr additive="base">
                                        <p:cTn id="22" dur="1000" fill="hold"/>
                                        <p:tgtEl>
                                          <p:spTgt spid="136225"/>
                                        </p:tgtEl>
                                        <p:attrNameLst>
                                          <p:attrName>ppt_x</p:attrName>
                                        </p:attrNameLst>
                                      </p:cBhvr>
                                      <p:tavLst>
                                        <p:tav tm="0">
                                          <p:val>
                                            <p:strVal val="1+#ppt_w/2"/>
                                          </p:val>
                                        </p:tav>
                                        <p:tav tm="100000">
                                          <p:val>
                                            <p:strVal val="#ppt_x"/>
                                          </p:val>
                                        </p:tav>
                                      </p:tavLst>
                                    </p:anim>
                                    <p:anim calcmode="lin" valueType="num">
                                      <p:cBhvr additive="base">
                                        <p:cTn id="23" dur="1000" fill="hold"/>
                                        <p:tgtEl>
                                          <p:spTgt spid="13622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1+#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1000" fill="hold"/>
                                        <p:tgtEl>
                                          <p:spTgt spid="32"/>
                                        </p:tgtEl>
                                        <p:attrNameLst>
                                          <p:attrName>ppt_x</p:attrName>
                                        </p:attrNameLst>
                                      </p:cBhvr>
                                      <p:tavLst>
                                        <p:tav tm="0">
                                          <p:val>
                                            <p:strVal val="1+#ppt_w/2"/>
                                          </p:val>
                                        </p:tav>
                                        <p:tav tm="100000">
                                          <p:val>
                                            <p:strVal val="#ppt_x"/>
                                          </p:val>
                                        </p:tav>
                                      </p:tavLst>
                                    </p:anim>
                                    <p:anim calcmode="lin" valueType="num">
                                      <p:cBhvr additive="base">
                                        <p:cTn id="33" dur="10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1+#ppt_w/2"/>
                                          </p:val>
                                        </p:tav>
                                        <p:tav tm="100000">
                                          <p:val>
                                            <p:strVal val="#ppt_x"/>
                                          </p:val>
                                        </p:tav>
                                      </p:tavLst>
                                    </p:anim>
                                    <p:anim calcmode="lin" valueType="num">
                                      <p:cBhvr additive="base">
                                        <p:cTn id="38" dur="1000" fill="hold"/>
                                        <p:tgtEl>
                                          <p:spTgt spid="37"/>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1000" fill="hold"/>
                                        <p:tgtEl>
                                          <p:spTgt spid="43"/>
                                        </p:tgtEl>
                                        <p:attrNameLst>
                                          <p:attrName>ppt_x</p:attrName>
                                        </p:attrNameLst>
                                      </p:cBhvr>
                                      <p:tavLst>
                                        <p:tav tm="0">
                                          <p:val>
                                            <p:strVal val="1+#ppt_w/2"/>
                                          </p:val>
                                        </p:tav>
                                        <p:tav tm="100000">
                                          <p:val>
                                            <p:strVal val="#ppt_x"/>
                                          </p:val>
                                        </p:tav>
                                      </p:tavLst>
                                    </p:anim>
                                    <p:anim calcmode="lin" valueType="num">
                                      <p:cBhvr additive="base">
                                        <p:cTn id="43"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1822" y="513652"/>
            <a:ext cx="11799545" cy="6344348"/>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en-US" sz="2800" dirty="0"/>
          </a:p>
        </p:txBody>
      </p:sp>
      <p:sp>
        <p:nvSpPr>
          <p:cNvPr id="7" name="Title 6"/>
          <p:cNvSpPr>
            <a:spLocks noGrp="1"/>
          </p:cNvSpPr>
          <p:nvPr>
            <p:ph type="title"/>
          </p:nvPr>
        </p:nvSpPr>
        <p:spPr>
          <a:xfrm>
            <a:off x="201825" y="20516"/>
            <a:ext cx="11799542"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1 - نهي پيامبر از شكايت از علي  (ع) </a:t>
            </a:r>
            <a:endParaRPr lang="en-US" b="1" dirty="0">
              <a:latin typeface="Arial" pitchFamily="34" charset="0"/>
              <a:cs typeface="Arial" pitchFamily="34" charset="0"/>
            </a:endParaRPr>
          </a:p>
        </p:txBody>
      </p:sp>
      <p:sp>
        <p:nvSpPr>
          <p:cNvPr id="11" name="Rounded Rectangle 10"/>
          <p:cNvSpPr/>
          <p:nvPr/>
        </p:nvSpPr>
        <p:spPr>
          <a:xfrm>
            <a:off x="1637939" y="792224"/>
            <a:ext cx="8927314" cy="54450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قال ابن الأثير المتوفی 630  </a:t>
            </a:r>
            <a:r>
              <a:rPr lang="fa-IR" sz="3200" b="1" dirty="0"/>
              <a:t> (في السنة العاشرة) «وبعث علي بن أبي طالب إلى نجران ليجمع صدقاتهم وجزيتهم ويعود، ففعل وعاد، ولقي رسول الله </a:t>
            </a:r>
            <a:r>
              <a:rPr lang="fa-IR" sz="3200" dirty="0"/>
              <a:t>(</a:t>
            </a:r>
            <a:r>
              <a:rPr lang="fa-IR" sz="3200" b="1" dirty="0"/>
              <a:t>صلى الله عليه وسلم</a:t>
            </a:r>
            <a:r>
              <a:rPr lang="fa-IR" sz="3200" dirty="0"/>
              <a:t>)</a:t>
            </a:r>
            <a:r>
              <a:rPr lang="fa-IR" sz="3200" b="1" dirty="0"/>
              <a:t> بمكة في حجة الوداع، واستخلف على الجيش الذي معه رجلاً من أصحابه، وسبقهم إلى النبي </a:t>
            </a:r>
            <a:r>
              <a:rPr lang="fa-IR" sz="3200" dirty="0"/>
              <a:t>(</a:t>
            </a:r>
            <a:r>
              <a:rPr lang="fa-IR" sz="3200" b="1" dirty="0"/>
              <a:t>صلى الله عليه وسلم</a:t>
            </a:r>
            <a:r>
              <a:rPr lang="fa-IR" sz="3200" dirty="0"/>
              <a:t>)</a:t>
            </a:r>
            <a:r>
              <a:rPr lang="fa-IR" sz="3200" b="1" dirty="0"/>
              <a:t> فلقيه بمكة، فعمد الرجل إلى الجيش، فكساهم كل رجل حلة من البز الذي مع علي، فلما دنا الجيش خرج علي ليتلقاهم، فرأى عليهم الحلل، فنـزعها عنهم، فشكاه الجيش إلى رسول الله </a:t>
            </a:r>
            <a:r>
              <a:rPr lang="fa-IR" sz="3200" dirty="0"/>
              <a:t>(</a:t>
            </a:r>
            <a:r>
              <a:rPr lang="fa-IR" sz="3200" b="1" dirty="0"/>
              <a:t>صلى الله عليه وسلم</a:t>
            </a:r>
            <a:r>
              <a:rPr lang="fa-IR" sz="3200" dirty="0"/>
              <a:t>)</a:t>
            </a:r>
            <a:r>
              <a:rPr lang="fa-IR" sz="3200" b="1" dirty="0"/>
              <a:t> فقام النبي </a:t>
            </a:r>
            <a:r>
              <a:rPr lang="fa-IR" sz="3200" dirty="0"/>
              <a:t>(</a:t>
            </a:r>
            <a:r>
              <a:rPr lang="fa-IR" sz="3200" b="1" dirty="0"/>
              <a:t>صلى الله عليه وسلم</a:t>
            </a:r>
            <a:r>
              <a:rPr lang="fa-IR" sz="3200" dirty="0"/>
              <a:t>)</a:t>
            </a:r>
            <a:r>
              <a:rPr lang="fa-IR" sz="3200" b="1" dirty="0"/>
              <a:t> خطيباً، فقال: </a:t>
            </a:r>
            <a:r>
              <a:rPr lang="fa-IR" sz="3200" b="1" dirty="0">
                <a:solidFill>
                  <a:srgbClr val="FF0000"/>
                </a:solidFill>
              </a:rPr>
              <a:t>أيها الناس، لا تشكوا علياً، فو الله إنه لأخشن في ذات الله وفي سبيل الله</a:t>
            </a:r>
            <a:r>
              <a:rPr lang="fa-IR" sz="3200" b="1" dirty="0"/>
              <a:t>»</a:t>
            </a:r>
            <a:r>
              <a:rPr lang="fa-IR" sz="3200" dirty="0"/>
              <a:t>. </a:t>
            </a:r>
            <a:endParaRPr lang="en-US" sz="3200" dirty="0"/>
          </a:p>
        </p:txBody>
      </p:sp>
      <p:sp>
        <p:nvSpPr>
          <p:cNvPr id="13" name="Rounded Rectangle 12"/>
          <p:cNvSpPr/>
          <p:nvPr/>
        </p:nvSpPr>
        <p:spPr>
          <a:xfrm>
            <a:off x="6672064" y="6218110"/>
            <a:ext cx="3544506" cy="5348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dirty="0"/>
              <a:t>الكامل في التاريخ، ج2 ص301.</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76943" y="5418000"/>
            <a:ext cx="960000" cy="1440000"/>
          </a:xfrm>
          <a:prstGeom prst="rect">
            <a:avLst/>
          </a:prstGeom>
        </p:spPr>
      </p:pic>
    </p:spTree>
    <p:extLst>
      <p:ext uri="{BB962C8B-B14F-4D97-AF65-F5344CB8AC3E}">
        <p14:creationId xmlns:p14="http://schemas.microsoft.com/office/powerpoint/2010/main" val="399558585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47059"/>
            <a:ext cx="11917540" cy="6096794"/>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en-US" sz="2800" dirty="0"/>
          </a:p>
        </p:txBody>
      </p:sp>
      <p:sp>
        <p:nvSpPr>
          <p:cNvPr id="7" name="Title 6"/>
          <p:cNvSpPr>
            <a:spLocks noGrp="1"/>
          </p:cNvSpPr>
          <p:nvPr>
            <p:ph type="title"/>
          </p:nvPr>
        </p:nvSpPr>
        <p:spPr>
          <a:xfrm>
            <a:off x="125481" y="41713"/>
            <a:ext cx="11917540"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1 - نهي پيامبر از شكايت از علي  (ع) </a:t>
            </a:r>
            <a:endParaRPr lang="en-US" b="1" dirty="0">
              <a:latin typeface="Arial" pitchFamily="34" charset="0"/>
              <a:cs typeface="Arial" pitchFamily="34" charset="0"/>
            </a:endParaRPr>
          </a:p>
        </p:txBody>
      </p:sp>
      <p:sp>
        <p:nvSpPr>
          <p:cNvPr id="11" name="Rounded Rectangle 10"/>
          <p:cNvSpPr/>
          <p:nvPr/>
        </p:nvSpPr>
        <p:spPr>
          <a:xfrm>
            <a:off x="1725892" y="783719"/>
            <a:ext cx="8751411" cy="21081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روی أحمد المتوفی 241، عن أبي سعيد الخدري، قال: </a:t>
            </a:r>
            <a:r>
              <a:rPr lang="fa-IR" sz="3200" b="1" dirty="0"/>
              <a:t>«اشتكى علياً الناس، قال: فقام رسول الله </a:t>
            </a:r>
            <a:r>
              <a:rPr lang="fa-IR" sz="3200" dirty="0"/>
              <a:t>(</a:t>
            </a:r>
            <a:r>
              <a:rPr lang="fa-IR" sz="3200" b="1" dirty="0"/>
              <a:t>صلى الله عليه وسلم</a:t>
            </a:r>
            <a:r>
              <a:rPr lang="fa-IR" sz="3200" dirty="0"/>
              <a:t>)</a:t>
            </a:r>
            <a:r>
              <a:rPr lang="fa-IR" sz="3200" b="1" dirty="0"/>
              <a:t> فينا خطيباً، فسمعته يقول: أيها الناس، </a:t>
            </a:r>
            <a:r>
              <a:rPr lang="fa-IR" sz="3200" b="1" dirty="0">
                <a:solidFill>
                  <a:srgbClr val="FF0000"/>
                </a:solidFill>
              </a:rPr>
              <a:t>لا تشكوا علياً فو الله إنه لأخشن في ذات الله أو في سبيل الله»</a:t>
            </a:r>
            <a:r>
              <a:rPr lang="fa-IR" sz="3200" dirty="0">
                <a:solidFill>
                  <a:srgbClr val="FF0000"/>
                </a:solidFill>
              </a:rPr>
              <a:t>.</a:t>
            </a:r>
            <a:endParaRPr lang="en-US" sz="3200" dirty="0">
              <a:solidFill>
                <a:srgbClr val="FF0000"/>
              </a:solidFill>
            </a:endParaRPr>
          </a:p>
        </p:txBody>
      </p:sp>
      <p:sp>
        <p:nvSpPr>
          <p:cNvPr id="13" name="Rounded Rectangle 12"/>
          <p:cNvSpPr/>
          <p:nvPr/>
        </p:nvSpPr>
        <p:spPr>
          <a:xfrm>
            <a:off x="3431704" y="2891857"/>
            <a:ext cx="6835445" cy="501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dirty="0"/>
              <a:t>مسند أحمد بن حنبل، ج3 ص86 روح المعاني ج 6 ص 194</a:t>
            </a:r>
            <a:endParaRPr lang="en-US" sz="2800" dirty="0"/>
          </a:p>
        </p:txBody>
      </p:sp>
      <p:sp>
        <p:nvSpPr>
          <p:cNvPr id="6" name="Rounded Rectangle 5"/>
          <p:cNvSpPr/>
          <p:nvPr/>
        </p:nvSpPr>
        <p:spPr>
          <a:xfrm>
            <a:off x="1762164" y="3786956"/>
            <a:ext cx="8664763" cy="22343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روی ابن عبد البر المتوفی 463:  عن أبي سعيد الخدريّ ، قالت : اشتكى الناس عليا ، فقام رسول الله صلَّى الله عليه وسلم فينا خطيبا ، فسمعته يقول : أيها الناس </a:t>
            </a:r>
            <a:r>
              <a:rPr lang="fa-IR" sz="3200" b="1" dirty="0">
                <a:solidFill>
                  <a:srgbClr val="FF0000"/>
                </a:solidFill>
              </a:rPr>
              <a:t>لا تشكوا عليا ، فوالله إنه لأخشى في ذات الله من أن يشتكي به </a:t>
            </a:r>
            <a:r>
              <a:rPr lang="fa-IR" sz="3200" b="1" dirty="0"/>
              <a:t>.</a:t>
            </a:r>
            <a:endParaRPr lang="en-US" sz="3200" dirty="0"/>
          </a:p>
        </p:txBody>
      </p:sp>
      <p:sp>
        <p:nvSpPr>
          <p:cNvPr id="9" name="Rounded Rectangle 8"/>
          <p:cNvSpPr/>
          <p:nvPr/>
        </p:nvSpPr>
        <p:spPr>
          <a:xfrm>
            <a:off x="6359572" y="6021289"/>
            <a:ext cx="3907577" cy="51104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ar-SA" sz="2800" dirty="0"/>
              <a:t>الاستيعاب  ج 4 ص 1857 ح 3364 </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1524" y="2555911"/>
            <a:ext cx="994461" cy="1440000"/>
          </a:xfrm>
          <a:prstGeom prst="rect">
            <a:avLst/>
          </a:prstGeom>
        </p:spPr>
      </p:pic>
      <p:pic>
        <p:nvPicPr>
          <p:cNvPr id="3" name="Picture 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0120" y="4868038"/>
            <a:ext cx="1005343" cy="1440000"/>
          </a:xfrm>
          <a:prstGeom prst="rect">
            <a:avLst/>
          </a:prstGeom>
        </p:spPr>
      </p:pic>
    </p:spTree>
    <p:extLst>
      <p:ext uri="{BB962C8B-B14F-4D97-AF65-F5344CB8AC3E}">
        <p14:creationId xmlns:p14="http://schemas.microsoft.com/office/powerpoint/2010/main" val="339526934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9"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7624" y="703372"/>
            <a:ext cx="11799545"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en-US" sz="2800" dirty="0"/>
          </a:p>
        </p:txBody>
      </p:sp>
      <p:sp>
        <p:nvSpPr>
          <p:cNvPr id="7" name="Title 6"/>
          <p:cNvSpPr>
            <a:spLocks noGrp="1"/>
          </p:cNvSpPr>
          <p:nvPr>
            <p:ph type="title"/>
          </p:nvPr>
        </p:nvSpPr>
        <p:spPr>
          <a:xfrm>
            <a:off x="257626" y="0"/>
            <a:ext cx="11799542"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1 - نهي پيامبر از شكايت از علي  (ع) </a:t>
            </a:r>
            <a:endParaRPr lang="en-US" b="1" dirty="0">
              <a:latin typeface="Arial" pitchFamily="34" charset="0"/>
              <a:cs typeface="Arial" pitchFamily="34" charset="0"/>
            </a:endParaRPr>
          </a:p>
        </p:txBody>
      </p:sp>
      <p:sp>
        <p:nvSpPr>
          <p:cNvPr id="11" name="Rounded Rectangle 10"/>
          <p:cNvSpPr/>
          <p:nvPr/>
        </p:nvSpPr>
        <p:spPr>
          <a:xfrm>
            <a:off x="1637939" y="780510"/>
            <a:ext cx="8927314" cy="26021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روی الحاكم المتوفی 405، عن أبي سعيد الخدري رضي الله عنه قال شكى علي بن أبي طالب الناس إلى  رسول الله صلى الله عليه وآله فقام فينا خطيبا فسمعته يقول </a:t>
            </a:r>
            <a:r>
              <a:rPr lang="fa-IR" sz="3200" b="1" dirty="0">
                <a:solidFill>
                  <a:srgbClr val="FF0000"/>
                </a:solidFill>
              </a:rPr>
              <a:t>أيها الناس لا تشكوا عليا فوالله انه لأخشن في ذات الله وفى سبيل الله </a:t>
            </a:r>
            <a:r>
              <a:rPr lang="fa-IR" sz="3200" b="1" dirty="0"/>
              <a:t>* هذا حديث صحيح الاسناد ولم يخرجاه </a:t>
            </a:r>
            <a:endParaRPr lang="en-US" sz="3200" dirty="0"/>
          </a:p>
        </p:txBody>
      </p:sp>
      <p:sp>
        <p:nvSpPr>
          <p:cNvPr id="19" name="Rounded Rectangle 18"/>
          <p:cNvSpPr/>
          <p:nvPr/>
        </p:nvSpPr>
        <p:spPr>
          <a:xfrm>
            <a:off x="5159896" y="2924944"/>
            <a:ext cx="2924611" cy="4728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ar-SA" sz="2800" dirty="0"/>
              <a:t>المستدرك ج 3 ص 134</a:t>
            </a:r>
            <a:endParaRPr lang="en-US" sz="2800" dirty="0"/>
          </a:p>
        </p:txBody>
      </p:sp>
      <p:sp>
        <p:nvSpPr>
          <p:cNvPr id="23" name="Rounded Rectangle 22"/>
          <p:cNvSpPr/>
          <p:nvPr/>
        </p:nvSpPr>
        <p:spPr>
          <a:xfrm>
            <a:off x="1687925" y="3682010"/>
            <a:ext cx="9016587" cy="26993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endParaRPr lang="fa-IR" sz="3200" b="1" dirty="0"/>
          </a:p>
          <a:p>
            <a:pPr algn="justLow" rtl="1"/>
            <a:r>
              <a:rPr lang="fa-IR" sz="3200" dirty="0"/>
              <a:t>روی ابن كثير المتوفی 774: قال أبو سعيد الخدري:...</a:t>
            </a:r>
            <a:r>
              <a:rPr lang="fa-IR" sz="3200" b="1" dirty="0"/>
              <a:t> فدخلت فحييت رسول الله (ص) يا رسول الله، ما لقينا من علي من الغلظة وسوء الصحبة والتضييق</a:t>
            </a:r>
            <a:r>
              <a:rPr lang="en-US" sz="3200" b="1" dirty="0"/>
              <a:t> </a:t>
            </a:r>
            <a:r>
              <a:rPr lang="fa-IR" sz="3200" b="1" dirty="0"/>
              <a:t>... قال |: </a:t>
            </a:r>
            <a:r>
              <a:rPr lang="fa-IR" sz="3200" b="1" dirty="0">
                <a:solidFill>
                  <a:srgbClr val="FF0000"/>
                </a:solidFill>
              </a:rPr>
              <a:t>مه، بعض قولك لأخيك علي</a:t>
            </a:r>
            <a:r>
              <a:rPr lang="fa-IR" sz="3200" b="1" dirty="0"/>
              <a:t>، فوالله لقد علمتُ أنه أخشن في سبيل الله. «وهذا إسناد جيد، على شرط النسائي.</a:t>
            </a:r>
          </a:p>
          <a:p>
            <a:pPr algn="justLow" rtl="1"/>
            <a:endParaRPr lang="en-US" sz="3200" dirty="0"/>
          </a:p>
        </p:txBody>
      </p:sp>
      <p:sp>
        <p:nvSpPr>
          <p:cNvPr id="24" name="Rounded Rectangle 23"/>
          <p:cNvSpPr/>
          <p:nvPr/>
        </p:nvSpPr>
        <p:spPr>
          <a:xfrm>
            <a:off x="4511824" y="5994173"/>
            <a:ext cx="4834359" cy="5015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البداية والنهاية،  ج 7 ص 395 (</a:t>
            </a:r>
            <a:r>
              <a:rPr lang="fa-IR" sz="2800"/>
              <a:t>ج5 ص106)</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7613" y="2564904"/>
            <a:ext cx="988753" cy="1440000"/>
          </a:xfrm>
          <a:prstGeom prst="rect">
            <a:avLst/>
          </a:prstGeom>
        </p:spPr>
      </p:pic>
      <p:pic>
        <p:nvPicPr>
          <p:cNvPr id="3" name="Picture 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6564" y="4869160"/>
            <a:ext cx="1173448" cy="1641750"/>
          </a:xfrm>
          <a:prstGeom prst="rect">
            <a:avLst/>
          </a:prstGeom>
        </p:spPr>
      </p:pic>
    </p:spTree>
    <p:extLst>
      <p:ext uri="{BB962C8B-B14F-4D97-AF65-F5344CB8AC3E}">
        <p14:creationId xmlns:p14="http://schemas.microsoft.com/office/powerpoint/2010/main" val="98220719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 calcmode="lin" valueType="num">
                                      <p:cBhvr>
                                        <p:cTn id="16" dur="500" fill="hold"/>
                                        <p:tgtEl>
                                          <p:spTgt spid="19"/>
                                        </p:tgtEl>
                                        <p:attrNameLst>
                                          <p:attrName>style.rotation</p:attrName>
                                        </p:attrNameLst>
                                      </p:cBhvr>
                                      <p:tavLst>
                                        <p:tav tm="0">
                                          <p:val>
                                            <p:fltVal val="360"/>
                                          </p:val>
                                        </p:tav>
                                        <p:tav tm="100000">
                                          <p:val>
                                            <p:fltVal val="0"/>
                                          </p:val>
                                        </p:tav>
                                      </p:tavLst>
                                    </p:anim>
                                    <p:animEffect transition="in" filter="fade">
                                      <p:cBhvr>
                                        <p:cTn id="17" dur="500"/>
                                        <p:tgtEl>
                                          <p:spTgt spid="19"/>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 calcmode="lin" valueType="num">
                                      <p:cBhvr>
                                        <p:cTn id="30" dur="500" fill="hold"/>
                                        <p:tgtEl>
                                          <p:spTgt spid="24"/>
                                        </p:tgtEl>
                                        <p:attrNameLst>
                                          <p:attrName>style.rotation</p:attrName>
                                        </p:attrNameLst>
                                      </p:cBhvr>
                                      <p:tavLst>
                                        <p:tav tm="0">
                                          <p:val>
                                            <p:fltVal val="360"/>
                                          </p:val>
                                        </p:tav>
                                        <p:tav tm="100000">
                                          <p:val>
                                            <p:fltVal val="0"/>
                                          </p:val>
                                        </p:tav>
                                      </p:tavLst>
                                    </p:anim>
                                    <p:animEffect transition="in" filter="fade">
                                      <p:cBhvr>
                                        <p:cTn id="31" dur="500"/>
                                        <p:tgtEl>
                                          <p:spTgt spid="24"/>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3" grpId="0" animBg="1"/>
      <p:bldP spid="24"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en-US" sz="2800"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نتيجه نهي پيامبر از شكايت از علي  (ع) </a:t>
            </a:r>
            <a:endParaRPr lang="en-US" b="1" dirty="0">
              <a:latin typeface="Arial" pitchFamily="34" charset="0"/>
              <a:cs typeface="Arial" pitchFamily="34" charset="0"/>
            </a:endParaRPr>
          </a:p>
        </p:txBody>
      </p:sp>
      <p:sp>
        <p:nvSpPr>
          <p:cNvPr id="11" name="Rounded Rectangle 10"/>
          <p:cNvSpPr/>
          <p:nvPr/>
        </p:nvSpPr>
        <p:spPr>
          <a:xfrm>
            <a:off x="1854581" y="764705"/>
            <a:ext cx="8494033" cy="20227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solidFill>
                  <a:srgbClr val="0000FF"/>
                </a:solidFill>
              </a:rPr>
              <a:t>وَمَا كَانَ لِمُؤْمِن وَلاَ مُؤْمِنَة إِذَا قَضَي اللهُ وَرَسُولُهُ أَمْراً أَنْ يَكُونَ لَهُمْ الْخِيَرَةُ مِنْ أَمْرِهِمْ وَمَنْ يَعْصِ اللهَ وَرَسُولَهُ فَقَدْ ضَلَّ ضَلاَلا مُبِيناً </a:t>
            </a:r>
            <a:r>
              <a:rPr lang="fa-IR" sz="3200" b="1" dirty="0"/>
              <a:t>الأحزاب: 33/36</a:t>
            </a:r>
            <a:endParaRPr lang="en-US" sz="3200" dirty="0"/>
          </a:p>
        </p:txBody>
      </p:sp>
      <p:sp>
        <p:nvSpPr>
          <p:cNvPr id="5" name="Right Arrow 4">
            <a:hlinkClick r:id="rId3" action="ppaction://hlinksldjump"/>
          </p:cNvPr>
          <p:cNvSpPr/>
          <p:nvPr/>
        </p:nvSpPr>
        <p:spPr>
          <a:xfrm>
            <a:off x="1775520" y="100759"/>
            <a:ext cx="742444" cy="22834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 name="Left-Right Arrow 1"/>
          <p:cNvSpPr/>
          <p:nvPr/>
        </p:nvSpPr>
        <p:spPr>
          <a:xfrm>
            <a:off x="4367808" y="2852937"/>
            <a:ext cx="3469828" cy="300919"/>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16754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action="ppaction://hlinkfile"/>
          </p:cNvPr>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2517964" y="3924257"/>
            <a:ext cx="735971" cy="1080000"/>
          </a:xfrm>
        </p:spPr>
        <p:style>
          <a:lnRef idx="1">
            <a:schemeClr val="accent4"/>
          </a:lnRef>
          <a:fillRef idx="2">
            <a:schemeClr val="accent4"/>
          </a:fillRef>
          <a:effectRef idx="1">
            <a:schemeClr val="accent4"/>
          </a:effectRef>
          <a:fontRef idx="minor">
            <a:schemeClr val="dk1"/>
          </a:fontRef>
        </p:style>
      </p:pic>
      <p:sp>
        <p:nvSpPr>
          <p:cNvPr id="7" name="Title 6"/>
          <p:cNvSpPr>
            <a:spLocks noGrp="1"/>
          </p:cNvSpPr>
          <p:nvPr>
            <p:ph type="title"/>
          </p:nvPr>
        </p:nvSpPr>
        <p:spPr>
          <a:xfrm>
            <a:off x="125484" y="44624"/>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t>2 </a:t>
            </a:r>
            <a:r>
              <a:rPr lang="fa-IR" b="1" dirty="0">
                <a:latin typeface="Arial" pitchFamily="34" charset="0"/>
                <a:cs typeface="Arial" pitchFamily="34" charset="0"/>
              </a:rPr>
              <a:t>- ايذاي علي  (ع)  ايذاي پيامبر (ص) است</a:t>
            </a:r>
            <a:endParaRPr lang="en-US" b="1" dirty="0">
              <a:latin typeface="Arial" pitchFamily="34" charset="0"/>
              <a:cs typeface="Arial" pitchFamily="34" charset="0"/>
            </a:endParaRPr>
          </a:p>
        </p:txBody>
      </p:sp>
      <p:sp>
        <p:nvSpPr>
          <p:cNvPr id="11" name="Rounded Rectangle 10"/>
          <p:cNvSpPr/>
          <p:nvPr/>
        </p:nvSpPr>
        <p:spPr>
          <a:xfrm>
            <a:off x="1769216" y="921198"/>
            <a:ext cx="8664763" cy="29398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روی أحمد عن عمرو بن شاس الأسلمي... فلما قدمت أظهرت شكايته في المسجد، حتى بلغ ذلك قال رسول الله (صلى الله عليه وسلم) عمرو بن شاس: يا عمرو، </a:t>
            </a:r>
            <a:r>
              <a:rPr lang="fa-IR" sz="3200" b="1" dirty="0">
                <a:solidFill>
                  <a:srgbClr val="FF0000"/>
                </a:solidFill>
              </a:rPr>
              <a:t>والله لقد آذيتني</a:t>
            </a:r>
            <a:r>
              <a:rPr lang="fa-IR" sz="3200" b="1" dirty="0"/>
              <a:t>، قلت: أعوذ بالله أن أوذيك يا رسول الله، قال: بلى من آذى علياً فقد آذاني».</a:t>
            </a:r>
          </a:p>
          <a:p>
            <a:pPr algn="justLow" rtl="1"/>
            <a:r>
              <a:rPr lang="fa-IR" sz="3200" dirty="0"/>
              <a:t>وقال الحاكم: </a:t>
            </a:r>
            <a:r>
              <a:rPr lang="fa-IR" sz="3200" b="1" dirty="0"/>
              <a:t>«هذا حديث صحيح الإسناد ولم يخرجاه»</a:t>
            </a:r>
            <a:r>
              <a:rPr lang="fa-IR" sz="3200" dirty="0"/>
              <a:t>.</a:t>
            </a:r>
            <a:endParaRPr lang="en-US" sz="3200" b="1" dirty="0"/>
          </a:p>
        </p:txBody>
      </p:sp>
      <p:sp>
        <p:nvSpPr>
          <p:cNvPr id="13" name="Rounded Rectangle 12"/>
          <p:cNvSpPr/>
          <p:nvPr/>
        </p:nvSpPr>
        <p:spPr>
          <a:xfrm>
            <a:off x="3719736" y="3859223"/>
            <a:ext cx="6378722" cy="5139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endParaRPr lang="fa-IR" sz="2800" dirty="0"/>
          </a:p>
          <a:p>
            <a:pPr rtl="1"/>
            <a:r>
              <a:rPr lang="fa-IR" sz="2800" dirty="0"/>
              <a:t>مسند أحمد بن حنبل، ج3 ص483، المستدرك، ج3 ص122.</a:t>
            </a:r>
            <a:endParaRPr lang="en-US" sz="2800" dirty="0"/>
          </a:p>
          <a:p>
            <a:pPr rtl="1"/>
            <a:endParaRPr lang="en-US" sz="2800" dirty="0"/>
          </a:p>
        </p:txBody>
      </p:sp>
      <p:sp>
        <p:nvSpPr>
          <p:cNvPr id="6" name="Rounded Rectangle 5"/>
          <p:cNvSpPr/>
          <p:nvPr/>
        </p:nvSpPr>
        <p:spPr>
          <a:xfrm>
            <a:off x="1847529" y="5067466"/>
            <a:ext cx="8494033" cy="13858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solidFill>
                  <a:srgbClr val="0000FF"/>
                </a:solidFill>
              </a:rPr>
              <a:t>إِنَّ الَّذِينَ يُؤْذُونَ اللهَ وَرَسُولَهُ لَعَنَهُمْ اللهُ فِي الدُّنْيَا وَالاْخِرَةِ وَأَعَدَّ لَهُمْ عَذَاباً مُهِيناً </a:t>
            </a:r>
            <a:r>
              <a:rPr lang="fa-IR" sz="3200" b="1" dirty="0"/>
              <a:t>الأحزاب: 33/57</a:t>
            </a:r>
            <a:endParaRPr lang="en-US" sz="3200" dirty="0"/>
          </a:p>
        </p:txBody>
      </p:sp>
      <p:sp>
        <p:nvSpPr>
          <p:cNvPr id="9" name="Right Arrow 8">
            <a:hlinkClick r:id="rId5" action="ppaction://hlinksldjump"/>
          </p:cNvPr>
          <p:cNvSpPr/>
          <p:nvPr/>
        </p:nvSpPr>
        <p:spPr>
          <a:xfrm>
            <a:off x="1775520" y="-27384"/>
            <a:ext cx="742444" cy="22834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0" name="Left-Right Arrow 9"/>
          <p:cNvSpPr/>
          <p:nvPr/>
        </p:nvSpPr>
        <p:spPr>
          <a:xfrm>
            <a:off x="4668909" y="6527100"/>
            <a:ext cx="2867626" cy="127619"/>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5" name="Picture 4">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412751" y="3987466"/>
            <a:ext cx="741565" cy="1080000"/>
          </a:xfrm>
          <a:prstGeom prst="rect">
            <a:avLst/>
          </a:prstGeom>
        </p:spPr>
      </p:pic>
    </p:spTree>
    <p:extLst>
      <p:ext uri="{BB962C8B-B14F-4D97-AF65-F5344CB8AC3E}">
        <p14:creationId xmlns:p14="http://schemas.microsoft.com/office/powerpoint/2010/main" val="123412601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33814" y="6116"/>
            <a:ext cx="8735888"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3 - شكايت قبل از مراسم حج بود</a:t>
            </a:r>
            <a:endParaRPr lang="en-US" b="1" dirty="0">
              <a:latin typeface="Arial" pitchFamily="34" charset="0"/>
              <a:cs typeface="Arial" pitchFamily="34" charset="0"/>
            </a:endParaRPr>
          </a:p>
        </p:txBody>
      </p:sp>
      <p:sp>
        <p:nvSpPr>
          <p:cNvPr id="11" name="Rounded Rectangle 10"/>
          <p:cNvSpPr/>
          <p:nvPr/>
        </p:nvSpPr>
        <p:spPr>
          <a:xfrm>
            <a:off x="1873790" y="817624"/>
            <a:ext cx="8326667" cy="22513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في رواية ابن هشام والطبري قال:</a:t>
            </a:r>
            <a:r>
              <a:rPr lang="fa-IR" sz="3200" b="1" dirty="0"/>
              <a:t> «أيها الناس، لا تشكوا علياً، فوالله إنه لأخشن في ذات الله ثم مضى رسول الله (صلى الله عليه وسلم) على حجه، فأرى الناس مناسكهم، وأعلمهم سنن حجهم.</a:t>
            </a:r>
            <a:endParaRPr lang="en-US" sz="3200" dirty="0"/>
          </a:p>
        </p:txBody>
      </p:sp>
      <p:sp>
        <p:nvSpPr>
          <p:cNvPr id="13" name="Rounded Rectangle 12"/>
          <p:cNvSpPr/>
          <p:nvPr/>
        </p:nvSpPr>
        <p:spPr>
          <a:xfrm>
            <a:off x="3791744" y="3100855"/>
            <a:ext cx="6263734"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dirty="0"/>
              <a:t>سيرة ابن هشام، ج4 ص1022. تاريخ الطبري، ج2 ص402.</a:t>
            </a:r>
            <a:endParaRPr lang="en-US" sz="2800" dirty="0"/>
          </a:p>
        </p:txBody>
      </p:sp>
      <p:sp>
        <p:nvSpPr>
          <p:cNvPr id="6" name="Right Arrow 5">
            <a:hlinkClick r:id="rId3" action="ppaction://hlinksldjump"/>
          </p:cNvPr>
          <p:cNvSpPr/>
          <p:nvPr/>
        </p:nvSpPr>
        <p:spPr>
          <a:xfrm>
            <a:off x="1775520" y="176318"/>
            <a:ext cx="742444" cy="22834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2" name="Left-Right Arrow 11"/>
          <p:cNvSpPr/>
          <p:nvPr/>
        </p:nvSpPr>
        <p:spPr>
          <a:xfrm>
            <a:off x="4668909" y="3805438"/>
            <a:ext cx="2867626" cy="127619"/>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 name="Picture 1">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94007" y="3318429"/>
            <a:ext cx="1247913" cy="1800000"/>
          </a:xfrm>
          <a:prstGeom prst="rect">
            <a:avLst/>
          </a:prstGeom>
        </p:spPr>
      </p:pic>
      <p:pic>
        <p:nvPicPr>
          <p:cNvPr id="3" name="Picture 2">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200457" y="3318429"/>
            <a:ext cx="1226862" cy="1800000"/>
          </a:xfrm>
          <a:prstGeom prst="rect">
            <a:avLst/>
          </a:prstGeom>
        </p:spPr>
      </p:pic>
    </p:spTree>
    <p:extLst>
      <p:ext uri="{BB962C8B-B14F-4D97-AF65-F5344CB8AC3E}">
        <p14:creationId xmlns:p14="http://schemas.microsoft.com/office/powerpoint/2010/main" val="259374728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6" grpId="0" animBg="1"/>
      <p:bldP spid="12"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31206"/>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pPr algn="l"/>
            <a:endParaRPr lang="fa-IR" sz="2800" dirty="0"/>
          </a:p>
          <a:p>
            <a:pPr algn="l"/>
            <a:r>
              <a:rPr lang="fa-IR" sz="2800" dirty="0">
                <a:solidFill>
                  <a:srgbClr val="F3FBFF"/>
                </a:solidFill>
              </a:rPr>
              <a:t>ا</a:t>
            </a:r>
            <a:endParaRPr lang="en-US" sz="2800" dirty="0">
              <a:solidFill>
                <a:srgbClr val="F3FBFF"/>
              </a:solidFill>
            </a:endParaRPr>
          </a:p>
        </p:txBody>
      </p:sp>
      <p:sp>
        <p:nvSpPr>
          <p:cNvPr id="7" name="Title 6"/>
          <p:cNvSpPr>
            <a:spLocks noGrp="1"/>
          </p:cNvSpPr>
          <p:nvPr>
            <p:ph type="title"/>
          </p:nvPr>
        </p:nvSpPr>
        <p:spPr>
          <a:xfrm>
            <a:off x="125484" y="44624"/>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4 - وقوع شكايت از علي  (ع) در مدينه</a:t>
            </a:r>
            <a:endParaRPr lang="en-US" b="1" dirty="0">
              <a:latin typeface="Arial" pitchFamily="34" charset="0"/>
              <a:cs typeface="Arial" pitchFamily="34" charset="0"/>
            </a:endParaRPr>
          </a:p>
        </p:txBody>
      </p:sp>
      <p:sp>
        <p:nvSpPr>
          <p:cNvPr id="11" name="Rounded Rectangle 10"/>
          <p:cNvSpPr/>
          <p:nvPr/>
        </p:nvSpPr>
        <p:spPr>
          <a:xfrm>
            <a:off x="1854581" y="796748"/>
            <a:ext cx="8494033" cy="26322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fa-IR" sz="3200" b="1" dirty="0"/>
              <a:t>روی البيهقي عن أبي سعيد الخدري قال: </a:t>
            </a:r>
            <a:r>
              <a:rPr lang="fa-IR" sz="3200" b="1" dirty="0">
                <a:ln>
                  <a:solidFill>
                    <a:srgbClr val="FF0000"/>
                  </a:solidFill>
                </a:ln>
              </a:rPr>
              <a:t>فلما قدمنا المدينة </a:t>
            </a:r>
            <a:r>
              <a:rPr lang="fa-IR" sz="3200" b="1" dirty="0"/>
              <a:t>غدوت إلى رسول الله (صلى الله عليه وسلم) ... فدخلت فحييت رسول الله  فقلت له: يا رسول الله، ما لقينا من علي من الغلظة وسوء الصحبة والتضييق.</a:t>
            </a:r>
          </a:p>
          <a:p>
            <a:pPr algn="just" rtl="1"/>
            <a:r>
              <a:rPr lang="fa-IR" sz="3200" b="1" dirty="0"/>
              <a:t>قال ابن كثير: «وهذا إسناد جيد، على شرط النسائي. </a:t>
            </a:r>
            <a:endParaRPr lang="en-US" sz="3200" dirty="0"/>
          </a:p>
        </p:txBody>
      </p:sp>
      <p:sp>
        <p:nvSpPr>
          <p:cNvPr id="13" name="Rounded Rectangle 12"/>
          <p:cNvSpPr/>
          <p:nvPr/>
        </p:nvSpPr>
        <p:spPr>
          <a:xfrm>
            <a:off x="3481742" y="3429001"/>
            <a:ext cx="6835445" cy="519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endParaRPr lang="fa-IR" sz="2800" dirty="0"/>
          </a:p>
          <a:p>
            <a:pPr algn="ctr" rtl="1"/>
            <a:r>
              <a:rPr lang="fa-IR" sz="2800" dirty="0"/>
              <a:t>دلائل النبوة للبيهقي ج5 ص398، البداية والنهاية، ج5 ص106. </a:t>
            </a:r>
            <a:endParaRPr lang="en-US" sz="2800" dirty="0"/>
          </a:p>
          <a:p>
            <a:pPr algn="ctr" rtl="1"/>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58992" y="3481470"/>
            <a:ext cx="1018340" cy="1440000"/>
          </a:xfrm>
          <a:prstGeom prst="rect">
            <a:avLst/>
          </a:prstGeom>
        </p:spPr>
      </p:pic>
      <p:pic>
        <p:nvPicPr>
          <p:cNvPr id="3" name="Picture 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31734" y="3481470"/>
            <a:ext cx="985318" cy="1440000"/>
          </a:xfrm>
          <a:prstGeom prst="rect">
            <a:avLst/>
          </a:prstGeom>
        </p:spPr>
      </p:pic>
    </p:spTree>
    <p:extLst>
      <p:ext uri="{BB962C8B-B14F-4D97-AF65-F5344CB8AC3E}">
        <p14:creationId xmlns:p14="http://schemas.microsoft.com/office/powerpoint/2010/main" val="406727354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1"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600" dirty="0"/>
              <a:t>أخرج ابن ماجه في سننه بسند صحيح عن البراء بن عازب، قال: </a:t>
            </a:r>
            <a:r>
              <a:rPr lang="fa-IR" sz="3600" b="1" dirty="0"/>
              <a:t>«أقبلنا مع رسول الله’ في حجته التي حج، فنزل في بعض الطريق، فأمر الصلاة جامعة، فأخذ بيد علي رضي الله عنه، فقال: ألست أولى بالمؤمنين من أنفسهم؟ قالوا: بلى، قال: ألست أولى بكل مؤمن من نفسه؟ قالوا: بلى، قال: فهذا ولي من أنا مولاه، اللهم وال من والاه، اللهم عاد من عاداه».</a:t>
            </a:r>
            <a:endParaRPr lang="en-US" sz="3600" dirty="0"/>
          </a:p>
          <a:p>
            <a:pPr rtl="1"/>
            <a:endParaRPr lang="fa-IR" sz="3600" dirty="0"/>
          </a:p>
          <a:p>
            <a:pPr rtl="1"/>
            <a:endParaRPr lang="fa-IR" sz="3600" dirty="0"/>
          </a:p>
          <a:p>
            <a:pPr rtl="1"/>
            <a:r>
              <a:rPr lang="fa-IR" sz="3600" dirty="0"/>
              <a:t>وقال الألباني أيضاً في تعليقه على الحديث: </a:t>
            </a:r>
            <a:r>
              <a:rPr lang="fa-IR" sz="3600" b="1" dirty="0"/>
              <a:t>«صحيح»</a:t>
            </a:r>
            <a:r>
              <a:rPr lang="fa-IR" sz="3600" dirty="0"/>
              <a:t>.</a:t>
            </a:r>
            <a:endParaRPr lang="en-US" sz="3600" dirty="0"/>
          </a:p>
          <a:p>
            <a:pPr algn="justLow" rtl="1"/>
            <a:endParaRPr lang="en-US" sz="3600" dirty="0"/>
          </a:p>
        </p:txBody>
      </p:sp>
      <p:sp>
        <p:nvSpPr>
          <p:cNvPr id="2" name="Title 1"/>
          <p:cNvSpPr>
            <a:spLocks noGrp="1"/>
          </p:cNvSpPr>
          <p:nvPr>
            <p:ph type="title"/>
          </p:nvPr>
        </p:nvSpPr>
        <p:spPr>
          <a:xfrm>
            <a:off x="120854" y="19812"/>
            <a:ext cx="11979790" cy="862543"/>
          </a:xfrm>
        </p:spPr>
        <p:style>
          <a:lnRef idx="0">
            <a:scrgbClr r="0" g="0" b="0"/>
          </a:lnRef>
          <a:fillRef idx="1002">
            <a:schemeClr val="dk2"/>
          </a:fillRef>
          <a:effectRef idx="0">
            <a:scrgbClr r="0" g="0" b="0"/>
          </a:effectRef>
          <a:fontRef idx="major"/>
        </p:style>
        <p:txBody>
          <a:bodyPr/>
          <a:lstStyle/>
          <a:p>
            <a:pPr rtl="1"/>
            <a:r>
              <a:rPr lang="fa-IR" b="1" dirty="0"/>
              <a:t>حديث  غدير  به روايت  ابن ماجة</a:t>
            </a:r>
            <a:endParaRPr lang="en-US" b="1" dirty="0"/>
          </a:p>
        </p:txBody>
      </p:sp>
      <p:sp>
        <p:nvSpPr>
          <p:cNvPr id="9" name="Rectangle 8"/>
          <p:cNvSpPr/>
          <p:nvPr/>
        </p:nvSpPr>
        <p:spPr>
          <a:xfrm>
            <a:off x="5951984" y="3717032"/>
            <a:ext cx="5755165" cy="138499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SA" sz="2800" dirty="0"/>
              <a:t>سنن ابن ماجه: ج1 ص43 ح 116</a:t>
            </a:r>
            <a:r>
              <a:rPr lang="fa-IR" sz="2800" dirty="0"/>
              <a:t> </a:t>
            </a:r>
            <a:r>
              <a:rPr lang="ar-SA" sz="2800" dirty="0"/>
              <a:t> تحقيق : محمد فؤاد</a:t>
            </a:r>
            <a:endParaRPr lang="fa-IR" sz="2800" dirty="0"/>
          </a:p>
          <a:p>
            <a:pPr algn="r" rtl="1"/>
            <a:r>
              <a:rPr lang="ar-SA" sz="2800" dirty="0"/>
              <a:t> عبد الباقي</a:t>
            </a:r>
            <a:r>
              <a:rPr lang="fa-IR" sz="2800" dirty="0"/>
              <a:t> </a:t>
            </a:r>
            <a:r>
              <a:rPr lang="ar-SA" sz="2800" dirty="0"/>
              <a:t> دار النشر : دار الفكر - بيروت</a:t>
            </a:r>
            <a:endParaRPr lang="en-US" sz="2800" dirty="0"/>
          </a:p>
          <a:p>
            <a:pPr algn="r" rtl="1"/>
            <a:endParaRPr lang="en-US" sz="2800" dirty="0"/>
          </a:p>
        </p:txBody>
      </p:sp>
      <p:sp>
        <p:nvSpPr>
          <p:cNvPr id="6" name="Rectangle 5"/>
          <p:cNvSpPr/>
          <p:nvPr/>
        </p:nvSpPr>
        <p:spPr>
          <a:xfrm>
            <a:off x="7338645" y="5805264"/>
            <a:ext cx="436850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سنن ابن ماجه : ج1 ص43</a:t>
            </a:r>
            <a:r>
              <a:rPr lang="fa-IR" sz="2800" dirty="0"/>
              <a:t> بتعليق الألباني</a:t>
            </a:r>
            <a:endParaRPr lang="en-US" sz="2800" dirty="0"/>
          </a:p>
        </p:txBody>
      </p:sp>
      <p:sp>
        <p:nvSpPr>
          <p:cNvPr id="11" name="Right Arrow 10">
            <a:hlinkClick r:id="rId3" action="ppaction://hlinksldjump"/>
          </p:cNvPr>
          <p:cNvSpPr/>
          <p:nvPr/>
        </p:nvSpPr>
        <p:spPr>
          <a:xfrm>
            <a:off x="1762705"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8483" y="4162804"/>
            <a:ext cx="1521350" cy="2160000"/>
          </a:xfrm>
          <a:prstGeom prst="rect">
            <a:avLst/>
          </a:prstGeom>
        </p:spPr>
      </p:pic>
    </p:spTree>
    <p:extLst>
      <p:ext uri="{BB962C8B-B14F-4D97-AF65-F5344CB8AC3E}">
        <p14:creationId xmlns:p14="http://schemas.microsoft.com/office/powerpoint/2010/main" val="100943397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803214"/>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fa-IR" sz="2800" dirty="0"/>
          </a:p>
          <a:p>
            <a:endParaRPr lang="en-US" sz="2800" dirty="0"/>
          </a:p>
        </p:txBody>
      </p:sp>
      <p:sp>
        <p:nvSpPr>
          <p:cNvPr id="7" name="Title 6"/>
          <p:cNvSpPr>
            <a:spLocks noGrp="1"/>
          </p:cNvSpPr>
          <p:nvPr>
            <p:ph type="title"/>
          </p:nvPr>
        </p:nvSpPr>
        <p:spPr>
          <a:xfrm>
            <a:off x="125484" y="116632"/>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b="1" dirty="0">
                <a:latin typeface="Arial" pitchFamily="34" charset="0"/>
                <a:cs typeface="Arial" pitchFamily="34" charset="0"/>
              </a:rPr>
              <a:t>تحليل شكايت صحابه از علي  (ع) </a:t>
            </a:r>
            <a:endParaRPr lang="en-US" b="1" dirty="0">
              <a:latin typeface="Arial" pitchFamily="34" charset="0"/>
              <a:cs typeface="Arial" pitchFamily="34" charset="0"/>
            </a:endParaRPr>
          </a:p>
        </p:txBody>
      </p:sp>
      <p:sp>
        <p:nvSpPr>
          <p:cNvPr id="11" name="Rounded Rectangle 10"/>
          <p:cNvSpPr/>
          <p:nvPr/>
        </p:nvSpPr>
        <p:spPr>
          <a:xfrm>
            <a:off x="2078139" y="980728"/>
            <a:ext cx="8326667" cy="36659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هل سمع أبو سعيد الخدري وعمرو بن شاس قول رسول الله  (ص) لا تشكوا عليا أم لا؟</a:t>
            </a:r>
            <a:endParaRPr lang="en-US" sz="3200" dirty="0"/>
          </a:p>
          <a:p>
            <a:pPr algn="justLow" rtl="1"/>
            <a:r>
              <a:rPr lang="fa-IR" sz="3200" b="1" dirty="0"/>
              <a:t>لو لم يسمعوا فأين كان؟ و لو سمعوا فكيف بعد قول رسول الله (ص) أظهروا الشكاية عن علي  (ع)  أو لم يكن هذا مخالفة و معصية لرسول الله  أو لم يقرؤوا قول الله تعالي  </a:t>
            </a:r>
            <a:r>
              <a:rPr lang="fa-IR" sz="3200" b="1" dirty="0">
                <a:solidFill>
                  <a:srgbClr val="0000FF"/>
                </a:solidFill>
              </a:rPr>
              <a:t>{وَمَن يَعْصِ اللَّهَ وَرَسُولَهُ فَإِنَّ لَهُ نَارَ جَهَنَّمَ خَالِدِينَ فِيهَا أَبَداً}،</a:t>
            </a:r>
            <a:r>
              <a:rPr lang="fa-IR" sz="3200" b="1" dirty="0"/>
              <a:t> </a:t>
            </a:r>
            <a:r>
              <a:rPr lang="fa-IR" sz="3200" b="1" dirty="0">
                <a:solidFill>
                  <a:srgbClr val="FF0000"/>
                </a:solidFill>
              </a:rPr>
              <a:t>الجن: 23.</a:t>
            </a:r>
            <a:endParaRPr lang="en-US" sz="3200" dirty="0">
              <a:solidFill>
                <a:srgbClr val="FF0000"/>
              </a:solidFill>
            </a:endParaRPr>
          </a:p>
        </p:txBody>
      </p:sp>
      <p:sp>
        <p:nvSpPr>
          <p:cNvPr id="5" name="Right Arrow 4">
            <a:hlinkClick r:id="rId3" action="ppaction://hlinksldjump"/>
          </p:cNvPr>
          <p:cNvSpPr/>
          <p:nvPr/>
        </p:nvSpPr>
        <p:spPr>
          <a:xfrm>
            <a:off x="1703512" y="248326"/>
            <a:ext cx="742444" cy="22834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 name="Rectangle 1"/>
          <p:cNvSpPr/>
          <p:nvPr/>
        </p:nvSpPr>
        <p:spPr>
          <a:xfrm>
            <a:off x="3810000" y="3105836"/>
            <a:ext cx="4572000" cy="646331"/>
          </a:xfrm>
          <a:prstGeom prst="rect">
            <a:avLst/>
          </a:prstGeom>
        </p:spPr>
        <p:txBody>
          <a:bodyPr>
            <a:spAutoFit/>
          </a:bodyPr>
          <a:lstStyle/>
          <a:p>
            <a:endParaRPr lang="fa-IR" dirty="0"/>
          </a:p>
          <a:p>
            <a:r>
              <a:rPr lang="fa-IR" dirty="0">
                <a:solidFill>
                  <a:srgbClr val="F3FBFF"/>
                </a:solidFill>
              </a:rPr>
              <a:t>ا</a:t>
            </a:r>
            <a:endParaRPr lang="en-US" dirty="0"/>
          </a:p>
        </p:txBody>
      </p:sp>
      <p:sp>
        <p:nvSpPr>
          <p:cNvPr id="9" name="Left-Right Arrow 8"/>
          <p:cNvSpPr/>
          <p:nvPr/>
        </p:nvSpPr>
        <p:spPr>
          <a:xfrm>
            <a:off x="4668909" y="4797153"/>
            <a:ext cx="2867626" cy="127619"/>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69650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394546520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dirty="0"/>
          </a:p>
          <a:p>
            <a:endParaRPr lang="fa-IR" dirty="0"/>
          </a:p>
          <a:p>
            <a:pPr algn="ctr"/>
            <a:r>
              <a:rPr lang="fa-IR" dirty="0"/>
              <a:t> </a:t>
            </a:r>
          </a:p>
          <a:p>
            <a:endParaRPr lang="en-US"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br>
              <a:rPr lang="fa-IR" sz="4000" b="1" dirty="0"/>
            </a:br>
            <a:r>
              <a:rPr lang="fa-IR" b="1" dirty="0">
                <a:latin typeface="Arial" pitchFamily="34" charset="0"/>
                <a:cs typeface="Arial" pitchFamily="34" charset="0"/>
              </a:rPr>
              <a:t>5 - در خطبه غدير اشاره اي به شكوائيه نشده </a:t>
            </a:r>
            <a:br>
              <a:rPr lang="en-US" b="1" dirty="0">
                <a:latin typeface="Arial" pitchFamily="34" charset="0"/>
                <a:cs typeface="Arial" pitchFamily="34" charset="0"/>
              </a:rPr>
            </a:br>
            <a:endParaRPr lang="en-US" b="1" dirty="0">
              <a:latin typeface="Arial" pitchFamily="34" charset="0"/>
              <a:cs typeface="Arial" pitchFamily="34" charset="0"/>
            </a:endParaRPr>
          </a:p>
        </p:txBody>
      </p:sp>
      <p:sp>
        <p:nvSpPr>
          <p:cNvPr id="11" name="Rounded Rectangle 10"/>
          <p:cNvSpPr/>
          <p:nvPr/>
        </p:nvSpPr>
        <p:spPr>
          <a:xfrm>
            <a:off x="2081666" y="764704"/>
            <a:ext cx="8326667" cy="46805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fa-IR" sz="3600" dirty="0"/>
          </a:p>
          <a:p>
            <a:pPr algn="justLow" rtl="1"/>
            <a:r>
              <a:rPr lang="fa-IR" sz="3600" b="1" dirty="0"/>
              <a:t>لوكانت الشكوى موجبة لحديث الغدير، فلابد من الإشارة لها إما من قبل رسول الله’ كما روی الحاكم المتوفی 405، عن أبي سعيد الخدري رضي الله عنه قال شكى علي بن أبي طالب الناس إلى  رسول الله صلى الله عليه وآله فقام فينا خطيبا فسمعته يقول </a:t>
            </a:r>
            <a:r>
              <a:rPr lang="fa-IR" sz="3600" b="1" dirty="0">
                <a:solidFill>
                  <a:srgbClr val="FF0000"/>
                </a:solidFill>
              </a:rPr>
              <a:t>أيها الناس لا تشكوا عليا فوالله انه لأخشن في ذات الله وفى سبيل الله </a:t>
            </a:r>
            <a:r>
              <a:rPr lang="fa-IR" sz="3600" b="1" dirty="0"/>
              <a:t>* هذا حديث صحيح الاسناد ولم يخرجاه </a:t>
            </a:r>
            <a:endParaRPr lang="en-US" sz="3600" dirty="0"/>
          </a:p>
          <a:p>
            <a:pPr algn="r" rtl="1"/>
            <a:endParaRPr lang="fa-IR" sz="3600" dirty="0"/>
          </a:p>
        </p:txBody>
      </p:sp>
      <p:sp>
        <p:nvSpPr>
          <p:cNvPr id="9" name="Rounded Rectangle 8"/>
          <p:cNvSpPr/>
          <p:nvPr/>
        </p:nvSpPr>
        <p:spPr>
          <a:xfrm>
            <a:off x="7248128" y="5461808"/>
            <a:ext cx="2870195" cy="5295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المستدرك ج 3 ص 143</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35760" y="5100930"/>
            <a:ext cx="988753" cy="1440000"/>
          </a:xfrm>
          <a:prstGeom prst="rect">
            <a:avLst/>
          </a:prstGeom>
        </p:spPr>
      </p:pic>
    </p:spTree>
    <p:extLst>
      <p:ext uri="{BB962C8B-B14F-4D97-AF65-F5344CB8AC3E}">
        <p14:creationId xmlns:p14="http://schemas.microsoft.com/office/powerpoint/2010/main" val="170514201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360"/>
                                          </p:val>
                                        </p:tav>
                                        <p:tav tm="100000">
                                          <p:val>
                                            <p:fltVal val="0"/>
                                          </p:val>
                                        </p:tav>
                                      </p:tavLst>
                                    </p:anim>
                                    <p:animEffect transition="in" filter="fade">
                                      <p:cBhvr>
                                        <p:cTn id="17" dur="500"/>
                                        <p:tgtEl>
                                          <p:spTgt spid="9"/>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6"/>
            <a:ext cx="1191754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dirty="0"/>
          </a:p>
          <a:p>
            <a:endParaRPr lang="fa-IR" dirty="0"/>
          </a:p>
          <a:p>
            <a:pPr algn="ctr"/>
            <a:r>
              <a:rPr lang="fa-IR" dirty="0"/>
              <a:t> ي</a:t>
            </a:r>
          </a:p>
          <a:p>
            <a:endParaRPr lang="en-US"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br>
              <a:rPr lang="fa-IR" sz="4000" b="1" dirty="0"/>
            </a:br>
            <a:r>
              <a:rPr lang="fa-IR" b="1" dirty="0">
                <a:latin typeface="Arial" pitchFamily="34" charset="0"/>
                <a:cs typeface="Arial" pitchFamily="34" charset="0"/>
              </a:rPr>
              <a:t>5 - در خطبه غدير اشاره اي به شكوائيه نشده </a:t>
            </a:r>
            <a:br>
              <a:rPr lang="en-US" b="1" dirty="0">
                <a:latin typeface="Arial" pitchFamily="34" charset="0"/>
                <a:cs typeface="Arial" pitchFamily="34" charset="0"/>
              </a:rPr>
            </a:br>
            <a:endParaRPr lang="en-US" b="1" dirty="0">
              <a:latin typeface="Arial" pitchFamily="34" charset="0"/>
              <a:cs typeface="Arial" pitchFamily="34" charset="0"/>
            </a:endParaRPr>
          </a:p>
        </p:txBody>
      </p:sp>
      <p:sp>
        <p:nvSpPr>
          <p:cNvPr id="11" name="Rounded Rectangle 10"/>
          <p:cNvSpPr/>
          <p:nvPr/>
        </p:nvSpPr>
        <p:spPr>
          <a:xfrm>
            <a:off x="1587309" y="764705"/>
            <a:ext cx="8927314" cy="56634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600" dirty="0"/>
              <a:t>أو </a:t>
            </a:r>
            <a:r>
              <a:rPr lang="fa-IR" sz="3600" b="1" dirty="0"/>
              <a:t>الإشارة من جانب الشكاة، كما روی أحمد</a:t>
            </a:r>
            <a:r>
              <a:rPr lang="en-US" sz="3600" b="1" dirty="0"/>
              <a:t> </a:t>
            </a:r>
            <a:r>
              <a:rPr lang="fa-IR" sz="3600" b="1" dirty="0"/>
              <a:t>عن عمرو بن شاس الأسلمي، قال: وكان من أصحاب الحديبية، قال: </a:t>
            </a:r>
            <a:r>
              <a:rPr lang="fa-IR" sz="3600" b="1" dirty="0">
                <a:solidFill>
                  <a:srgbClr val="FF0000"/>
                </a:solidFill>
              </a:rPr>
              <a:t>خرجت مع علي إلى اليمن فجفاني في سفري ذلك، حتى وجدت في نفسي عليه، فلما قدمت أظهرت شكايته في المسجد</a:t>
            </a:r>
            <a:r>
              <a:rPr lang="fa-IR" sz="3600" b="1" dirty="0"/>
              <a:t>، حتى بلغ ذلك رسول الله (صلى الله عليه وسلم) فدخلت المسجد ذات غدوة ورسول الله (صلى الله عليه وسلم) في ناس من أصحابه، فلما رآني أبدني عينيه ـ يقول: حدد إلى النظر ـ حتى إذا جلست، قال: يا عمرو، والله لقد آذيتني، قلت: أعوذ بالله أن أوذيك يا رسول الله، قال: بلى </a:t>
            </a:r>
            <a:r>
              <a:rPr lang="fa-IR" sz="3600" b="1" dirty="0">
                <a:ln>
                  <a:solidFill>
                    <a:srgbClr val="FF0000"/>
                  </a:solidFill>
                </a:ln>
              </a:rPr>
              <a:t>من آذى علياً فقد آذاني».</a:t>
            </a:r>
            <a:endParaRPr lang="en-US" sz="3600" dirty="0">
              <a:ln>
                <a:solidFill>
                  <a:srgbClr val="FF0000"/>
                </a:solidFill>
              </a:ln>
            </a:endParaRPr>
          </a:p>
        </p:txBody>
      </p:sp>
      <p:sp>
        <p:nvSpPr>
          <p:cNvPr id="9" name="Rounded Rectangle 8"/>
          <p:cNvSpPr/>
          <p:nvPr/>
        </p:nvSpPr>
        <p:spPr>
          <a:xfrm>
            <a:off x="6312024" y="6412797"/>
            <a:ext cx="3820229" cy="43766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مسند أحمد بن حنبل، ج3 ص483.</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00567" y="5759168"/>
            <a:ext cx="735971" cy="1080000"/>
          </a:xfrm>
          <a:prstGeom prst="rect">
            <a:avLst/>
          </a:prstGeom>
        </p:spPr>
      </p:pic>
    </p:spTree>
    <p:extLst>
      <p:ext uri="{BB962C8B-B14F-4D97-AF65-F5344CB8AC3E}">
        <p14:creationId xmlns:p14="http://schemas.microsoft.com/office/powerpoint/2010/main" val="152780870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360"/>
                                          </p:val>
                                        </p:tav>
                                        <p:tav tm="100000">
                                          <p:val>
                                            <p:fltVal val="0"/>
                                          </p:val>
                                        </p:tav>
                                      </p:tavLst>
                                    </p:anim>
                                    <p:animEffect transition="in" filter="fade">
                                      <p:cBhvr>
                                        <p:cTn id="17" dur="500"/>
                                        <p:tgtEl>
                                          <p:spTgt spid="9"/>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7354" y="674155"/>
            <a:ext cx="9133795"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dirty="0"/>
          </a:p>
          <a:p>
            <a:endParaRPr lang="en-US" dirty="0"/>
          </a:p>
        </p:txBody>
      </p:sp>
      <p:sp>
        <p:nvSpPr>
          <p:cNvPr id="7" name="Title 6"/>
          <p:cNvSpPr>
            <a:spLocks noGrp="1"/>
          </p:cNvSpPr>
          <p:nvPr>
            <p:ph type="title"/>
          </p:nvPr>
        </p:nvSpPr>
        <p:spPr>
          <a:xfrm>
            <a:off x="101776" y="59583"/>
            <a:ext cx="11907498" cy="669998"/>
          </a:xfrm>
        </p:spPr>
        <p:style>
          <a:lnRef idx="0">
            <a:schemeClr val="accent4"/>
          </a:lnRef>
          <a:fillRef idx="3">
            <a:schemeClr val="accent4"/>
          </a:fillRef>
          <a:effectRef idx="3">
            <a:schemeClr val="accent4"/>
          </a:effectRef>
          <a:fontRef idx="minor">
            <a:schemeClr val="lt1"/>
          </a:fontRef>
        </p:style>
        <p:txBody>
          <a:bodyPr>
            <a:noAutofit/>
          </a:bodyPr>
          <a:lstStyle/>
          <a:p>
            <a:pPr rtl="1"/>
            <a:br>
              <a:rPr lang="fa-IR" sz="4000" b="1" dirty="0"/>
            </a:br>
            <a:r>
              <a:rPr lang="fa-IR" sz="4000" b="1" dirty="0"/>
              <a:t>6 </a:t>
            </a:r>
            <a:r>
              <a:rPr lang="fa-IR" b="1" dirty="0">
                <a:latin typeface="Arial" pitchFamily="34" charset="0"/>
                <a:cs typeface="Arial" pitchFamily="34" charset="0"/>
              </a:rPr>
              <a:t>- صحابه اظهار رضايت و ندامت نكردند</a:t>
            </a:r>
            <a:br>
              <a:rPr lang="en-US" b="1" dirty="0">
                <a:latin typeface="Arial" pitchFamily="34" charset="0"/>
                <a:cs typeface="Arial" pitchFamily="34" charset="0"/>
              </a:rPr>
            </a:br>
            <a:endParaRPr lang="en-US" b="1" dirty="0">
              <a:latin typeface="Arial" pitchFamily="34" charset="0"/>
              <a:cs typeface="Arial" pitchFamily="34" charset="0"/>
            </a:endParaRPr>
          </a:p>
        </p:txBody>
      </p:sp>
      <p:sp>
        <p:nvSpPr>
          <p:cNvPr id="11" name="Rounded Rectangle 10"/>
          <p:cNvSpPr/>
          <p:nvPr/>
        </p:nvSpPr>
        <p:spPr>
          <a:xfrm>
            <a:off x="167983" y="674155"/>
            <a:ext cx="11832536" cy="57039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لوكانت الشكوى موجبة لحديث الغدير فكان يجب علي الصحابة  بعد خطبة النبي أن يظهروا رضاهم  عن علي (ع)  وندامتهم عن شكواهم، كما في قضية شكاية بريدة وابن مالك وغيرهما، كما في  رواية عمرو بن شاس: قال: خرجت مع علي إلى اليمن فجفاني في سفري ذلك، حتى وجدت في نفسي عليه، فلما قدمت أظهرت شكايته في المسجد، حتى بلغ ذلك رسول الله (صلى الله عليه وسلم) </a:t>
            </a:r>
            <a:r>
              <a:rPr lang="fa-IR" sz="3200" b="1" dirty="0">
                <a:ln>
                  <a:solidFill>
                    <a:srgbClr val="FF0000"/>
                  </a:solidFill>
                </a:ln>
              </a:rPr>
              <a:t>فدخلت المسجد </a:t>
            </a:r>
            <a:r>
              <a:rPr lang="fa-IR" sz="3200" b="1" dirty="0"/>
              <a:t>ذات غدوة ورسول الله (صلى الله عليه وسلم) في ناس من أصحابه، فلما رآني أبدني عينيه ـ يقول: حدد إلى النظر ـ حتى إذا جلست، قال: يا عمرو، والله لقد آذيتني، قلت: </a:t>
            </a:r>
            <a:r>
              <a:rPr lang="fa-IR" sz="3200" b="1" dirty="0">
                <a:ln>
                  <a:solidFill>
                    <a:srgbClr val="FF0000"/>
                  </a:solidFill>
                </a:ln>
                <a:solidFill>
                  <a:schemeClr val="tx1"/>
                </a:solidFill>
              </a:rPr>
              <a:t>أعوذ بالله أن أوذيك يا رسول الله، قال: بلى من آذى علياً فقد آذاني».</a:t>
            </a:r>
            <a:r>
              <a:rPr lang="fa-IR" sz="3200" dirty="0">
                <a:ln>
                  <a:solidFill>
                    <a:srgbClr val="FF0000"/>
                  </a:solidFill>
                </a:ln>
                <a:solidFill>
                  <a:schemeClr val="tx1"/>
                </a:solidFill>
              </a:rPr>
              <a:t> </a:t>
            </a:r>
            <a:endParaRPr lang="fa-IR" sz="3200" b="1" dirty="0">
              <a:ln>
                <a:solidFill>
                  <a:srgbClr val="FF0000"/>
                </a:solidFill>
              </a:ln>
              <a:solidFill>
                <a:schemeClr val="tx1"/>
              </a:solidFill>
            </a:endParaRPr>
          </a:p>
        </p:txBody>
      </p:sp>
      <p:sp>
        <p:nvSpPr>
          <p:cNvPr id="6" name="Rounded Rectangle 5"/>
          <p:cNvSpPr/>
          <p:nvPr/>
        </p:nvSpPr>
        <p:spPr>
          <a:xfrm>
            <a:off x="6744072" y="5661248"/>
            <a:ext cx="4167155" cy="4814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dirty="0"/>
              <a:t>مسند أحمد بن حنبل، ج12 ص392.</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92389" y="4941248"/>
            <a:ext cx="981294" cy="1440000"/>
          </a:xfrm>
          <a:prstGeom prst="rect">
            <a:avLst/>
          </a:prstGeom>
        </p:spPr>
      </p:pic>
    </p:spTree>
    <p:extLst>
      <p:ext uri="{BB962C8B-B14F-4D97-AF65-F5344CB8AC3E}">
        <p14:creationId xmlns:p14="http://schemas.microsoft.com/office/powerpoint/2010/main" val="370801710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04639"/>
            <a:ext cx="11917540" cy="6096794"/>
          </a:xfrm>
        </p:spPr>
        <p:style>
          <a:lnRef idx="1">
            <a:schemeClr val="accent4"/>
          </a:lnRef>
          <a:fillRef idx="2">
            <a:schemeClr val="accent4"/>
          </a:fillRef>
          <a:effectRef idx="1">
            <a:schemeClr val="accent4"/>
          </a:effectRef>
          <a:fontRef idx="minor">
            <a:schemeClr val="dk1"/>
          </a:fontRef>
        </p:style>
        <p:txBody>
          <a:bodyPr>
            <a:noAutofit/>
          </a:bodyPr>
          <a:lstStyle/>
          <a:p>
            <a:endParaRPr lang="fa-IR" dirty="0"/>
          </a:p>
          <a:p>
            <a:endParaRPr lang="en-US"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br>
              <a:rPr lang="fa-IR" sz="4000" b="1" dirty="0"/>
            </a:br>
            <a:r>
              <a:rPr lang="fa-IR" sz="4000" b="1" dirty="0"/>
              <a:t>6 </a:t>
            </a:r>
            <a:r>
              <a:rPr lang="fa-IR" b="1" dirty="0">
                <a:latin typeface="Arial" pitchFamily="34" charset="0"/>
                <a:cs typeface="Arial" pitchFamily="34" charset="0"/>
              </a:rPr>
              <a:t>- صحابه اظهار رضايت و ندامت نكردند</a:t>
            </a:r>
            <a:br>
              <a:rPr lang="en-US" b="1" dirty="0">
                <a:latin typeface="Arial" pitchFamily="34" charset="0"/>
                <a:cs typeface="Arial" pitchFamily="34" charset="0"/>
              </a:rPr>
            </a:br>
            <a:endParaRPr lang="en-US" b="1" dirty="0">
              <a:latin typeface="Arial" pitchFamily="34" charset="0"/>
              <a:cs typeface="Arial" pitchFamily="34" charset="0"/>
            </a:endParaRPr>
          </a:p>
        </p:txBody>
      </p:sp>
      <p:sp>
        <p:nvSpPr>
          <p:cNvPr id="11" name="Rounded Rectangle 10"/>
          <p:cNvSpPr/>
          <p:nvPr/>
        </p:nvSpPr>
        <p:spPr>
          <a:xfrm>
            <a:off x="1945798" y="1036202"/>
            <a:ext cx="8326667" cy="49130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وهكذا في رواية أبي سعيد الخدري بعد ما قال رسول الله’ لسعد: «سعد بن مالك الشهيد! مه، بعض قولك لأخيك علي، فوالله، لقد علمتُ أنه أخشن في سبيل الله، قال: فقلت في نفسي: ثكلتك أمك سعد بن مالك ألا أراني كنتُ فيما يكره منذ اليوم، وما أدري لا جرم </a:t>
            </a:r>
            <a:r>
              <a:rPr lang="fa-IR" sz="3200" b="1" dirty="0">
                <a:ln>
                  <a:solidFill>
                    <a:srgbClr val="FF0000"/>
                  </a:solidFill>
                </a:ln>
              </a:rPr>
              <a:t>والله لا أذكره بسوء أبداً سراً ولا علانيةً»</a:t>
            </a:r>
          </a:p>
          <a:p>
            <a:pPr algn="justLow" rtl="1"/>
            <a:endParaRPr lang="en-US" sz="3200" b="1" dirty="0"/>
          </a:p>
          <a:p>
            <a:pPr algn="justLow" rtl="1"/>
            <a:r>
              <a:rPr lang="fa-IR" sz="3200" b="1" dirty="0"/>
              <a:t>قال ابن كثير: «وهذا إسناد جيد». </a:t>
            </a:r>
            <a:endParaRPr lang="en-US" sz="3200" b="1" dirty="0"/>
          </a:p>
        </p:txBody>
      </p:sp>
      <p:sp>
        <p:nvSpPr>
          <p:cNvPr id="9" name="Rounded Rectangle 8"/>
          <p:cNvSpPr/>
          <p:nvPr/>
        </p:nvSpPr>
        <p:spPr>
          <a:xfrm>
            <a:off x="6240016" y="4437112"/>
            <a:ext cx="3640504" cy="4814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dirty="0"/>
              <a:t>دلائل النبوة، ج5 ص398 ـ 399.</a:t>
            </a:r>
            <a:endParaRPr lang="en-US" sz="2800" dirty="0"/>
          </a:p>
        </p:txBody>
      </p:sp>
      <p:sp>
        <p:nvSpPr>
          <p:cNvPr id="10" name="Left-Right Arrow 9"/>
          <p:cNvSpPr/>
          <p:nvPr/>
        </p:nvSpPr>
        <p:spPr>
          <a:xfrm>
            <a:off x="4668909" y="6109694"/>
            <a:ext cx="2867626" cy="127619"/>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Rounded Rectangle 11"/>
          <p:cNvSpPr/>
          <p:nvPr/>
        </p:nvSpPr>
        <p:spPr>
          <a:xfrm>
            <a:off x="6681747" y="5511983"/>
            <a:ext cx="3198773" cy="4814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dirty="0"/>
              <a:t>البداية والنهاية، ج5 ص122.</a:t>
            </a:r>
            <a:endParaRPr lang="en-US" sz="2800" b="1"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44532" y="4437112"/>
            <a:ext cx="1018340" cy="1440000"/>
          </a:xfrm>
          <a:prstGeom prst="rect">
            <a:avLst/>
          </a:prstGeom>
        </p:spPr>
      </p:pic>
      <p:pic>
        <p:nvPicPr>
          <p:cNvPr id="3" name="Picture 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87920" y="4437112"/>
            <a:ext cx="985318" cy="1440000"/>
          </a:xfrm>
          <a:prstGeom prst="rect">
            <a:avLst/>
          </a:prstGeom>
        </p:spPr>
      </p:pic>
    </p:spTree>
    <p:extLst>
      <p:ext uri="{BB962C8B-B14F-4D97-AF65-F5344CB8AC3E}">
        <p14:creationId xmlns:p14="http://schemas.microsoft.com/office/powerpoint/2010/main" val="9591300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360"/>
                                          </p:val>
                                        </p:tav>
                                        <p:tav tm="100000">
                                          <p:val>
                                            <p:fltVal val="0"/>
                                          </p:val>
                                        </p:tav>
                                      </p:tavLst>
                                    </p:anim>
                                    <p:animEffect transition="in" filter="fade">
                                      <p:cBhvr>
                                        <p:cTn id="17" dur="500"/>
                                        <p:tgtEl>
                                          <p:spTgt spid="9"/>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P spid="12"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7354" y="704639"/>
            <a:ext cx="9133795" cy="6096794"/>
          </a:xfrm>
        </p:spPr>
        <p:style>
          <a:lnRef idx="1">
            <a:schemeClr val="accent4"/>
          </a:lnRef>
          <a:fillRef idx="2">
            <a:schemeClr val="accent4"/>
          </a:fillRef>
          <a:effectRef idx="1">
            <a:schemeClr val="accent4"/>
          </a:effectRef>
          <a:fontRef idx="minor">
            <a:schemeClr val="dk1"/>
          </a:fontRef>
        </p:style>
        <p:txBody>
          <a:bodyPr>
            <a:noAutofit/>
          </a:bodyPr>
          <a:lstStyle/>
          <a:p>
            <a:endParaRPr lang="fa-IR" dirty="0"/>
          </a:p>
          <a:p>
            <a:endParaRPr lang="en-US" dirty="0"/>
          </a:p>
        </p:txBody>
      </p:sp>
      <p:sp>
        <p:nvSpPr>
          <p:cNvPr id="7" name="Title 6"/>
          <p:cNvSpPr>
            <a:spLocks noGrp="1"/>
          </p:cNvSpPr>
          <p:nvPr>
            <p:ph type="title"/>
          </p:nvPr>
        </p:nvSpPr>
        <p:spPr>
          <a:xfrm>
            <a:off x="5713" y="6116"/>
            <a:ext cx="12157079" cy="669998"/>
          </a:xfrm>
        </p:spPr>
        <p:style>
          <a:lnRef idx="0">
            <a:schemeClr val="accent4"/>
          </a:lnRef>
          <a:fillRef idx="3">
            <a:schemeClr val="accent4"/>
          </a:fillRef>
          <a:effectRef idx="3">
            <a:schemeClr val="accent4"/>
          </a:effectRef>
          <a:fontRef idx="minor">
            <a:schemeClr val="lt1"/>
          </a:fontRef>
        </p:style>
        <p:txBody>
          <a:bodyPr>
            <a:noAutofit/>
          </a:bodyPr>
          <a:lstStyle/>
          <a:p>
            <a:pPr rtl="1"/>
            <a:br>
              <a:rPr lang="fa-IR" sz="4000" b="1" dirty="0"/>
            </a:br>
            <a:r>
              <a:rPr lang="fa-IR" sz="4000" b="1" dirty="0"/>
              <a:t>6 </a:t>
            </a:r>
            <a:r>
              <a:rPr lang="fa-IR" b="1" dirty="0">
                <a:latin typeface="Arial" pitchFamily="34" charset="0"/>
                <a:cs typeface="Arial" pitchFamily="34" charset="0"/>
              </a:rPr>
              <a:t>- صحابه اظهار رضايت و ندامت نكردند</a:t>
            </a:r>
            <a:br>
              <a:rPr lang="en-US" b="1" dirty="0">
                <a:latin typeface="Arial" pitchFamily="34" charset="0"/>
                <a:cs typeface="Arial" pitchFamily="34" charset="0"/>
              </a:rPr>
            </a:br>
            <a:endParaRPr lang="en-US" b="1" dirty="0">
              <a:latin typeface="Arial" pitchFamily="34" charset="0"/>
              <a:cs typeface="Arial" pitchFamily="34" charset="0"/>
            </a:endParaRPr>
          </a:p>
        </p:txBody>
      </p:sp>
      <p:sp>
        <p:nvSpPr>
          <p:cNvPr id="11" name="Rounded Rectangle 10"/>
          <p:cNvSpPr/>
          <p:nvPr/>
        </p:nvSpPr>
        <p:spPr>
          <a:xfrm>
            <a:off x="133700" y="764704"/>
            <a:ext cx="11950862" cy="65393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كما في رواية الطبري عن بريدة قال: فقدمت المدينة، ودخلت المسجد ورسول الله (صلى الله عليه وسلم) في منـزله وناس من أصحابه على بابه. فقالوا: ما الخبر يا بريدة؟ فقلت: خير، فتح الله على المسلمين، فقالوا: ما أقدمك؟ قال: جارية أخذها علي من الخمس، فجئت لأخبر النبي (صلى الله عليه وسلم) قالوا: فأخبره فإنه يسقطه من عين رسول الله ـ ورسول الله </a:t>
            </a:r>
            <a:r>
              <a:rPr lang="fa-IR" sz="3200" dirty="0"/>
              <a:t>(</a:t>
            </a:r>
            <a:r>
              <a:rPr lang="fa-IR" sz="3200" b="1" dirty="0"/>
              <a:t>صلى الله عليه وسلم</a:t>
            </a:r>
            <a:r>
              <a:rPr lang="fa-IR" sz="3200" dirty="0"/>
              <a:t>)</a:t>
            </a:r>
            <a:r>
              <a:rPr lang="fa-IR" sz="3200" b="1" dirty="0"/>
              <a:t> يسمع الكلام ـ فخرج مغضباً، وقال: ما بال أقوام ينتقصون علياً، من ينتقص علياً فقد تنقصني، ومن فارق علياً فقد فارقني. يا بريدة: أما علمت أن لعلي أكثر من الجارية التي أخذ وأنه وليكم من بعدي؟! </a:t>
            </a:r>
            <a:r>
              <a:rPr lang="fa-IR" sz="3200" b="1" dirty="0">
                <a:solidFill>
                  <a:srgbClr val="FF0000"/>
                </a:solidFill>
              </a:rPr>
              <a:t>فقلت: يا رسول الله، بالصحبة إلا بسطت يدك حتى أبايعك على الإسلام جديداً، قال: فما فارقته حتى بايعته على الإسلام. </a:t>
            </a:r>
            <a:endParaRPr lang="en-US" sz="3200" dirty="0">
              <a:solidFill>
                <a:srgbClr val="FF0000"/>
              </a:solidFill>
            </a:endParaRPr>
          </a:p>
          <a:p>
            <a:pPr algn="justLow" rtl="1"/>
            <a:endParaRPr lang="en-US" sz="3200" dirty="0"/>
          </a:p>
        </p:txBody>
      </p:sp>
      <p:sp>
        <p:nvSpPr>
          <p:cNvPr id="5" name="Right Arrow 4">
            <a:hlinkClick r:id="rId3" action="ppaction://hlinksldjump"/>
          </p:cNvPr>
          <p:cNvSpPr/>
          <p:nvPr/>
        </p:nvSpPr>
        <p:spPr>
          <a:xfrm>
            <a:off x="1775520" y="176318"/>
            <a:ext cx="742444" cy="22834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0" name="Left-Right Arrow 9"/>
          <p:cNvSpPr/>
          <p:nvPr/>
        </p:nvSpPr>
        <p:spPr>
          <a:xfrm>
            <a:off x="5604638" y="6669361"/>
            <a:ext cx="2867626" cy="127619"/>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Rounded Rectangle 11"/>
          <p:cNvSpPr/>
          <p:nvPr/>
        </p:nvSpPr>
        <p:spPr>
          <a:xfrm>
            <a:off x="7248128" y="6143639"/>
            <a:ext cx="3870515" cy="4814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ar-IQ" sz="2800" b="1" dirty="0"/>
              <a:t>المعجم الأوسط: ج6 ص 163.</a:t>
            </a:r>
            <a:endParaRPr lang="en-US" sz="2800" dirty="0"/>
          </a:p>
        </p:txBody>
      </p:sp>
      <p:pic>
        <p:nvPicPr>
          <p:cNvPr id="2" name="Picture 1">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92979" y="5612723"/>
            <a:ext cx="1146555" cy="1440000"/>
          </a:xfrm>
          <a:prstGeom prst="rect">
            <a:avLst/>
          </a:prstGeom>
        </p:spPr>
      </p:pic>
    </p:spTree>
    <p:extLst>
      <p:ext uri="{BB962C8B-B14F-4D97-AF65-F5344CB8AC3E}">
        <p14:creationId xmlns:p14="http://schemas.microsoft.com/office/powerpoint/2010/main" val="222446780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 calcmode="lin" valueType="num">
                                      <p:cBhvr>
                                        <p:cTn id="16" dur="500" fill="hold"/>
                                        <p:tgtEl>
                                          <p:spTgt spid="12"/>
                                        </p:tgtEl>
                                        <p:attrNameLst>
                                          <p:attrName>style.rotation</p:attrName>
                                        </p:attrNameLst>
                                      </p:cBhvr>
                                      <p:tavLst>
                                        <p:tav tm="0">
                                          <p:val>
                                            <p:fltVal val="360"/>
                                          </p:val>
                                        </p:tav>
                                        <p:tav tm="100000">
                                          <p:val>
                                            <p:fltVal val="0"/>
                                          </p:val>
                                        </p:tav>
                                      </p:tavLst>
                                    </p:anim>
                                    <p:animEffect transition="in" filter="fade">
                                      <p:cBhvr>
                                        <p:cTn id="17" dur="500"/>
                                        <p:tgtEl>
                                          <p:spTgt spid="1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202169031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31206"/>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4" y="44624"/>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br>
              <a:rPr lang="fa-IR" b="1" dirty="0"/>
            </a:br>
            <a:r>
              <a:rPr lang="fa-IR" b="1" dirty="0">
                <a:latin typeface="Arial" pitchFamily="34" charset="0"/>
                <a:cs typeface="Arial" pitchFamily="34" charset="0"/>
              </a:rPr>
              <a:t>7 - واقعه غدير به دستور خداوند متعال بوده</a:t>
            </a:r>
            <a:br>
              <a:rPr lang="en-US" b="1" dirty="0">
                <a:latin typeface="Arial" pitchFamily="34" charset="0"/>
                <a:cs typeface="Arial" pitchFamily="34" charset="0"/>
              </a:rPr>
            </a:br>
            <a:endParaRPr lang="en-US" b="1" dirty="0">
              <a:latin typeface="Arial" pitchFamily="34" charset="0"/>
              <a:cs typeface="Arial" pitchFamily="34" charset="0"/>
            </a:endParaRPr>
          </a:p>
        </p:txBody>
      </p:sp>
      <p:sp>
        <p:nvSpPr>
          <p:cNvPr id="11" name="Rounded Rectangle 10"/>
          <p:cNvSpPr/>
          <p:nvPr/>
        </p:nvSpPr>
        <p:spPr>
          <a:xfrm>
            <a:off x="1896629" y="861150"/>
            <a:ext cx="8409934" cy="17422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ابن أبي حاتم في تفسيره بسند صحيح عن عطية العوفي، عن أبي سعيد الخدري، قال: </a:t>
            </a:r>
            <a:r>
              <a:rPr lang="fa-IR" sz="3200" b="1" dirty="0"/>
              <a:t>«نزلت هذه الآية: {يَا أَيهَا الرسُولُ بَلغْ مَا أُنزِل إِليْكَ مِن ربكَ} في علي بن أبي طالب (ع) »</a:t>
            </a:r>
            <a:r>
              <a:rPr lang="fa-IR" sz="3200" dirty="0"/>
              <a:t>.</a:t>
            </a:r>
            <a:endParaRPr lang="en-US" sz="3200" b="1" dirty="0"/>
          </a:p>
        </p:txBody>
      </p:sp>
      <p:sp>
        <p:nvSpPr>
          <p:cNvPr id="13" name="Rounded Rectangle 12"/>
          <p:cNvSpPr/>
          <p:nvPr/>
        </p:nvSpPr>
        <p:spPr>
          <a:xfrm>
            <a:off x="6378212" y="2584326"/>
            <a:ext cx="3820229" cy="5295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تفسير ابن أبي حاتم، ج4 ص1172.</a:t>
            </a:r>
            <a:endParaRPr lang="en-US" sz="2800" dirty="0"/>
          </a:p>
        </p:txBody>
      </p:sp>
      <p:sp>
        <p:nvSpPr>
          <p:cNvPr id="6" name="Rounded Rectangle 5"/>
          <p:cNvSpPr/>
          <p:nvPr/>
        </p:nvSpPr>
        <p:spPr>
          <a:xfrm>
            <a:off x="1847529" y="3160642"/>
            <a:ext cx="8494033" cy="19245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قال الآلوسي: وأخرج ابن مردويه عن ابن مسعود قال كنا نقرأ على عهد رسول الله صلى الله عليه وسلم </a:t>
            </a:r>
            <a:r>
              <a:rPr lang="fa-IR" sz="3200" b="1" dirty="0"/>
              <a:t>«يا أيها لرسول بلغ ما أنزل إليك من ربك أنّ عليا ولى المؤمنين وان لم تفعل فما بلغت رسالته والله يعصمك من الناس»</a:t>
            </a:r>
            <a:endParaRPr lang="en-US" sz="3200" dirty="0"/>
          </a:p>
        </p:txBody>
      </p:sp>
      <p:sp>
        <p:nvSpPr>
          <p:cNvPr id="9" name="Rounded Rectangle 8"/>
          <p:cNvSpPr/>
          <p:nvPr/>
        </p:nvSpPr>
        <p:spPr>
          <a:xfrm>
            <a:off x="2999656" y="4667096"/>
            <a:ext cx="4189452" cy="4420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en-US" sz="2800" b="1" dirty="0"/>
              <a:t> </a:t>
            </a:r>
            <a:r>
              <a:rPr lang="fa-IR" sz="2800" dirty="0"/>
              <a:t>روح المعاني للآلوسي: ج  6 ص 193،</a:t>
            </a:r>
            <a:endParaRPr lang="en-US" sz="2800" dirty="0"/>
          </a:p>
        </p:txBody>
      </p:sp>
      <p:sp>
        <p:nvSpPr>
          <p:cNvPr id="10" name="Rounded Rectangle 9"/>
          <p:cNvSpPr/>
          <p:nvPr/>
        </p:nvSpPr>
        <p:spPr>
          <a:xfrm>
            <a:off x="1999929" y="5338445"/>
            <a:ext cx="8494033" cy="10336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3200" b="1" dirty="0"/>
              <a:t> فقال عمر بن الخطاب: هنيئا لك يا بن أبي طالب أصبحت اليوم ولي كل مؤمن»</a:t>
            </a:r>
            <a:r>
              <a:rPr lang="fa-IR" sz="3200" dirty="0"/>
              <a:t>.</a:t>
            </a:r>
            <a:endParaRPr lang="en-US" sz="3200" dirty="0"/>
          </a:p>
        </p:txBody>
      </p:sp>
      <p:sp>
        <p:nvSpPr>
          <p:cNvPr id="12" name="Rounded Rectangle 11"/>
          <p:cNvSpPr/>
          <p:nvPr/>
        </p:nvSpPr>
        <p:spPr>
          <a:xfrm>
            <a:off x="2352254" y="6371338"/>
            <a:ext cx="8117193" cy="4420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600" dirty="0"/>
              <a:t>مسند أحمدج  4 ص281، الاستيعاب، ج 3 ص 1099 البداية والنهاية ج </a:t>
            </a:r>
            <a:r>
              <a:rPr lang="fa-IR" sz="2600"/>
              <a:t>7ص 350</a:t>
            </a:r>
            <a:endParaRPr lang="en-US" sz="2600" dirty="0"/>
          </a:p>
        </p:txBody>
      </p:sp>
      <p:sp>
        <p:nvSpPr>
          <p:cNvPr id="14" name="Right Arrow 13">
            <a:hlinkClick r:id="rId3" action="ppaction://hlinksldjump"/>
          </p:cNvPr>
          <p:cNvSpPr/>
          <p:nvPr/>
        </p:nvSpPr>
        <p:spPr>
          <a:xfrm>
            <a:off x="1775520" y="-27384"/>
            <a:ext cx="742444" cy="22834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2" name="Picture 1">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4959" y="1673896"/>
            <a:ext cx="1007435" cy="1440000"/>
          </a:xfrm>
          <a:prstGeom prst="rect">
            <a:avLst/>
          </a:prstGeom>
        </p:spPr>
      </p:pic>
      <p:pic>
        <p:nvPicPr>
          <p:cNvPr id="3" name="Picture 2">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46350" y="3470882"/>
            <a:ext cx="1026044" cy="1440000"/>
          </a:xfrm>
          <a:prstGeom prst="rect">
            <a:avLst/>
          </a:prstGeom>
        </p:spPr>
      </p:pic>
      <p:pic>
        <p:nvPicPr>
          <p:cNvPr id="4" name="Picture 3">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23356" y="5152357"/>
            <a:ext cx="952657" cy="1440000"/>
          </a:xfrm>
          <a:prstGeom prst="rect">
            <a:avLst/>
          </a:prstGeom>
        </p:spPr>
      </p:pic>
      <p:pic>
        <p:nvPicPr>
          <p:cNvPr id="5" name="Picture 4">
            <a:hlinkClick r:id="rId10" action="ppaction://hlinkfile"/>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0548526" y="5267869"/>
            <a:ext cx="1415416" cy="1440000"/>
          </a:xfrm>
          <a:prstGeom prst="rect">
            <a:avLst/>
          </a:prstGeom>
        </p:spPr>
      </p:pic>
    </p:spTree>
    <p:extLst>
      <p:ext uri="{BB962C8B-B14F-4D97-AF65-F5344CB8AC3E}">
        <p14:creationId xmlns:p14="http://schemas.microsoft.com/office/powerpoint/2010/main" val="46356779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par>
                          <p:cTn id="32" fill="hold">
                            <p:stCondLst>
                              <p:cond delay="3000"/>
                            </p:stCondLst>
                            <p:childTnLst>
                              <p:par>
                                <p:cTn id="33" presetID="3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4000"/>
                            </p:stCondLst>
                            <p:childTnLst>
                              <p:par>
                                <p:cTn id="40" presetID="49" presetClass="entr" presetSubtype="0" decel="10000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 calcmode="lin" valueType="num">
                                      <p:cBhvr>
                                        <p:cTn id="44" dur="500" fill="hold"/>
                                        <p:tgtEl>
                                          <p:spTgt spid="12"/>
                                        </p:tgtEl>
                                        <p:attrNameLst>
                                          <p:attrName>style.rotation</p:attrName>
                                        </p:attrNameLst>
                                      </p:cBhvr>
                                      <p:tavLst>
                                        <p:tav tm="0">
                                          <p:val>
                                            <p:fltVal val="360"/>
                                          </p:val>
                                        </p:tav>
                                        <p:tav tm="100000">
                                          <p:val>
                                            <p:fltVal val="0"/>
                                          </p:val>
                                        </p:tav>
                                      </p:tavLst>
                                    </p:anim>
                                    <p:animEffect transition="in" filter="fade">
                                      <p:cBhvr>
                                        <p:cTn id="45" dur="500"/>
                                        <p:tgtEl>
                                          <p:spTgt spid="12"/>
                                        </p:tgtEl>
                                      </p:cBhvr>
                                    </p:animEffect>
                                  </p:childTnLst>
                                </p:cTn>
                              </p:par>
                            </p:childTnLst>
                          </p:cTn>
                        </p:par>
                        <p:par>
                          <p:cTn id="46" fill="hold">
                            <p:stCondLst>
                              <p:cond delay="4500"/>
                            </p:stCondLst>
                            <p:childTnLst>
                              <p:par>
                                <p:cTn id="47" presetID="42"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9" grpId="0" animBg="1"/>
      <p:bldP spid="10" grpId="0" animBg="1"/>
      <p:bldP spid="12"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91440113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6981" y="908720"/>
            <a:ext cx="11838038"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ar-SA" sz="3600" b="1" dirty="0"/>
              <a:t>حدثنا محمد بن بَشَّارٍ حدثنا محمد بن جَعْفَرٍ حدثنا شُعْبَةُ عن سَلَمَةَ بن كُهَيْلٍ قَال سمعت أَبَا الطُّفَيْلِ يحدث عن أبي سَرِيحَةَ أو زَيْدِ بن أَرْقَمَ شَكَّ شُعْبَةُ عن النبي صلى الله عليه وسلم قال من كنت مَوْلَاهُ فَعَلِيٌّ مَوْلَاهُ قال أبو عِيسَى</a:t>
            </a:r>
            <a:r>
              <a:rPr lang="fa-IR" sz="3600" b="1" dirty="0"/>
              <a:t>:</a:t>
            </a:r>
            <a:r>
              <a:rPr lang="ar-SA" sz="3600" b="1" dirty="0"/>
              <a:t> هذا حَدِيثٌ حَسَنٌ صحيح</a:t>
            </a:r>
            <a:endParaRPr lang="en-US" sz="3600" dirty="0"/>
          </a:p>
          <a:p>
            <a:pPr rtl="1"/>
            <a:endParaRPr lang="fa-IR" sz="3600" dirty="0"/>
          </a:p>
          <a:p>
            <a:pPr algn="justLow" rtl="1"/>
            <a:endParaRPr lang="en-US" sz="3600" dirty="0"/>
          </a:p>
        </p:txBody>
      </p:sp>
      <p:sp>
        <p:nvSpPr>
          <p:cNvPr id="2" name="Title 1"/>
          <p:cNvSpPr>
            <a:spLocks noGrp="1"/>
          </p:cNvSpPr>
          <p:nvPr>
            <p:ph type="title"/>
          </p:nvPr>
        </p:nvSpPr>
        <p:spPr>
          <a:xfrm>
            <a:off x="145917" y="88040"/>
            <a:ext cx="11929662" cy="820680"/>
          </a:xfrm>
        </p:spPr>
        <p:style>
          <a:lnRef idx="0">
            <a:scrgbClr r="0" g="0" b="0"/>
          </a:lnRef>
          <a:fillRef idx="1002">
            <a:schemeClr val="dk2"/>
          </a:fillRef>
          <a:effectRef idx="0">
            <a:scrgbClr r="0" g="0" b="0"/>
          </a:effectRef>
          <a:fontRef idx="major"/>
        </p:style>
        <p:txBody>
          <a:bodyPr/>
          <a:lstStyle/>
          <a:p>
            <a:pPr rtl="1"/>
            <a:r>
              <a:rPr lang="fa-IR" b="1" dirty="0"/>
              <a:t>حديث غدير  به روايت  ترمذي </a:t>
            </a:r>
            <a:r>
              <a:rPr lang="ar-SA" b="1" dirty="0"/>
              <a:t>ت 279</a:t>
            </a:r>
            <a:endParaRPr lang="en-US" b="1" dirty="0"/>
          </a:p>
        </p:txBody>
      </p:sp>
      <p:sp>
        <p:nvSpPr>
          <p:cNvPr id="9" name="Rectangle 8"/>
          <p:cNvSpPr/>
          <p:nvPr/>
        </p:nvSpPr>
        <p:spPr>
          <a:xfrm>
            <a:off x="4367808" y="3356992"/>
            <a:ext cx="7226658" cy="138499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SA" sz="2800" dirty="0"/>
              <a:t>سنن الترمذي  ج 5   ص 633 ، ح 3713</a:t>
            </a:r>
            <a:r>
              <a:rPr lang="fa-IR" sz="2800" dirty="0"/>
              <a:t> </a:t>
            </a:r>
            <a:r>
              <a:rPr lang="ar-SA" sz="2800" dirty="0"/>
              <a:t>تحقيق : أحمد محمد شاكر </a:t>
            </a:r>
            <a:endParaRPr lang="fa-IR" sz="2800" dirty="0"/>
          </a:p>
          <a:p>
            <a:pPr algn="r" rtl="1"/>
            <a:r>
              <a:rPr lang="ar-SA" sz="2800" dirty="0"/>
              <a:t>دار النشر : دار إحياء التراث العربي - بيروت .</a:t>
            </a:r>
            <a:endParaRPr lang="en-US" sz="2800" dirty="0"/>
          </a:p>
          <a:p>
            <a:pPr rtl="1"/>
            <a:endParaRPr lang="en-US" sz="2800" dirty="0">
              <a:solidFill>
                <a:schemeClr val="tx1"/>
              </a:solidFill>
            </a:endParaRPr>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4165" y="3883360"/>
            <a:ext cx="1488230" cy="2160000"/>
          </a:xfrm>
          <a:prstGeom prst="rect">
            <a:avLst/>
          </a:prstGeom>
        </p:spPr>
      </p:pic>
    </p:spTree>
    <p:extLst>
      <p:ext uri="{BB962C8B-B14F-4D97-AF65-F5344CB8AC3E}">
        <p14:creationId xmlns:p14="http://schemas.microsoft.com/office/powerpoint/2010/main" val="237419678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7354" y="692696"/>
            <a:ext cx="9133795"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dirty="0"/>
          </a:p>
          <a:p>
            <a:endParaRPr lang="en-US" dirty="0"/>
          </a:p>
        </p:txBody>
      </p:sp>
      <p:sp>
        <p:nvSpPr>
          <p:cNvPr id="7" name="Title 6"/>
          <p:cNvSpPr>
            <a:spLocks noGrp="1"/>
          </p:cNvSpPr>
          <p:nvPr>
            <p:ph type="title"/>
          </p:nvPr>
        </p:nvSpPr>
        <p:spPr>
          <a:xfrm>
            <a:off x="229887" y="6116"/>
            <a:ext cx="11743742" cy="669998"/>
          </a:xfrm>
        </p:spPr>
        <p:style>
          <a:lnRef idx="0">
            <a:schemeClr val="accent4"/>
          </a:lnRef>
          <a:fillRef idx="3">
            <a:schemeClr val="accent4"/>
          </a:fillRef>
          <a:effectRef idx="3">
            <a:schemeClr val="accent4"/>
          </a:effectRef>
          <a:fontRef idx="minor">
            <a:schemeClr val="lt1"/>
          </a:fontRef>
        </p:style>
        <p:txBody>
          <a:bodyPr>
            <a:noAutofit/>
          </a:bodyPr>
          <a:lstStyle/>
          <a:p>
            <a:pPr algn="r" rtl="1"/>
            <a:r>
              <a:rPr lang="fa-IR" sz="4000" b="1" dirty="0">
                <a:latin typeface="Arial" pitchFamily="34" charset="0"/>
                <a:cs typeface="Arial" pitchFamily="34" charset="0"/>
              </a:rPr>
              <a:t>8 – شكايت مانع دلالت حديث غدير بر امامت نيست</a:t>
            </a:r>
            <a:endParaRPr lang="en-US" sz="3200" b="1" dirty="0"/>
          </a:p>
        </p:txBody>
      </p:sp>
      <p:sp>
        <p:nvSpPr>
          <p:cNvPr id="11" name="Rounded Rectangle 10"/>
          <p:cNvSpPr/>
          <p:nvPr/>
        </p:nvSpPr>
        <p:spPr>
          <a:xfrm>
            <a:off x="204667" y="692697"/>
            <a:ext cx="11832535" cy="60694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قال العيني المتوفی 855: </a:t>
            </a:r>
            <a:r>
              <a:rPr lang="fa-IR" sz="3200" b="1" dirty="0"/>
              <a:t>العبرة لعموم اللفظ لا لخصوص السبب ؛ لأن اللفظ هو الذي يدل على الحكم لا السبب . فلو كان مختصا بالسبب لم يتجاوز حكم الشرع مكة والمدينة  </a:t>
            </a:r>
          </a:p>
          <a:p>
            <a:pPr algn="justLow" rtl="1"/>
            <a:endParaRPr lang="fa-IR" sz="3200" dirty="0"/>
          </a:p>
          <a:p>
            <a:pPr algn="justLow" rtl="1"/>
            <a:r>
              <a:rPr lang="fa-IR" sz="3200" dirty="0"/>
              <a:t>قال القاضي عبد الجبار: </a:t>
            </a:r>
            <a:r>
              <a:rPr lang="fa-IR" sz="3200" b="1" dirty="0"/>
              <a:t>«وقد قال شيخنا أبو الهذيل في هذا الخبر : إنه لو صح لكان المراد به الموالاة في الدين، وذكر بعض أهل العلم حمله على أن قوماً نقموا على علي بعض أموره، فظهرت مقالاتهم له وقولهم فيه، فأخبر (ص)  بما يدل على منـزلته وولايته، دفعاً لهم عما خاف فيه الفتنة.لأن كل ذلك لو صح، وكان الخبر خارجاً عليه، لم يمنع من التعلق بظاهره وما يقتضيه لفظه، فيجب أن يكون الكلام في ذلك، دون بيان السبب الذي وجوده كعدمه في أن وجود الاستدلال بالخبر لا يتغير».</a:t>
            </a:r>
            <a:endParaRPr lang="en-US" sz="3200" b="1" dirty="0"/>
          </a:p>
        </p:txBody>
      </p:sp>
      <p:sp>
        <p:nvSpPr>
          <p:cNvPr id="13" name="Rounded Rectangle 12"/>
          <p:cNvSpPr/>
          <p:nvPr/>
        </p:nvSpPr>
        <p:spPr>
          <a:xfrm>
            <a:off x="6384032" y="2564904"/>
            <a:ext cx="4470634" cy="3955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b="1" dirty="0"/>
              <a:t>البناية شرح الهداية ج 11 ص 541</a:t>
            </a:r>
          </a:p>
        </p:txBody>
      </p:sp>
      <p:sp>
        <p:nvSpPr>
          <p:cNvPr id="6" name="Right Arrow 5">
            <a:hlinkClick r:id="rId3" action="ppaction://hlinksldjump"/>
          </p:cNvPr>
          <p:cNvSpPr/>
          <p:nvPr/>
        </p:nvSpPr>
        <p:spPr>
          <a:xfrm>
            <a:off x="1505744" y="116632"/>
            <a:ext cx="557809" cy="3343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9" name="Rounded Rectangle 8"/>
          <p:cNvSpPr/>
          <p:nvPr/>
        </p:nvSpPr>
        <p:spPr>
          <a:xfrm>
            <a:off x="6221973" y="6093296"/>
            <a:ext cx="4632693" cy="3955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endParaRPr lang="fa-IR" sz="2800" b="1" dirty="0"/>
          </a:p>
          <a:p>
            <a:pPr rtl="1"/>
            <a:r>
              <a:rPr lang="fa-IR" sz="2800" b="1" dirty="0"/>
              <a:t>المغني في الإمامة، ج20، ق1، ص154.</a:t>
            </a:r>
            <a:endParaRPr lang="en-US" sz="2800" dirty="0"/>
          </a:p>
          <a:p>
            <a:pPr rtl="1"/>
            <a:endParaRPr lang="en-US" sz="2800" dirty="0"/>
          </a:p>
        </p:txBody>
      </p:sp>
      <p:pic>
        <p:nvPicPr>
          <p:cNvPr id="2" name="Picture 1">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99456" y="5435889"/>
            <a:ext cx="868569" cy="1233471"/>
          </a:xfrm>
          <a:prstGeom prst="rect">
            <a:avLst/>
          </a:prstGeom>
        </p:spPr>
      </p:pic>
    </p:spTree>
    <p:extLst>
      <p:ext uri="{BB962C8B-B14F-4D97-AF65-F5344CB8AC3E}">
        <p14:creationId xmlns:p14="http://schemas.microsoft.com/office/powerpoint/2010/main" val="210524577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9"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242239096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4411" y="404664"/>
            <a:ext cx="7855418" cy="5826102"/>
          </a:xfrm>
          <a:prstGeom prst="rect">
            <a:avLst/>
          </a:prstGeom>
        </p:spPr>
        <p:style>
          <a:lnRef idx="1">
            <a:schemeClr val="accent4"/>
          </a:lnRef>
          <a:fillRef idx="2">
            <a:schemeClr val="accent4"/>
          </a:fillRef>
          <a:effectRef idx="1">
            <a:schemeClr val="accent4"/>
          </a:effectRef>
          <a:fontRef idx="minor">
            <a:schemeClr val="dk1"/>
          </a:fontRef>
        </p:style>
      </p:pic>
      <p:sp>
        <p:nvSpPr>
          <p:cNvPr id="4" name="Right Arrow 3">
            <a:hlinkClick r:id="rId4" action="ppaction://hlinksldjump"/>
          </p:cNvPr>
          <p:cNvSpPr/>
          <p:nvPr/>
        </p:nvSpPr>
        <p:spPr>
          <a:xfrm>
            <a:off x="4637931" y="424088"/>
            <a:ext cx="1302261" cy="48463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 name="Oval 4"/>
          <p:cNvSpPr/>
          <p:nvPr/>
        </p:nvSpPr>
        <p:spPr>
          <a:xfrm rot="21390260">
            <a:off x="3226718" y="1396960"/>
            <a:ext cx="3819677" cy="315675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lnSpc>
                <a:spcPct val="130000"/>
              </a:lnSpc>
            </a:pPr>
            <a:endParaRPr lang="en-US" sz="1600" dirty="0">
              <a:solidFill>
                <a:schemeClr val="tx1"/>
              </a:solidFill>
              <a:cs typeface="Sultan Medium" pitchFamily="2" charset="-78"/>
            </a:endParaRPr>
          </a:p>
        </p:txBody>
      </p:sp>
      <p:sp>
        <p:nvSpPr>
          <p:cNvPr id="6" name="Oval 5"/>
          <p:cNvSpPr/>
          <p:nvPr/>
        </p:nvSpPr>
        <p:spPr>
          <a:xfrm>
            <a:off x="7551586" y="835845"/>
            <a:ext cx="2371719" cy="26088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Oval 7"/>
          <p:cNvSpPr/>
          <p:nvPr/>
        </p:nvSpPr>
        <p:spPr>
          <a:xfrm>
            <a:off x="7657090" y="946352"/>
            <a:ext cx="2156108" cy="24055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Oval 8"/>
          <p:cNvSpPr/>
          <p:nvPr/>
        </p:nvSpPr>
        <p:spPr>
          <a:xfrm>
            <a:off x="7815300" y="1182546"/>
            <a:ext cx="1817724" cy="196009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600" dirty="0">
              <a:solidFill>
                <a:srgbClr val="2B2B95"/>
              </a:solidFill>
              <a:cs typeface="Sultan Medium" pitchFamily="2" charset="-78"/>
            </a:endParaRPr>
          </a:p>
        </p:txBody>
      </p:sp>
      <p:sp>
        <p:nvSpPr>
          <p:cNvPr id="3" name="Oval 2"/>
          <p:cNvSpPr/>
          <p:nvPr/>
        </p:nvSpPr>
        <p:spPr>
          <a:xfrm>
            <a:off x="3377116" y="1528330"/>
            <a:ext cx="3507158" cy="28697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1">
              <a:lnSpc>
                <a:spcPct val="130000"/>
              </a:lnSpc>
            </a:pPr>
            <a:r>
              <a:rPr lang="fa-IR" sz="4800" b="1" dirty="0">
                <a:solidFill>
                  <a:srgbClr val="003300"/>
                </a:solidFill>
                <a:cs typeface="Sultan Medium" pitchFamily="2" charset="-78"/>
              </a:rPr>
              <a:t>خير لكم </a:t>
            </a:r>
            <a:endParaRPr lang="en-US" sz="4800" b="1" dirty="0">
              <a:solidFill>
                <a:srgbClr val="003300"/>
              </a:solidFill>
              <a:cs typeface="Sultan Medium" pitchFamily="2" charset="-78"/>
            </a:endParaRPr>
          </a:p>
          <a:p>
            <a:pPr algn="ctr" rtl="1">
              <a:lnSpc>
                <a:spcPct val="130000"/>
              </a:lnSpc>
            </a:pPr>
            <a:r>
              <a:rPr lang="fa-IR" sz="3200" b="1" dirty="0">
                <a:solidFill>
                  <a:schemeClr val="tx1"/>
                </a:solidFill>
                <a:cs typeface="Sultan Medium" pitchFamily="2" charset="-78"/>
              </a:rPr>
              <a:t>إن </a:t>
            </a:r>
            <a:r>
              <a:rPr lang="fa-IR" sz="2800" b="1" dirty="0">
                <a:solidFill>
                  <a:schemeClr val="tx1"/>
                </a:solidFill>
                <a:cs typeface="Sultan Medium" pitchFamily="2" charset="-78"/>
              </a:rPr>
              <a:t>كنتم تعلمون</a:t>
            </a:r>
            <a:endParaRPr lang="en-US" sz="1600" b="1" dirty="0">
              <a:solidFill>
                <a:schemeClr val="tx1"/>
              </a:solidFill>
              <a:cs typeface="Sultan Medium" pitchFamily="2" charset="-78"/>
            </a:endParaRPr>
          </a:p>
        </p:txBody>
      </p:sp>
      <p:sp>
        <p:nvSpPr>
          <p:cNvPr id="7" name="Oval 6"/>
          <p:cNvSpPr/>
          <p:nvPr/>
        </p:nvSpPr>
        <p:spPr>
          <a:xfrm>
            <a:off x="8007726" y="1452294"/>
            <a:ext cx="1472650" cy="14726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30000"/>
              </a:lnSpc>
            </a:pPr>
            <a:r>
              <a:rPr lang="fa-IR" sz="3200" dirty="0">
                <a:solidFill>
                  <a:srgbClr val="2B2B95"/>
                </a:solidFill>
                <a:cs typeface="Sultan Medium" pitchFamily="2" charset="-78"/>
              </a:rPr>
              <a:t>    </a:t>
            </a:r>
            <a:r>
              <a:rPr lang="fa-IR" sz="3200" b="1" dirty="0">
                <a:solidFill>
                  <a:srgbClr val="2B2B95"/>
                </a:solidFill>
                <a:cs typeface="Sultan Medium" pitchFamily="2" charset="-78"/>
              </a:rPr>
              <a:t>الله  </a:t>
            </a:r>
          </a:p>
          <a:p>
            <a:pPr algn="ctr">
              <a:lnSpc>
                <a:spcPct val="30000"/>
              </a:lnSpc>
            </a:pPr>
            <a:r>
              <a:rPr lang="fa-IR" sz="3200" b="1" dirty="0">
                <a:solidFill>
                  <a:srgbClr val="2B2B95"/>
                </a:solidFill>
                <a:cs typeface="Sultan Medium" pitchFamily="2" charset="-78"/>
              </a:rPr>
              <a:t>بقية</a:t>
            </a:r>
            <a:endParaRPr lang="en-US" sz="3200" b="1" dirty="0">
              <a:solidFill>
                <a:srgbClr val="2B2B95"/>
              </a:solidFill>
              <a:cs typeface="Sultan Medium" pitchFamily="2" charset="-78"/>
            </a:endParaRPr>
          </a:p>
        </p:txBody>
      </p:sp>
      <p:sp>
        <p:nvSpPr>
          <p:cNvPr id="10" name="Bevel 9"/>
          <p:cNvSpPr/>
          <p:nvPr/>
        </p:nvSpPr>
        <p:spPr>
          <a:xfrm>
            <a:off x="2098372" y="476672"/>
            <a:ext cx="1261324" cy="1042416"/>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000" b="1" dirty="0"/>
              <a:t>يااباصالح المهدی </a:t>
            </a:r>
          </a:p>
        </p:txBody>
      </p:sp>
    </p:spTree>
    <p:extLst>
      <p:ext uri="{BB962C8B-B14F-4D97-AF65-F5344CB8AC3E}">
        <p14:creationId xmlns:p14="http://schemas.microsoft.com/office/powerpoint/2010/main" val="407344901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p>
        </p:txBody>
      </p:sp>
      <p:sp>
        <p:nvSpPr>
          <p:cNvPr id="136194" name="Rectangle 2"/>
          <p:cNvSpPr>
            <a:spLocks noGrp="1" noChangeArrowheads="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rtl="1"/>
            <a:r>
              <a:rPr lang="fa-IR" b="1" dirty="0">
                <a:latin typeface="Arial" pitchFamily="34" charset="0"/>
                <a:cs typeface="Arial" pitchFamily="34" charset="0"/>
              </a:rPr>
              <a:t>چرا ولايت علي  (ع) در مكه  صورت نگرفت</a:t>
            </a:r>
            <a:endParaRPr lang="en-US" b="1" dirty="0">
              <a:latin typeface="Arial" pitchFamily="34" charset="0"/>
              <a:cs typeface="Arial" pitchFamily="34" charset="0"/>
            </a:endParaRPr>
          </a:p>
        </p:txBody>
      </p:sp>
      <p:grpSp>
        <p:nvGrpSpPr>
          <p:cNvPr id="136222" name="Group 30"/>
          <p:cNvGrpSpPr>
            <a:grpSpLocks/>
          </p:cNvGrpSpPr>
          <p:nvPr/>
        </p:nvGrpSpPr>
        <p:grpSpPr bwMode="auto">
          <a:xfrm>
            <a:off x="2838542" y="1831869"/>
            <a:ext cx="7204251" cy="897173"/>
            <a:chOff x="1536" y="1365"/>
            <a:chExt cx="2736" cy="432"/>
          </a:xfrm>
        </p:grpSpPr>
        <p:sp>
          <p:nvSpPr>
            <p:cNvPr id="136197" name="AutoShape 5">
              <a:hlinkClick r:id="rId3" action="ppaction://hlinksldjump"/>
            </p:cNvPr>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a:hlinkClick r:id="rId3" action="ppaction://hlinksldjump"/>
            </p:cNvPr>
            <p:cNvSpPr txBox="1">
              <a:spLocks noChangeArrowheads="1"/>
            </p:cNvSpPr>
            <p:nvPr/>
          </p:nvSpPr>
          <p:spPr bwMode="gray">
            <a:xfrm>
              <a:off x="1569" y="1437"/>
              <a:ext cx="237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زمينه سازي غدير در خطبه هاي مكه</a:t>
              </a:r>
              <a:endParaRPr lang="en-US" sz="2800" b="1" dirty="0">
                <a:solidFill>
                  <a:srgbClr val="000000"/>
                </a:solidFill>
                <a:cs typeface="Yagut" pitchFamily="2" charset="-78"/>
              </a:endParaRPr>
            </a:p>
          </p:txBody>
        </p:sp>
        <p:sp>
          <p:nvSpPr>
            <p:cNvPr id="136199" name="Text Box 7"/>
            <p:cNvSpPr txBox="1">
              <a:spLocks noChangeArrowheads="1"/>
            </p:cNvSpPr>
            <p:nvPr/>
          </p:nvSpPr>
          <p:spPr bwMode="gray">
            <a:xfrm>
              <a:off x="4048" y="1417"/>
              <a:ext cx="118"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1</a:t>
              </a:r>
              <a:endParaRPr lang="en-US" sz="2400" dirty="0"/>
            </a:p>
          </p:txBody>
        </p:sp>
      </p:grpSp>
      <p:grpSp>
        <p:nvGrpSpPr>
          <p:cNvPr id="136223" name="Group 31"/>
          <p:cNvGrpSpPr>
            <a:grpSpLocks/>
          </p:cNvGrpSpPr>
          <p:nvPr/>
        </p:nvGrpSpPr>
        <p:grpSpPr bwMode="auto">
          <a:xfrm>
            <a:off x="2828230" y="2853650"/>
            <a:ext cx="7259441" cy="961890"/>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4" name="Text Box 12">
              <a:hlinkClick r:id="rId5" action="ppaction://hlinksldjump"/>
            </p:cNvPr>
            <p:cNvSpPr txBox="1">
              <a:spLocks noChangeArrowheads="1"/>
            </p:cNvSpPr>
            <p:nvPr/>
          </p:nvSpPr>
          <p:spPr bwMode="gray">
            <a:xfrm>
              <a:off x="1689" y="1935"/>
              <a:ext cx="2160"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400" b="1" dirty="0">
                  <a:latin typeface="Arial" pitchFamily="34" charset="0"/>
                  <a:cs typeface="Arial" pitchFamily="34" charset="0"/>
                </a:rPr>
                <a:t>دلهره پيامبر اكرم (ص) از مخالفت مردم با ولايت علي</a:t>
              </a:r>
              <a:endParaRPr lang="en-US" sz="2400" b="1" dirty="0">
                <a:solidFill>
                  <a:srgbClr val="000000"/>
                </a:solidFill>
                <a:cs typeface="Yagut" pitchFamily="2" charset="-78"/>
              </a:endParaRPr>
            </a:p>
          </p:txBody>
        </p:sp>
        <p:sp>
          <p:nvSpPr>
            <p:cNvPr id="136205" name="Text Box 13"/>
            <p:cNvSpPr txBox="1">
              <a:spLocks noChangeArrowheads="1"/>
            </p:cNvSpPr>
            <p:nvPr/>
          </p:nvSpPr>
          <p:spPr bwMode="gray">
            <a:xfrm>
              <a:off x="3970" y="1911"/>
              <a:ext cx="27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t>2</a:t>
              </a:r>
              <a:endParaRPr lang="en-US" sz="2400" dirty="0"/>
            </a:p>
          </p:txBody>
        </p:sp>
      </p:grpSp>
      <p:sp>
        <p:nvSpPr>
          <p:cNvPr id="18" name="Right Arrow 17">
            <a:hlinkClick r:id="rId6" action="ppaction://hlinksldjump"/>
          </p:cNvPr>
          <p:cNvSpPr/>
          <p:nvPr/>
        </p:nvSpPr>
        <p:spPr>
          <a:xfrm>
            <a:off x="1631504" y="44625"/>
            <a:ext cx="808602" cy="33101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29" name="Group 32"/>
          <p:cNvGrpSpPr>
            <a:grpSpLocks/>
          </p:cNvGrpSpPr>
          <p:nvPr/>
        </p:nvGrpSpPr>
        <p:grpSpPr bwMode="auto">
          <a:xfrm>
            <a:off x="2841290" y="3737930"/>
            <a:ext cx="7287159" cy="915206"/>
            <a:chOff x="1536" y="2304"/>
            <a:chExt cx="2770" cy="432"/>
          </a:xfrm>
        </p:grpSpPr>
        <p:sp>
          <p:nvSpPr>
            <p:cNvPr id="30"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1"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2" name="Text Box 17">
              <a:hlinkClick r:id="rId7" action="ppaction://hlinksldjump"/>
            </p:cNvPr>
            <p:cNvSpPr txBox="1">
              <a:spLocks noChangeArrowheads="1"/>
            </p:cNvSpPr>
            <p:nvPr/>
          </p:nvSpPr>
          <p:spPr bwMode="gray">
            <a:xfrm>
              <a:off x="1680" y="2382"/>
              <a:ext cx="216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latin typeface="Arial" pitchFamily="34" charset="0"/>
                  <a:cs typeface="Arial" pitchFamily="34" charset="0"/>
                </a:rPr>
                <a:t>دلهره پيامبر از چه كساني بود؟  و چرا ؟</a:t>
              </a:r>
              <a:endParaRPr lang="en-US" sz="2800" b="1" dirty="0">
                <a:solidFill>
                  <a:srgbClr val="000000"/>
                </a:solidFill>
                <a:cs typeface="Yagut" pitchFamily="2" charset="-78"/>
              </a:endParaRPr>
            </a:p>
          </p:txBody>
        </p:sp>
        <p:sp>
          <p:nvSpPr>
            <p:cNvPr id="33" name="Text Box 18"/>
            <p:cNvSpPr txBox="1">
              <a:spLocks noChangeArrowheads="1"/>
            </p:cNvSpPr>
            <p:nvPr/>
          </p:nvSpPr>
          <p:spPr bwMode="gray">
            <a:xfrm>
              <a:off x="4048" y="2366"/>
              <a:ext cx="11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3</a:t>
              </a:r>
              <a:endParaRPr lang="en-US" sz="2400" dirty="0"/>
            </a:p>
          </p:txBody>
        </p:sp>
      </p:grpSp>
      <p:grpSp>
        <p:nvGrpSpPr>
          <p:cNvPr id="34" name="Group 33"/>
          <p:cNvGrpSpPr>
            <a:grpSpLocks/>
          </p:cNvGrpSpPr>
          <p:nvPr/>
        </p:nvGrpSpPr>
        <p:grpSpPr bwMode="auto">
          <a:xfrm>
            <a:off x="2828230" y="4725144"/>
            <a:ext cx="7286571" cy="906144"/>
            <a:chOff x="1536" y="2822"/>
            <a:chExt cx="2779" cy="432"/>
          </a:xfrm>
        </p:grpSpPr>
        <p:sp>
          <p:nvSpPr>
            <p:cNvPr id="35"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6"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7" name="Text Box 22">
              <a:hlinkClick r:id="rId8" action="ppaction://hlinksldjump"/>
            </p:cNvPr>
            <p:cNvSpPr txBox="1">
              <a:spLocks noChangeArrowheads="1"/>
            </p:cNvSpPr>
            <p:nvPr/>
          </p:nvSpPr>
          <p:spPr bwMode="gray">
            <a:xfrm>
              <a:off x="1573" y="2936"/>
              <a:ext cx="2359"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rtl="1"/>
              <a:r>
                <a:rPr lang="fa-IR" sz="2800" b="1" dirty="0">
                  <a:latin typeface="Arial" pitchFamily="34" charset="0"/>
                  <a:cs typeface="Arial" pitchFamily="34" charset="0"/>
                </a:rPr>
                <a:t>  تمام فتنه ها از مدينه برخواهد خواست</a:t>
              </a:r>
              <a:endParaRPr lang="en-US" sz="2800" b="1" dirty="0">
                <a:cs typeface="Sultan Medium" pitchFamily="2" charset="-78"/>
              </a:endParaRPr>
            </a:p>
          </p:txBody>
        </p:sp>
        <p:sp>
          <p:nvSpPr>
            <p:cNvPr id="38" name="Text Box 23"/>
            <p:cNvSpPr txBox="1">
              <a:spLocks noChangeArrowheads="1"/>
            </p:cNvSpPr>
            <p:nvPr/>
          </p:nvSpPr>
          <p:spPr bwMode="gray">
            <a:xfrm>
              <a:off x="4057" y="2894"/>
              <a:ext cx="11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4</a:t>
              </a:r>
              <a:endParaRPr lang="en-US" sz="2400" dirty="0"/>
            </a:p>
          </p:txBody>
        </p:sp>
      </p:grpSp>
      <p:grpSp>
        <p:nvGrpSpPr>
          <p:cNvPr id="39" name="Group 33"/>
          <p:cNvGrpSpPr>
            <a:grpSpLocks/>
          </p:cNvGrpSpPr>
          <p:nvPr/>
        </p:nvGrpSpPr>
        <p:grpSpPr bwMode="auto">
          <a:xfrm>
            <a:off x="2853480" y="5796566"/>
            <a:ext cx="7283731" cy="872795"/>
            <a:chOff x="1536" y="2822"/>
            <a:chExt cx="2779" cy="432"/>
          </a:xfrm>
        </p:grpSpPr>
        <p:sp>
          <p:nvSpPr>
            <p:cNvPr id="40"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41"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42" name="Text Box 22">
              <a:hlinkClick r:id="rId9" action="ppaction://hlinksldjump"/>
            </p:cNvPr>
            <p:cNvSpPr txBox="1">
              <a:spLocks noChangeArrowheads="1"/>
            </p:cNvSpPr>
            <p:nvPr/>
          </p:nvSpPr>
          <p:spPr bwMode="gray">
            <a:xfrm>
              <a:off x="1680" y="2869"/>
              <a:ext cx="216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پيامبر (ص)  تابع وحي است</a:t>
              </a:r>
              <a:endParaRPr lang="en-US" sz="2800" b="1" dirty="0">
                <a:solidFill>
                  <a:srgbClr val="000000"/>
                </a:solidFill>
                <a:cs typeface="Yagut" pitchFamily="2" charset="-78"/>
              </a:endParaRPr>
            </a:p>
          </p:txBody>
        </p:sp>
        <p:sp>
          <p:nvSpPr>
            <p:cNvPr id="43" name="Text Box 23"/>
            <p:cNvSpPr txBox="1">
              <a:spLocks noChangeArrowheads="1"/>
            </p:cNvSpPr>
            <p:nvPr/>
          </p:nvSpPr>
          <p:spPr bwMode="gray">
            <a:xfrm>
              <a:off x="4057" y="2894"/>
              <a:ext cx="11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5</a:t>
              </a:r>
              <a:endParaRPr lang="en-US" sz="2400" dirty="0"/>
            </a:p>
          </p:txBody>
        </p:sp>
      </p:grpSp>
    </p:spTree>
    <p:extLst>
      <p:ext uri="{BB962C8B-B14F-4D97-AF65-F5344CB8AC3E}">
        <p14:creationId xmlns:p14="http://schemas.microsoft.com/office/powerpoint/2010/main" val="200144847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6223"/>
                                        </p:tgtEl>
                                        <p:attrNameLst>
                                          <p:attrName>style.visibility</p:attrName>
                                        </p:attrNameLst>
                                      </p:cBhvr>
                                      <p:to>
                                        <p:strVal val="visible"/>
                                      </p:to>
                                    </p:set>
                                    <p:anim calcmode="lin" valueType="num">
                                      <p:cBhvr additive="base">
                                        <p:cTn id="13" dur="1000" fill="hold"/>
                                        <p:tgtEl>
                                          <p:spTgt spid="136223"/>
                                        </p:tgtEl>
                                        <p:attrNameLst>
                                          <p:attrName>ppt_x</p:attrName>
                                        </p:attrNameLst>
                                      </p:cBhvr>
                                      <p:tavLst>
                                        <p:tav tm="0">
                                          <p:val>
                                            <p:strVal val="1+#ppt_w/2"/>
                                          </p:val>
                                        </p:tav>
                                        <p:tav tm="100000">
                                          <p:val>
                                            <p:strVal val="#ppt_x"/>
                                          </p:val>
                                        </p:tav>
                                      </p:tavLst>
                                    </p:anim>
                                    <p:anim calcmode="lin" valueType="num">
                                      <p:cBhvr additive="base">
                                        <p:cTn id="14" dur="1000" fill="hold"/>
                                        <p:tgtEl>
                                          <p:spTgt spid="1362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1000" fill="hold"/>
                                        <p:tgtEl>
                                          <p:spTgt spid="34"/>
                                        </p:tgtEl>
                                        <p:attrNameLst>
                                          <p:attrName>ppt_x</p:attrName>
                                        </p:attrNameLst>
                                      </p:cBhvr>
                                      <p:tavLst>
                                        <p:tav tm="0">
                                          <p:val>
                                            <p:strVal val="1+#ppt_w/2"/>
                                          </p:val>
                                        </p:tav>
                                        <p:tav tm="100000">
                                          <p:val>
                                            <p:strVal val="#ppt_x"/>
                                          </p:val>
                                        </p:tav>
                                      </p:tavLst>
                                    </p:anim>
                                    <p:anim calcmode="lin" valueType="num">
                                      <p:cBhvr additive="base">
                                        <p:cTn id="26"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1000" fill="hold"/>
                                        <p:tgtEl>
                                          <p:spTgt spid="39"/>
                                        </p:tgtEl>
                                        <p:attrNameLst>
                                          <p:attrName>ppt_x</p:attrName>
                                        </p:attrNameLst>
                                      </p:cBhvr>
                                      <p:tavLst>
                                        <p:tav tm="0">
                                          <p:val>
                                            <p:strVal val="1+#ppt_w/2"/>
                                          </p:val>
                                        </p:tav>
                                        <p:tav tm="100000">
                                          <p:val>
                                            <p:strVal val="#ppt_x"/>
                                          </p:val>
                                        </p:tav>
                                      </p:tavLst>
                                    </p:anim>
                                    <p:anim calcmode="lin" valueType="num">
                                      <p:cBhvr additive="base">
                                        <p:cTn id="32"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92698"/>
            <a:ext cx="11917540" cy="597666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br>
              <a:rPr lang="fa-IR" b="1" dirty="0"/>
            </a:br>
            <a:r>
              <a:rPr lang="fa-IR" b="1" dirty="0">
                <a:latin typeface="Arial" pitchFamily="34" charset="0"/>
                <a:cs typeface="Arial" pitchFamily="34" charset="0"/>
              </a:rPr>
              <a:t>زمينه سازي غدير در خطبه هاي  مكه</a:t>
            </a:r>
            <a:br>
              <a:rPr lang="en-US" b="1" dirty="0">
                <a:latin typeface="Arial" pitchFamily="34" charset="0"/>
                <a:cs typeface="Arial" pitchFamily="34" charset="0"/>
              </a:rPr>
            </a:br>
            <a:endParaRPr lang="en-US" b="1" dirty="0">
              <a:latin typeface="Arial" pitchFamily="34" charset="0"/>
              <a:cs typeface="Arial" pitchFamily="34" charset="0"/>
            </a:endParaRPr>
          </a:p>
        </p:txBody>
      </p:sp>
      <p:sp>
        <p:nvSpPr>
          <p:cNvPr id="11" name="Rounded Rectangle 10"/>
          <p:cNvSpPr/>
          <p:nvPr/>
        </p:nvSpPr>
        <p:spPr>
          <a:xfrm>
            <a:off x="1631504" y="803426"/>
            <a:ext cx="8927314" cy="38529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solidFill>
                  <a:srgbClr val="0000FF"/>
                </a:solidFill>
                <a:latin typeface="Arial" pitchFamily="34" charset="0"/>
                <a:cs typeface="Arial" pitchFamily="34" charset="0"/>
              </a:rPr>
              <a:t>حديث ثقلين در خطبه عرفه</a:t>
            </a:r>
          </a:p>
          <a:p>
            <a:pPr algn="justLow" rtl="1"/>
            <a:r>
              <a:rPr lang="fa-IR" sz="3200" dirty="0"/>
              <a:t>روی الترمذي </a:t>
            </a:r>
            <a:r>
              <a:rPr lang="en-US" sz="3200" dirty="0"/>
              <a:t> </a:t>
            </a:r>
            <a:r>
              <a:rPr lang="fa-IR" sz="3200" dirty="0"/>
              <a:t>المتوفی 279عن نصر بن عبد الرحمن الكوفي أخبرنا زيد بن الحسن عن جعفر بن محمد عن أبيه عن جابر بن عبد الله قال :</a:t>
            </a:r>
            <a:r>
              <a:rPr lang="fa-IR" sz="3200" b="1" dirty="0"/>
              <a:t> " رأيت رسول الله صلى الله عليه وسلم في حجته يوم عرفة وهو على ناقته القصواء يخطب فسمعته يقول : يا أيها الناس </a:t>
            </a:r>
            <a:r>
              <a:rPr lang="fa-IR" sz="3200" b="1" dirty="0">
                <a:ln>
                  <a:solidFill>
                    <a:srgbClr val="FF0000"/>
                  </a:solidFill>
                </a:ln>
              </a:rPr>
              <a:t>إني تركت فيكم من [ ما ] إن أخذتم به لن تضلوا كتاب الله وعترتي أهل بيتي </a:t>
            </a:r>
            <a:r>
              <a:rPr lang="fa-IR" sz="3200" b="1" dirty="0"/>
              <a:t>" . وفي الباب عن أبي ذر وأبى سعيد وزيد بن أرقم وحذيفة بن أسيد . هذا حديث غريب حسن من هذا الوجه .</a:t>
            </a:r>
            <a:endParaRPr lang="en-US" sz="3200" dirty="0"/>
          </a:p>
        </p:txBody>
      </p:sp>
      <p:sp>
        <p:nvSpPr>
          <p:cNvPr id="13" name="Rounded Rectangle 12"/>
          <p:cNvSpPr/>
          <p:nvPr/>
        </p:nvSpPr>
        <p:spPr>
          <a:xfrm>
            <a:off x="3155714" y="4656388"/>
            <a:ext cx="7313988"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endParaRPr lang="fa-IR" sz="2800" dirty="0"/>
          </a:p>
          <a:p>
            <a:pPr algn="r" rtl="1"/>
            <a:r>
              <a:rPr lang="fa-IR" sz="2800" dirty="0"/>
              <a:t>سنن الترمذي  ج 5 ص 327 ح 3874، </a:t>
            </a:r>
            <a:r>
              <a:rPr lang="ar-SA" sz="2800" dirty="0"/>
              <a:t>تفسير ابن كثير  ج 4 ص 123</a:t>
            </a:r>
            <a:endParaRPr lang="en-US" sz="2800" dirty="0"/>
          </a:p>
          <a:p>
            <a:pPr algn="r" rtl="1"/>
            <a:endParaRPr lang="en-US" sz="2800" dirty="0"/>
          </a:p>
        </p:txBody>
      </p:sp>
      <p:sp>
        <p:nvSpPr>
          <p:cNvPr id="6" name="Rounded Rectangle 5"/>
          <p:cNvSpPr/>
          <p:nvPr/>
        </p:nvSpPr>
        <p:spPr>
          <a:xfrm>
            <a:off x="1631504" y="5229201"/>
            <a:ext cx="8927314" cy="10393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3200" dirty="0"/>
              <a:t>قال الصالحي الشامي المتوفی 942: </a:t>
            </a:r>
            <a:r>
              <a:rPr lang="fa-IR" sz="3200" b="1" dirty="0"/>
              <a:t>وروى الترمذي وحسنه</a:t>
            </a:r>
            <a:endParaRPr lang="en-US" sz="3200" dirty="0"/>
          </a:p>
        </p:txBody>
      </p:sp>
      <p:sp>
        <p:nvSpPr>
          <p:cNvPr id="9" name="Rounded Rectangle 8"/>
          <p:cNvSpPr/>
          <p:nvPr/>
        </p:nvSpPr>
        <p:spPr>
          <a:xfrm>
            <a:off x="6096000" y="6260944"/>
            <a:ext cx="4373702"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800" dirty="0"/>
              <a:t>سبل الهدى والرشاد  ج 11 ص 425</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1384" y="2607453"/>
            <a:ext cx="1227099" cy="1800000"/>
          </a:xfrm>
          <a:prstGeom prst="rect">
            <a:avLst/>
          </a:prstGeom>
        </p:spPr>
      </p:pic>
      <p:pic>
        <p:nvPicPr>
          <p:cNvPr id="3" name="Picture 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1384" y="4610074"/>
            <a:ext cx="1257382" cy="1800000"/>
          </a:xfrm>
          <a:prstGeom prst="rect">
            <a:avLst/>
          </a:prstGeom>
        </p:spPr>
      </p:pic>
    </p:spTree>
    <p:extLst>
      <p:ext uri="{BB962C8B-B14F-4D97-AF65-F5344CB8AC3E}">
        <p14:creationId xmlns:p14="http://schemas.microsoft.com/office/powerpoint/2010/main" val="26486089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360"/>
                                          </p:val>
                                        </p:tav>
                                        <p:tav tm="100000">
                                          <p:val>
                                            <p:fltVal val="0"/>
                                          </p:val>
                                        </p:tav>
                                      </p:tavLst>
                                    </p:anim>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style.rotation</p:attrName>
                                        </p:attrNameLst>
                                      </p:cBhvr>
                                      <p:tavLst>
                                        <p:tav tm="0">
                                          <p:val>
                                            <p:fltVal val="360"/>
                                          </p:val>
                                        </p:tav>
                                        <p:tav tm="100000">
                                          <p:val>
                                            <p:fltVal val="0"/>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9"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680977"/>
            <a:ext cx="1191754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36926" y="6116"/>
            <a:ext cx="11929664" cy="669998"/>
          </a:xfrm>
        </p:spPr>
        <p:style>
          <a:lnRef idx="0">
            <a:schemeClr val="accent4"/>
          </a:lnRef>
          <a:fillRef idx="3">
            <a:schemeClr val="accent4"/>
          </a:fillRef>
          <a:effectRef idx="3">
            <a:schemeClr val="accent4"/>
          </a:effectRef>
          <a:fontRef idx="minor">
            <a:schemeClr val="lt1"/>
          </a:fontRef>
        </p:style>
        <p:txBody>
          <a:bodyPr>
            <a:noAutofit/>
          </a:bodyPr>
          <a:lstStyle/>
          <a:p>
            <a:pPr rtl="1"/>
            <a:br>
              <a:rPr lang="fa-IR" b="1" dirty="0"/>
            </a:br>
            <a:r>
              <a:rPr lang="fa-IR" b="1" dirty="0">
                <a:latin typeface="Arial" pitchFamily="34" charset="0"/>
                <a:cs typeface="Arial" pitchFamily="34" charset="0"/>
              </a:rPr>
              <a:t>زمينه سازي پيامبر در خطبه هاي  مكه</a:t>
            </a:r>
            <a:br>
              <a:rPr lang="en-US" b="1" dirty="0">
                <a:latin typeface="Arial" pitchFamily="34" charset="0"/>
                <a:cs typeface="Arial" pitchFamily="34" charset="0"/>
              </a:rPr>
            </a:br>
            <a:endParaRPr lang="en-US" b="1" dirty="0">
              <a:latin typeface="Arial" pitchFamily="34" charset="0"/>
              <a:cs typeface="Arial" pitchFamily="34" charset="0"/>
            </a:endParaRPr>
          </a:p>
        </p:txBody>
      </p:sp>
      <p:sp>
        <p:nvSpPr>
          <p:cNvPr id="11" name="Rounded Rectangle 10"/>
          <p:cNvSpPr/>
          <p:nvPr/>
        </p:nvSpPr>
        <p:spPr>
          <a:xfrm>
            <a:off x="1638101" y="1036442"/>
            <a:ext cx="8927314" cy="45439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solidFill>
                  <a:srgbClr val="0000FF"/>
                </a:solidFill>
                <a:latin typeface="Arial" pitchFamily="34" charset="0"/>
                <a:cs typeface="Arial" pitchFamily="34" charset="0"/>
              </a:rPr>
              <a:t>حديث ثقلين در خطبه حضرت بعد از روز قربان</a:t>
            </a:r>
            <a:endParaRPr lang="en-US" sz="3200" b="1" dirty="0">
              <a:solidFill>
                <a:srgbClr val="0000FF"/>
              </a:solidFill>
              <a:latin typeface="Arial" pitchFamily="34" charset="0"/>
              <a:cs typeface="Arial" pitchFamily="34" charset="0"/>
            </a:endParaRPr>
          </a:p>
          <a:p>
            <a:pPr algn="justLow" rtl="1"/>
            <a:r>
              <a:rPr lang="fa-IR" sz="3200" dirty="0"/>
              <a:t>قال اليعقوبي المتوفی 284: </a:t>
            </a:r>
            <a:r>
              <a:rPr lang="fa-IR" sz="3200" b="1" dirty="0"/>
              <a:t>وخطب قبل التروية بيوم بعد الظهر ويوم عرفة حين زالت الشمس على راحلته قبل الصلاة من غد يوم منى فقال في خطبته: نَضَرّ اللّهُ وَجْهَ عَبْد سَمِعَ مَقالَتِي فَوَعاها وَحَفِظَها ثُمَّ بَلَغَها مَنْ لَمْ يَسْمَعْها ... ثُمَّ قالَ: </a:t>
            </a:r>
            <a:r>
              <a:rPr lang="fa-IR" sz="3200" b="1" dirty="0">
                <a:ln>
                  <a:solidFill>
                    <a:srgbClr val="FF0000"/>
                  </a:solidFill>
                </a:ln>
              </a:rPr>
              <a:t>لا تَرجِعُوا بَعْدِي كُفّاراً مُضِلِّين </a:t>
            </a:r>
            <a:r>
              <a:rPr lang="fa-IR" sz="3200" b="1" dirty="0"/>
              <a:t>يَمْلِكُ بَعْضُكُمْ رِقابَ بَعْض، إنِّي قَدْ </a:t>
            </a:r>
            <a:r>
              <a:rPr lang="fa-IR" sz="3200" b="1" dirty="0">
                <a:ln>
                  <a:solidFill>
                    <a:srgbClr val="FF0000"/>
                  </a:solidFill>
                </a:ln>
              </a:rPr>
              <a:t>خَلَّفْتُ فِيكُم ما إنْ تَمَسَّكْتُمْ بِهِ لَنْ تَضِلُّوا: كِتابَ اللّهِ وَعِتْرَتِي أهْلِ بَيْتِي </a:t>
            </a:r>
            <a:r>
              <a:rPr lang="fa-IR" sz="3200" b="1" dirty="0"/>
              <a:t>ألا هل بلغت قالوا نعم قال اللهم اشهد ثم قال إنكم مسؤولون فليبلغ الشاهد منكم الغائب. </a:t>
            </a:r>
            <a:endParaRPr lang="en-US" sz="3200" dirty="0"/>
          </a:p>
        </p:txBody>
      </p:sp>
      <p:sp>
        <p:nvSpPr>
          <p:cNvPr id="13" name="Rounded Rectangle 12"/>
          <p:cNvSpPr/>
          <p:nvPr/>
        </p:nvSpPr>
        <p:spPr>
          <a:xfrm>
            <a:off x="2999656" y="5581437"/>
            <a:ext cx="7228675" cy="3955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ar-SA" sz="2800" dirty="0"/>
              <a:t>تاريخ اليعقوبي ج 2   ص </a:t>
            </a:r>
            <a:r>
              <a:rPr lang="fa-IR" sz="2800" dirty="0"/>
              <a:t>109- 112</a:t>
            </a:r>
            <a:r>
              <a:rPr lang="ar-SA" sz="2800" dirty="0"/>
              <a:t> ، نشر : دار صادر - بيروت.</a:t>
            </a:r>
            <a:endParaRPr lang="en-US" sz="2800" dirty="0"/>
          </a:p>
        </p:txBody>
      </p:sp>
      <p:sp>
        <p:nvSpPr>
          <p:cNvPr id="20" name="Right Arrow 19">
            <a:hlinkClick r:id="rId3" action="ppaction://hlinksldjump"/>
          </p:cNvPr>
          <p:cNvSpPr/>
          <p:nvPr/>
        </p:nvSpPr>
        <p:spPr>
          <a:xfrm>
            <a:off x="1542982" y="-27384"/>
            <a:ext cx="808602" cy="3310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 name="Picture 1">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1382" y="4879232"/>
            <a:ext cx="1230740" cy="1800000"/>
          </a:xfrm>
          <a:prstGeom prst="rect">
            <a:avLst/>
          </a:prstGeom>
        </p:spPr>
      </p:pic>
    </p:spTree>
    <p:extLst>
      <p:ext uri="{BB962C8B-B14F-4D97-AF65-F5344CB8AC3E}">
        <p14:creationId xmlns:p14="http://schemas.microsoft.com/office/powerpoint/2010/main" val="20446660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360"/>
                                          </p:val>
                                        </p:tav>
                                        <p:tav tm="100000">
                                          <p:val>
                                            <p:fltVal val="0"/>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195162288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04038"/>
            <a:ext cx="1191754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0" y="6116"/>
            <a:ext cx="11917540"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دلهره پيامبر اكرم (ص) از مخالفت مردم با ولايت علي  (ع) </a:t>
            </a:r>
            <a:endParaRPr lang="en-US" sz="3200" b="1" dirty="0">
              <a:latin typeface="Arial" pitchFamily="34" charset="0"/>
              <a:cs typeface="Arial" pitchFamily="34" charset="0"/>
            </a:endParaRPr>
          </a:p>
        </p:txBody>
      </p:sp>
      <p:sp>
        <p:nvSpPr>
          <p:cNvPr id="11" name="Rounded Rectangle 10"/>
          <p:cNvSpPr/>
          <p:nvPr/>
        </p:nvSpPr>
        <p:spPr>
          <a:xfrm>
            <a:off x="1631504" y="740804"/>
            <a:ext cx="8927314" cy="57125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fa-IR" sz="3200" b="1" dirty="0"/>
              <a:t>روی الحاكم الحسكاني (ق 5)  بإسناده عن عثمان الأعشي عن أبي جعفر محمد بن علي أن جبرئيل هبط على النبي ( صلى الله عليه وسلم ) فقال له : إن الله يأمرك أن تدل أمتك على صلاتهم . فدلهم عليها ، ثم هبط فقال : إن الله يأمرك أن تدل أمتك على زكاتهم . فدلهم عليها ، ثم هبط فقال : إن الله يأمرك أن تدل أمتك على صيامهم . فدلهم ، ثم هبط فقال : إن الله يأمرك أن تدل أمتك على حجهم ففعل ، ثم هبط فقال : </a:t>
            </a:r>
            <a:r>
              <a:rPr lang="fa-IR" sz="3200" b="1" dirty="0">
                <a:ln>
                  <a:solidFill>
                    <a:srgbClr val="FF0000"/>
                  </a:solidFill>
                </a:ln>
              </a:rPr>
              <a:t>إن الله يأمرك أن تدل أمتك على وليّهم</a:t>
            </a:r>
            <a:r>
              <a:rPr lang="fa-IR" sz="3200" b="1" dirty="0"/>
              <a:t> على مثل ما دللتهم عليه من صلاتهم وزكاتهم وصيامهم وحجهم ليلزمهم الحجة في جميع ذلك . فقال رسول الله : يا رب إن </a:t>
            </a:r>
            <a:r>
              <a:rPr lang="fa-IR" sz="3200" b="1" dirty="0">
                <a:ln>
                  <a:solidFill>
                    <a:srgbClr val="FF0000"/>
                  </a:solidFill>
                </a:ln>
              </a:rPr>
              <a:t>قومي قريبوا عهد بالجاهلية </a:t>
            </a:r>
            <a:r>
              <a:rPr lang="fa-IR" sz="3200" b="1" dirty="0"/>
              <a:t>وفيهم تنافس وفخر ، وما منهم رجل إلا وقد </a:t>
            </a:r>
            <a:r>
              <a:rPr lang="fa-IR" sz="3200" b="1" dirty="0">
                <a:ln>
                  <a:solidFill>
                    <a:srgbClr val="FF0000"/>
                  </a:solidFill>
                </a:ln>
              </a:rPr>
              <a:t>وتره وليهم </a:t>
            </a:r>
            <a:r>
              <a:rPr lang="fa-IR" sz="3200" b="1" dirty="0"/>
              <a:t>الحديث .</a:t>
            </a:r>
            <a:endParaRPr lang="en-US" sz="3200" dirty="0"/>
          </a:p>
        </p:txBody>
      </p:sp>
      <p:sp>
        <p:nvSpPr>
          <p:cNvPr id="2" name="Left Arrow 1">
            <a:hlinkClick r:id="rId3" action="ppaction://hlinksldjump"/>
          </p:cNvPr>
          <p:cNvSpPr/>
          <p:nvPr/>
        </p:nvSpPr>
        <p:spPr>
          <a:xfrm>
            <a:off x="1847528" y="6453336"/>
            <a:ext cx="1183874" cy="364112"/>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91747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2333" y="687662"/>
            <a:ext cx="1191754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42336"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دلهره پيامبر اكرم (ص) از مخالفت مردم با ولايت علي  (ع) </a:t>
            </a:r>
            <a:endParaRPr lang="en-US" sz="3200" b="1" dirty="0">
              <a:latin typeface="Arial" pitchFamily="34" charset="0"/>
              <a:cs typeface="Arial" pitchFamily="34" charset="0"/>
            </a:endParaRPr>
          </a:p>
        </p:txBody>
      </p:sp>
      <p:sp>
        <p:nvSpPr>
          <p:cNvPr id="11" name="Rounded Rectangle 10"/>
          <p:cNvSpPr/>
          <p:nvPr/>
        </p:nvSpPr>
        <p:spPr>
          <a:xfrm>
            <a:off x="1631504" y="803426"/>
            <a:ext cx="8927314" cy="385296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fa-IR" sz="3200" b="1" dirty="0"/>
              <a:t>وإني أخاف فأنزل الله تعالى : </a:t>
            </a:r>
            <a:r>
              <a:rPr lang="fa-IR" sz="3200" b="1" dirty="0">
                <a:ln>
                  <a:solidFill>
                    <a:srgbClr val="00B050"/>
                  </a:solidFill>
                </a:ln>
              </a:rPr>
              <a:t>{يا أيها الرسول بلغ ما أنزل إليك من ربك وإن لم تفعل فما بلغت رسالته}</a:t>
            </a:r>
            <a:r>
              <a:rPr lang="fa-IR" sz="3200" b="1" dirty="0"/>
              <a:t> يريد فما بلغتها تامة </a:t>
            </a:r>
            <a:r>
              <a:rPr lang="fa-IR" sz="3200" b="1" dirty="0">
                <a:ln>
                  <a:solidFill>
                    <a:srgbClr val="00B050"/>
                  </a:solidFill>
                </a:ln>
              </a:rPr>
              <a:t>{والله يعصمك من الناس}</a:t>
            </a:r>
            <a:r>
              <a:rPr lang="fa-IR" sz="3200" b="1" dirty="0"/>
              <a:t> . فلما ضمن الله [ له ] بالعصمة وخوفه  أخذ بيد علي بن أبي طالب ثم قال : يا أيها الناس </a:t>
            </a:r>
            <a:r>
              <a:rPr lang="fa-IR" sz="3200" b="1" dirty="0">
                <a:ln>
                  <a:solidFill>
                    <a:srgbClr val="FF0000"/>
                  </a:solidFill>
                </a:ln>
              </a:rPr>
              <a:t>من كنت مولاه فعلي مولاه </a:t>
            </a:r>
            <a:r>
              <a:rPr lang="fa-IR" sz="3200" b="1" dirty="0"/>
              <a:t>، اللهم وال من والاه وعاد من عاداه ، وانصر من نصره واخذل من خذله وأحب من أحبه وأبغض من أبغضه . قال زياد : فقال عثمان : ما انصرفت إلى بلدي بشئ أحب إلي من هذا</a:t>
            </a:r>
            <a:endParaRPr lang="en-US" sz="3200" dirty="0"/>
          </a:p>
        </p:txBody>
      </p:sp>
      <p:sp>
        <p:nvSpPr>
          <p:cNvPr id="13" name="Rounded Rectangle 12"/>
          <p:cNvSpPr/>
          <p:nvPr/>
        </p:nvSpPr>
        <p:spPr>
          <a:xfrm>
            <a:off x="1767743" y="4774612"/>
            <a:ext cx="8640960" cy="5986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800" dirty="0"/>
              <a:t>شواهد التنزيل ج 1 ص 254- 255 ح 248 نشر : مجمع إحياء الثقافة الإسلامية</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9376" y="4656388"/>
            <a:ext cx="1231579" cy="1800000"/>
          </a:xfrm>
          <a:prstGeom prst="rect">
            <a:avLst/>
          </a:prstGeom>
        </p:spPr>
      </p:pic>
    </p:spTree>
    <p:extLst>
      <p:ext uri="{BB962C8B-B14F-4D97-AF65-F5344CB8AC3E}">
        <p14:creationId xmlns:p14="http://schemas.microsoft.com/office/powerpoint/2010/main" val="24635268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04038"/>
            <a:ext cx="1191754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دلهره پيامبر اكرم (ص) از مخالفت مردم با ولايت علي  (ع) </a:t>
            </a:r>
            <a:endParaRPr lang="en-US" sz="3200" b="1" dirty="0">
              <a:latin typeface="Arial" pitchFamily="34" charset="0"/>
              <a:cs typeface="Arial" pitchFamily="34" charset="0"/>
            </a:endParaRPr>
          </a:p>
        </p:txBody>
      </p:sp>
      <p:sp>
        <p:nvSpPr>
          <p:cNvPr id="11" name="Rounded Rectangle 10"/>
          <p:cNvSpPr/>
          <p:nvPr/>
        </p:nvSpPr>
        <p:spPr>
          <a:xfrm>
            <a:off x="1631504" y="749956"/>
            <a:ext cx="8927314" cy="55852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000" dirty="0"/>
              <a:t>روی الحاكم الحسكاني عن عبد الله بن عباس عن النبي (ص) في حديث المعراج إلى أن قال: قال الله :</a:t>
            </a:r>
            <a:r>
              <a:rPr lang="fa-IR" sz="3000" b="1" dirty="0"/>
              <a:t> وإني لم أبعث نبيا إلا جعلت له وزيرا ، وإنك رسول الله </a:t>
            </a:r>
            <a:r>
              <a:rPr lang="fa-IR" sz="3000" b="1" dirty="0">
                <a:ln>
                  <a:solidFill>
                    <a:srgbClr val="FF0000"/>
                  </a:solidFill>
                </a:ln>
              </a:rPr>
              <a:t>وإن عليا وزيرك </a:t>
            </a:r>
            <a:r>
              <a:rPr lang="fa-IR" sz="3000" b="1" dirty="0"/>
              <a:t>. قال ابن عباس : فهبط  برسول الله فكره أن يحدث الناس بشئ منها إذ كانوا </a:t>
            </a:r>
            <a:r>
              <a:rPr lang="fa-IR" sz="3000" b="1" dirty="0">
                <a:ln>
                  <a:solidFill>
                    <a:srgbClr val="FF0000"/>
                  </a:solidFill>
                </a:ln>
              </a:rPr>
              <a:t>حديثي  عهد بالجاهلية </a:t>
            </a:r>
            <a:r>
              <a:rPr lang="fa-IR" sz="3000" b="1" dirty="0"/>
              <a:t>... حتى كان يوم الثامن عشر ، أنزل الله عليه {يا أيها الرسول بلغ ما أنزل إليك من ربك} ... فقال : يا أيها الناس إن الله أرسلني إليكم برسالة وإني ضقت بها ذرعا </a:t>
            </a:r>
            <a:r>
              <a:rPr lang="fa-IR" sz="3000" b="1" dirty="0">
                <a:ln>
                  <a:solidFill>
                    <a:srgbClr val="FF0000"/>
                  </a:solidFill>
                </a:ln>
              </a:rPr>
              <a:t>مخافة أن تتهموني وتكذبوني </a:t>
            </a:r>
            <a:r>
              <a:rPr lang="fa-IR" sz="3000" b="1" dirty="0"/>
              <a:t>حتى عاتبني ربي فيها بوعيد أنزله علي بعد وعيد ، ثم أخذ بيد علي بن أبي طالب فرفعها حتى رأى الناس بياض إبطيهما ثم قال : أيها </a:t>
            </a:r>
            <a:r>
              <a:rPr lang="fa-IR" sz="3000" b="1" dirty="0">
                <a:ln>
                  <a:solidFill>
                    <a:srgbClr val="FF0000"/>
                  </a:solidFill>
                </a:ln>
              </a:rPr>
              <a:t>الناس الله مولاي وأنا مولاكم فمن كنت مولاه فعلي مولاه </a:t>
            </a:r>
            <a:r>
              <a:rPr lang="fa-IR" sz="3000" b="1" dirty="0"/>
              <a:t>اللهم وال من والاه وعاد من عاداه وانصر من نصره واخذل من خذله . وأنزل الله : {اليوم أكملت لكم دينكم}.</a:t>
            </a:r>
            <a:endParaRPr lang="en-US" sz="3000" dirty="0"/>
          </a:p>
        </p:txBody>
      </p:sp>
      <p:sp>
        <p:nvSpPr>
          <p:cNvPr id="13" name="Rounded Rectangle 12"/>
          <p:cNvSpPr/>
          <p:nvPr/>
        </p:nvSpPr>
        <p:spPr>
          <a:xfrm>
            <a:off x="2567608" y="6335224"/>
            <a:ext cx="7253936"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sz="2800" dirty="0"/>
              <a:t>شواهد التنزيل ج 1 ص 257،</a:t>
            </a:r>
            <a:r>
              <a:rPr lang="fa-IR" sz="2800" cap="all" dirty="0"/>
              <a:t> نشر : مجمع إحياء الثقافة الإسلامية</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993" y="4653136"/>
            <a:ext cx="1231579" cy="1800000"/>
          </a:xfrm>
          <a:prstGeom prst="rect">
            <a:avLst/>
          </a:prstGeom>
        </p:spPr>
      </p:pic>
    </p:spTree>
    <p:extLst>
      <p:ext uri="{BB962C8B-B14F-4D97-AF65-F5344CB8AC3E}">
        <p14:creationId xmlns:p14="http://schemas.microsoft.com/office/powerpoint/2010/main" val="141852239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360"/>
                                          </p:val>
                                        </p:tav>
                                        <p:tav tm="100000">
                                          <p:val>
                                            <p:fltVal val="0"/>
                                          </p:val>
                                        </p:tav>
                                      </p:tavLst>
                                    </p:anim>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1"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900" dirty="0"/>
              <a:t>قال </a:t>
            </a:r>
            <a:r>
              <a:rPr lang="fa-IR" sz="2900" dirty="0" err="1"/>
              <a:t>الألباني</a:t>
            </a:r>
            <a:r>
              <a:rPr lang="fa-IR" sz="2900" dirty="0"/>
              <a:t>: </a:t>
            </a:r>
            <a:r>
              <a:rPr lang="fa-IR" sz="2900" b="1" dirty="0"/>
              <a:t>«</a:t>
            </a:r>
            <a:r>
              <a:rPr lang="fa-IR" sz="2900" b="1" dirty="0" err="1"/>
              <a:t>صحيح</a:t>
            </a:r>
            <a:r>
              <a:rPr lang="fa-IR" sz="2900" b="1" dirty="0"/>
              <a:t>».</a:t>
            </a:r>
            <a:endParaRPr lang="en-US" sz="2900" dirty="0"/>
          </a:p>
          <a:p>
            <a:pPr rtl="1"/>
            <a:endParaRPr lang="fa-IR" sz="2900" dirty="0"/>
          </a:p>
          <a:p>
            <a:pPr rtl="1"/>
            <a:endParaRPr lang="fa-IR" sz="2900" dirty="0"/>
          </a:p>
          <a:p>
            <a:pPr rtl="1"/>
            <a:endParaRPr lang="fa-IR" sz="2900" dirty="0"/>
          </a:p>
          <a:p>
            <a:pPr rtl="1"/>
            <a:r>
              <a:rPr lang="fa-IR" sz="2900" dirty="0" err="1"/>
              <a:t>وقال</a:t>
            </a:r>
            <a:r>
              <a:rPr lang="fa-IR" sz="2900" dirty="0"/>
              <a:t> </a:t>
            </a:r>
            <a:r>
              <a:rPr lang="fa-IR" sz="2900" dirty="0" err="1"/>
              <a:t>أيضاً</a:t>
            </a:r>
            <a:r>
              <a:rPr lang="fa-IR" sz="2900" dirty="0"/>
              <a:t>: </a:t>
            </a:r>
            <a:r>
              <a:rPr lang="fa-IR" sz="2900" b="1" dirty="0"/>
              <a:t>«</a:t>
            </a:r>
            <a:r>
              <a:rPr lang="fa-IR" sz="2900" b="1" dirty="0" err="1"/>
              <a:t>أخرجه</a:t>
            </a:r>
            <a:r>
              <a:rPr lang="fa-IR" sz="2900" b="1" dirty="0"/>
              <a:t> </a:t>
            </a:r>
            <a:r>
              <a:rPr lang="fa-IR" sz="2900" b="1" dirty="0" err="1"/>
              <a:t>الترمذي</a:t>
            </a:r>
            <a:r>
              <a:rPr lang="fa-IR" sz="2900" b="1" dirty="0"/>
              <a:t>، قال: </a:t>
            </a:r>
            <a:r>
              <a:rPr lang="fa-IR" sz="2900" b="1" dirty="0" err="1"/>
              <a:t>حديث</a:t>
            </a:r>
            <a:r>
              <a:rPr lang="fa-IR" sz="2900" b="1" dirty="0"/>
              <a:t> حسن </a:t>
            </a:r>
            <a:r>
              <a:rPr lang="fa-IR" sz="2900" b="1" dirty="0" err="1"/>
              <a:t>صحيح</a:t>
            </a:r>
            <a:r>
              <a:rPr lang="fa-IR" sz="2900" b="1" dirty="0"/>
              <a:t>، </a:t>
            </a:r>
            <a:r>
              <a:rPr lang="fa-IR" sz="2900" b="1" dirty="0" err="1"/>
              <a:t>قلت</a:t>
            </a:r>
            <a:r>
              <a:rPr lang="fa-IR" sz="2900" b="1" dirty="0"/>
              <a:t>: </a:t>
            </a:r>
            <a:r>
              <a:rPr lang="fa-IR" sz="2900" b="1" dirty="0" err="1"/>
              <a:t>وإسناده</a:t>
            </a:r>
            <a:r>
              <a:rPr lang="fa-IR" sz="2900" b="1" dirty="0"/>
              <a:t> </a:t>
            </a:r>
            <a:r>
              <a:rPr lang="fa-IR" sz="2900" b="1" dirty="0" err="1"/>
              <a:t>صحيح</a:t>
            </a:r>
            <a:r>
              <a:rPr lang="fa-IR" sz="2900" b="1" dirty="0"/>
              <a:t> </a:t>
            </a:r>
            <a:r>
              <a:rPr lang="fa-IR" sz="2900" b="1" dirty="0" err="1"/>
              <a:t>على</a:t>
            </a:r>
            <a:r>
              <a:rPr lang="fa-IR" sz="2900" b="1" dirty="0"/>
              <a:t> شرط </a:t>
            </a:r>
            <a:r>
              <a:rPr lang="fa-IR" sz="2900" b="1" dirty="0" err="1"/>
              <a:t>الشيخين</a:t>
            </a:r>
            <a:r>
              <a:rPr lang="fa-IR" sz="2900" b="1" dirty="0"/>
              <a:t>»</a:t>
            </a:r>
            <a:r>
              <a:rPr lang="fa-IR" sz="2900" dirty="0"/>
              <a:t>.</a:t>
            </a:r>
            <a:endParaRPr lang="en-US" sz="2900" dirty="0"/>
          </a:p>
          <a:p>
            <a:pPr rtl="1"/>
            <a:endParaRPr lang="fa-IR" sz="2900" dirty="0"/>
          </a:p>
          <a:p>
            <a:pPr rtl="1"/>
            <a:endParaRPr lang="fa-IR" sz="2900" dirty="0"/>
          </a:p>
          <a:p>
            <a:pPr rtl="1"/>
            <a:endParaRPr lang="fa-IR" sz="2900" dirty="0"/>
          </a:p>
          <a:p>
            <a:pPr rtl="1"/>
            <a:r>
              <a:rPr lang="fa-IR" sz="2900" dirty="0" err="1"/>
              <a:t>وقد</a:t>
            </a:r>
            <a:r>
              <a:rPr lang="fa-IR" sz="2900" dirty="0"/>
              <a:t> </a:t>
            </a:r>
            <a:r>
              <a:rPr lang="fa-IR" sz="2900" dirty="0" err="1"/>
              <a:t>أخرج</a:t>
            </a:r>
            <a:r>
              <a:rPr lang="fa-IR" sz="2900" dirty="0"/>
              <a:t> </a:t>
            </a:r>
            <a:r>
              <a:rPr lang="fa-IR" sz="2900" dirty="0" err="1"/>
              <a:t>هذا</a:t>
            </a:r>
            <a:r>
              <a:rPr lang="fa-IR" sz="2900" dirty="0"/>
              <a:t> </a:t>
            </a:r>
            <a:r>
              <a:rPr lang="fa-IR" sz="2900" dirty="0" err="1"/>
              <a:t>الحديث</a:t>
            </a:r>
            <a:r>
              <a:rPr lang="fa-IR" sz="2900" dirty="0"/>
              <a:t> </a:t>
            </a:r>
            <a:r>
              <a:rPr lang="fa-IR" sz="2900" dirty="0" err="1"/>
              <a:t>أحمد</a:t>
            </a:r>
            <a:r>
              <a:rPr lang="fa-IR" sz="2900" dirty="0"/>
              <a:t> بن </a:t>
            </a:r>
            <a:r>
              <a:rPr lang="fa-IR" sz="2900" dirty="0" err="1"/>
              <a:t>حنبل</a:t>
            </a:r>
            <a:r>
              <a:rPr lang="fa-IR" sz="2900" dirty="0"/>
              <a:t> </a:t>
            </a:r>
            <a:r>
              <a:rPr lang="fa-IR" sz="2900" dirty="0" err="1"/>
              <a:t>بسند</a:t>
            </a:r>
            <a:r>
              <a:rPr lang="fa-IR" sz="2900" dirty="0"/>
              <a:t> </a:t>
            </a:r>
            <a:r>
              <a:rPr lang="fa-IR" sz="2900" dirty="0" err="1"/>
              <a:t>صحيح</a:t>
            </a:r>
            <a:r>
              <a:rPr lang="fa-IR" sz="2900" dirty="0"/>
              <a:t>.</a:t>
            </a:r>
            <a:endParaRPr lang="en-US" sz="2900" dirty="0"/>
          </a:p>
          <a:p>
            <a:pPr rtl="1"/>
            <a:endParaRPr lang="en-US" sz="2900" dirty="0"/>
          </a:p>
          <a:p>
            <a:pPr rtl="1"/>
            <a:r>
              <a:rPr lang="fa-IR" sz="2900" dirty="0"/>
              <a:t> </a:t>
            </a:r>
            <a:endParaRPr lang="en-US" sz="2900" dirty="0"/>
          </a:p>
        </p:txBody>
      </p:sp>
      <p:sp>
        <p:nvSpPr>
          <p:cNvPr id="2" name="Title 1"/>
          <p:cNvSpPr>
            <a:spLocks noGrp="1"/>
          </p:cNvSpPr>
          <p:nvPr>
            <p:ph type="title"/>
          </p:nvPr>
        </p:nvSpPr>
        <p:spPr>
          <a:xfrm>
            <a:off x="105088" y="19812"/>
            <a:ext cx="11979790" cy="862543"/>
          </a:xfrm>
        </p:spPr>
        <p:style>
          <a:lnRef idx="0">
            <a:scrgbClr r="0" g="0" b="0"/>
          </a:lnRef>
          <a:fillRef idx="1002">
            <a:schemeClr val="dk2"/>
          </a:fillRef>
          <a:effectRef idx="0">
            <a:scrgbClr r="0" g="0" b="0"/>
          </a:effectRef>
          <a:fontRef idx="major"/>
        </p:style>
        <p:txBody>
          <a:bodyPr>
            <a:normAutofit/>
          </a:bodyPr>
          <a:lstStyle/>
          <a:p>
            <a:r>
              <a:rPr lang="fa-IR" dirty="0"/>
              <a:t>تصحيح  سند الرواية</a:t>
            </a:r>
            <a:endParaRPr lang="en-US" dirty="0"/>
          </a:p>
        </p:txBody>
      </p:sp>
      <p:sp>
        <p:nvSpPr>
          <p:cNvPr id="9" name="Rectangle 8"/>
          <p:cNvSpPr/>
          <p:nvPr/>
        </p:nvSpPr>
        <p:spPr>
          <a:xfrm>
            <a:off x="7824192" y="1666312"/>
            <a:ext cx="383470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صحيح سنن الترمذي: ج5 ص633</a:t>
            </a:r>
            <a:endParaRPr lang="en-US" sz="2800" dirty="0"/>
          </a:p>
        </p:txBody>
      </p:sp>
      <p:sp>
        <p:nvSpPr>
          <p:cNvPr id="6" name="Rectangle 5"/>
          <p:cNvSpPr/>
          <p:nvPr/>
        </p:nvSpPr>
        <p:spPr>
          <a:xfrm>
            <a:off x="7191609" y="3715852"/>
            <a:ext cx="4464684" cy="538609"/>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سلسلة الأحاديث الصحيحة: ج4 ص331</a:t>
            </a:r>
            <a:endParaRPr lang="en-US" sz="2800" dirty="0"/>
          </a:p>
        </p:txBody>
      </p:sp>
      <p:sp>
        <p:nvSpPr>
          <p:cNvPr id="12" name="Rectangle 11"/>
          <p:cNvSpPr/>
          <p:nvPr/>
        </p:nvSpPr>
        <p:spPr>
          <a:xfrm>
            <a:off x="7898533" y="5877272"/>
            <a:ext cx="375776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ar-SA" sz="2800" dirty="0"/>
              <a:t>مسند</a:t>
            </a:r>
            <a:r>
              <a:rPr lang="fa-IR" sz="2800" dirty="0"/>
              <a:t> </a:t>
            </a:r>
            <a:r>
              <a:rPr lang="ar-SA" sz="2800" dirty="0"/>
              <a:t>أحمد بن حنبل : ج5 ص366</a:t>
            </a:r>
            <a:endParaRPr lang="en-US" sz="2800" dirty="0">
              <a:solidFill>
                <a:schemeClr val="tx1"/>
              </a:solidFill>
              <a:cs typeface="Taher" pitchFamily="2" charset="-78"/>
            </a:endParaRPr>
          </a:p>
        </p:txBody>
      </p:sp>
      <p:sp>
        <p:nvSpPr>
          <p:cNvPr id="14" name="Right Arrow 13">
            <a:hlinkClick r:id="rId3" action="ppaction://hlinksldjump"/>
          </p:cNvPr>
          <p:cNvSpPr/>
          <p:nvPr/>
        </p:nvSpPr>
        <p:spPr>
          <a:xfrm>
            <a:off x="1762705"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92079" y="3501008"/>
            <a:ext cx="1202904" cy="1800000"/>
          </a:xfrm>
          <a:prstGeom prst="rect">
            <a:avLst/>
          </a:prstGeom>
        </p:spPr>
      </p:pic>
      <p:pic>
        <p:nvPicPr>
          <p:cNvPr id="5" name="Picture 4">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40833" y="4797152"/>
            <a:ext cx="1166766" cy="1800000"/>
          </a:xfrm>
          <a:prstGeom prst="rect">
            <a:avLst/>
          </a:prstGeom>
        </p:spPr>
      </p:pic>
      <p:pic>
        <p:nvPicPr>
          <p:cNvPr id="7" name="Picture 6">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15446" y="1207922"/>
            <a:ext cx="1240191" cy="1800000"/>
          </a:xfrm>
          <a:prstGeom prst="rect">
            <a:avLst/>
          </a:prstGeom>
        </p:spPr>
      </p:pic>
    </p:spTree>
    <p:extLst>
      <p:ext uri="{BB962C8B-B14F-4D97-AF65-F5344CB8AC3E}">
        <p14:creationId xmlns:p14="http://schemas.microsoft.com/office/powerpoint/2010/main" val="9866952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2"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04038"/>
            <a:ext cx="1191754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دلهره پيامبر اكرم (ص) از مخالفت مردم با ولايت علي  (ع) </a:t>
            </a:r>
            <a:endParaRPr lang="en-US" sz="3200" b="1" dirty="0">
              <a:latin typeface="Arial" pitchFamily="34" charset="0"/>
              <a:cs typeface="Arial" pitchFamily="34" charset="0"/>
            </a:endParaRPr>
          </a:p>
        </p:txBody>
      </p:sp>
      <p:sp>
        <p:nvSpPr>
          <p:cNvPr id="11" name="Rounded Rectangle 10"/>
          <p:cNvSpPr/>
          <p:nvPr/>
        </p:nvSpPr>
        <p:spPr>
          <a:xfrm>
            <a:off x="1631504" y="764705"/>
            <a:ext cx="8927314" cy="26316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fa-IR" sz="3200" cap="all" dirty="0"/>
              <a:t>روی الحاكم الحسكاني عن ابن عباس، وجابر الأنصاري، قالا: </a:t>
            </a:r>
            <a:r>
              <a:rPr lang="fa-IR" sz="3200" b="1" dirty="0"/>
              <a:t>أمر اللّه تعالى محمداً (صلى اللّه عليه وآله وسلم ): أن </a:t>
            </a:r>
            <a:r>
              <a:rPr lang="fa-IR" sz="3200" b="1" dirty="0">
                <a:ln>
                  <a:solidFill>
                    <a:srgbClr val="FF0000"/>
                  </a:solidFill>
                </a:ln>
              </a:rPr>
              <a:t>ينصب علياً للناس، فيخبرهم بولايته، فتخوف النبي </a:t>
            </a:r>
            <a:r>
              <a:rPr lang="fa-IR" sz="3200" b="1" dirty="0"/>
              <a:t>(صلى اللّه عليه وآله وسلم) أن يقولوا: حابى ابن عمه، وأن يطعنوا في ذلك فأوحى اللّه : (يا أيها الرسول بلغ ما أنزل إليك...)</a:t>
            </a:r>
            <a:endParaRPr lang="en-US" sz="3200" dirty="0"/>
          </a:p>
        </p:txBody>
      </p:sp>
      <p:sp>
        <p:nvSpPr>
          <p:cNvPr id="13" name="Rounded Rectangle 12"/>
          <p:cNvSpPr/>
          <p:nvPr/>
        </p:nvSpPr>
        <p:spPr>
          <a:xfrm>
            <a:off x="2207568" y="3497908"/>
            <a:ext cx="6175766"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Low" rtl="1"/>
            <a:r>
              <a:rPr lang="fa-IR" sz="2800" dirty="0"/>
              <a:t>شواهد التنزيل ج 1 ص 256،</a:t>
            </a:r>
            <a:r>
              <a:rPr lang="fa-IR" sz="2800" cap="all" dirty="0"/>
              <a:t> </a:t>
            </a:r>
            <a:r>
              <a:rPr lang="fa-IR" sz="2800" dirty="0"/>
              <a:t>روح المعاني:  ج 6 ص193.</a:t>
            </a:r>
            <a:endParaRPr lang="en-US" sz="2800" dirty="0"/>
          </a:p>
        </p:txBody>
      </p:sp>
      <p:sp>
        <p:nvSpPr>
          <p:cNvPr id="6" name="Rounded Rectangle 5"/>
          <p:cNvSpPr/>
          <p:nvPr/>
        </p:nvSpPr>
        <p:spPr>
          <a:xfrm>
            <a:off x="1633182" y="4149081"/>
            <a:ext cx="8927314" cy="19494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fa-IR" sz="3200" b="1" dirty="0">
              <a:solidFill>
                <a:srgbClr val="0000FF"/>
              </a:solidFill>
              <a:latin typeface="Arial" pitchFamily="34" charset="0"/>
              <a:cs typeface="Arial" pitchFamily="34" charset="0"/>
            </a:endParaRPr>
          </a:p>
          <a:p>
            <a:pPr algn="r" rtl="1"/>
            <a:endParaRPr lang="fa-IR" sz="3200" dirty="0"/>
          </a:p>
          <a:p>
            <a:pPr algn="r" rtl="1"/>
            <a:endParaRPr lang="fa-IR" sz="3200" dirty="0"/>
          </a:p>
          <a:p>
            <a:pPr algn="r" rtl="1"/>
            <a:r>
              <a:rPr lang="fa-IR" sz="3200" b="1" dirty="0">
                <a:solidFill>
                  <a:srgbClr val="0000FF"/>
                </a:solidFill>
                <a:latin typeface="Arial" pitchFamily="34" charset="0"/>
                <a:cs typeface="Arial" pitchFamily="34" charset="0"/>
              </a:rPr>
              <a:t>ترجمة الحسكاني</a:t>
            </a:r>
          </a:p>
          <a:p>
            <a:pPr algn="r" rtl="1"/>
            <a:r>
              <a:rPr lang="fa-IR" sz="3200" dirty="0"/>
              <a:t>قال الذهبي: </a:t>
            </a:r>
            <a:r>
              <a:rPr lang="fa-IR" sz="3200" b="1" dirty="0"/>
              <a:t> الحسكاني </a:t>
            </a:r>
            <a:r>
              <a:rPr lang="fa-IR" sz="3200" b="1" dirty="0">
                <a:ln>
                  <a:solidFill>
                    <a:srgbClr val="FF0000"/>
                  </a:solidFill>
                </a:ln>
              </a:rPr>
              <a:t>الامام المحدث </a:t>
            </a:r>
            <a:r>
              <a:rPr lang="fa-IR" sz="3200" b="1" dirty="0"/>
              <a:t>، البارع ، </a:t>
            </a:r>
            <a:endParaRPr lang="en-US" sz="3200" dirty="0"/>
          </a:p>
          <a:p>
            <a:pPr algn="r" rtl="1"/>
            <a:r>
              <a:rPr lang="fa-IR" sz="3200" dirty="0"/>
              <a:t>وقال أيضا</a:t>
            </a:r>
            <a:r>
              <a:rPr lang="fa-IR" sz="3200" b="1" dirty="0"/>
              <a:t> :  الحسكاني القاضي المحدث . . الحافظ ، شيخ متقن ذو عناية تامة بعلم الحديث .</a:t>
            </a:r>
            <a:endParaRPr lang="en-US" sz="3200" dirty="0"/>
          </a:p>
          <a:p>
            <a:pPr algn="r" rtl="1"/>
            <a:endParaRPr lang="fa-IR" sz="3200" b="1" dirty="0">
              <a:solidFill>
                <a:srgbClr val="0000FF"/>
              </a:solidFill>
              <a:latin typeface="Arial" pitchFamily="34" charset="0"/>
              <a:cs typeface="Arial" pitchFamily="34" charset="0"/>
            </a:endParaRPr>
          </a:p>
          <a:p>
            <a:pPr algn="r" rtl="1"/>
            <a:endParaRPr lang="fa-IR" sz="3200" b="1" dirty="0">
              <a:solidFill>
                <a:srgbClr val="0000FF"/>
              </a:solidFill>
              <a:latin typeface="Arial" pitchFamily="34" charset="0"/>
              <a:cs typeface="Arial" pitchFamily="34" charset="0"/>
            </a:endParaRPr>
          </a:p>
          <a:p>
            <a:pPr algn="r" rtl="1"/>
            <a:endParaRPr lang="en-US" sz="3200" b="1" dirty="0">
              <a:solidFill>
                <a:srgbClr val="0000FF"/>
              </a:solidFill>
              <a:latin typeface="Arial" pitchFamily="34" charset="0"/>
              <a:cs typeface="Arial" pitchFamily="34" charset="0"/>
            </a:endParaRPr>
          </a:p>
        </p:txBody>
      </p:sp>
      <p:sp>
        <p:nvSpPr>
          <p:cNvPr id="9" name="Rounded Rectangle 8"/>
          <p:cNvSpPr/>
          <p:nvPr/>
        </p:nvSpPr>
        <p:spPr>
          <a:xfrm>
            <a:off x="2279576" y="6165304"/>
            <a:ext cx="8106996" cy="43514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endParaRPr lang="fa-IR" sz="2800" dirty="0"/>
          </a:p>
          <a:p>
            <a:pPr algn="r" rtl="1"/>
            <a:r>
              <a:rPr lang="fa-IR" sz="2800" dirty="0"/>
              <a:t>سير أعلام النبلاء ج 18 ص</a:t>
            </a:r>
            <a:r>
              <a:rPr lang="fa-IR" sz="2800" b="1" dirty="0"/>
              <a:t> </a:t>
            </a:r>
            <a:r>
              <a:rPr lang="fa-IR" sz="2800" dirty="0"/>
              <a:t>268، تذكرة الحفاظ : ج 3  ص 1200 .</a:t>
            </a:r>
            <a:endParaRPr lang="en-US" sz="2800" dirty="0"/>
          </a:p>
          <a:p>
            <a:pPr algn="r" rtl="1"/>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4014" y="1083162"/>
            <a:ext cx="985263" cy="1440000"/>
          </a:xfrm>
          <a:prstGeom prst="rect">
            <a:avLst/>
          </a:prstGeom>
        </p:spPr>
      </p:pic>
      <p:pic>
        <p:nvPicPr>
          <p:cNvPr id="3" name="Picture 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8275" y="3715482"/>
            <a:ext cx="961002" cy="1440000"/>
          </a:xfrm>
          <a:prstGeom prst="rect">
            <a:avLst/>
          </a:prstGeom>
        </p:spPr>
      </p:pic>
    </p:spTree>
    <p:extLst>
      <p:ext uri="{BB962C8B-B14F-4D97-AF65-F5344CB8AC3E}">
        <p14:creationId xmlns:p14="http://schemas.microsoft.com/office/powerpoint/2010/main" val="339993701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360"/>
                                          </p:val>
                                        </p:tav>
                                        <p:tav tm="100000">
                                          <p:val>
                                            <p:fltVal val="0"/>
                                          </p:val>
                                        </p:tav>
                                      </p:tavLst>
                                    </p:anim>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style.rotation</p:attrName>
                                        </p:attrNameLst>
                                      </p:cBhvr>
                                      <p:tavLst>
                                        <p:tav tm="0">
                                          <p:val>
                                            <p:fltVal val="360"/>
                                          </p:val>
                                        </p:tav>
                                        <p:tav tm="100000">
                                          <p:val>
                                            <p:fltVal val="0"/>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9"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04038"/>
            <a:ext cx="1191754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484" y="6116"/>
            <a:ext cx="11917537"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دلهره پيامبر اكرم (ص) از مخالفت مردم با ولايت علي  (ع) </a:t>
            </a:r>
            <a:endParaRPr lang="en-US" sz="3200" b="1" dirty="0">
              <a:latin typeface="Arial" pitchFamily="34" charset="0"/>
              <a:cs typeface="Arial" pitchFamily="34" charset="0"/>
            </a:endParaRPr>
          </a:p>
        </p:txBody>
      </p:sp>
      <p:sp>
        <p:nvSpPr>
          <p:cNvPr id="11" name="Rounded Rectangle 10"/>
          <p:cNvSpPr/>
          <p:nvPr/>
        </p:nvSpPr>
        <p:spPr>
          <a:xfrm>
            <a:off x="1631504" y="764704"/>
            <a:ext cx="8927314" cy="21320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fa-IR" sz="3200" dirty="0"/>
              <a:t>قال السيوطي: أخرج أبو الشيخ (ابن حبان الاصفهاني ت 369) عن الحسن (البصري) </a:t>
            </a:r>
            <a:r>
              <a:rPr lang="fa-IR" sz="3200" b="1" dirty="0"/>
              <a:t>أن رسول الله صلى الله عليه وسلم قال إن الله بعثني برسالة فضقت بها ذرعا وعرفت ان الناس </a:t>
            </a:r>
            <a:r>
              <a:rPr lang="fa-IR" sz="3200" b="1" dirty="0">
                <a:ln>
                  <a:solidFill>
                    <a:srgbClr val="FF0000"/>
                  </a:solidFill>
                </a:ln>
              </a:rPr>
              <a:t>مكذبي فوعدني لأبلغن أو ليعذبني</a:t>
            </a:r>
            <a:r>
              <a:rPr lang="fa-IR" sz="3200" b="1" dirty="0"/>
              <a:t> فأنزل يا أيها الرسول بلغ ما أنزل إليك من ربك.</a:t>
            </a:r>
            <a:endParaRPr lang="en-US" sz="3200" dirty="0"/>
          </a:p>
        </p:txBody>
      </p:sp>
      <p:sp>
        <p:nvSpPr>
          <p:cNvPr id="10" name="Rectangle 9"/>
          <p:cNvSpPr/>
          <p:nvPr/>
        </p:nvSpPr>
        <p:spPr>
          <a:xfrm>
            <a:off x="2783632" y="2896746"/>
            <a:ext cx="7604967"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الدر المنثور ج 2 ص 298 ، نشر : دار المعرفة للطباعة والنشر بيروت </a:t>
            </a:r>
            <a:endParaRPr lang="en-US" sz="2800" dirty="0"/>
          </a:p>
          <a:p>
            <a:pPr algn="r" rtl="1"/>
            <a:r>
              <a:rPr lang="fa-IR" sz="2800" dirty="0"/>
              <a:t>التفسير الوسيط لوهبة الزحيلي، ج 1 ص 480، دار الفكر المعاصر  بيروت</a:t>
            </a:r>
            <a:endParaRPr lang="fa-IR" sz="2800" b="1" dirty="0">
              <a:solidFill>
                <a:srgbClr val="FF0000"/>
              </a:solidFill>
              <a:latin typeface="Arial" pitchFamily="34" charset="0"/>
              <a:cs typeface="Arial" pitchFamily="34" charset="0"/>
            </a:endParaRPr>
          </a:p>
        </p:txBody>
      </p:sp>
      <p:sp>
        <p:nvSpPr>
          <p:cNvPr id="15" name="Rounded Rectangle 14"/>
          <p:cNvSpPr/>
          <p:nvPr/>
        </p:nvSpPr>
        <p:spPr>
          <a:xfrm>
            <a:off x="1705190" y="4077072"/>
            <a:ext cx="8927314" cy="19433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قد أخرج عبد بن حميد وابن جرير وابن أبي حاتم وأبو الشيخ عن مجاهد قال : لما نزلت ( بلغ ما أنزل إليك من ربك ) قال : يا رب إنما أنا واحد كيف أصنع ؟ </a:t>
            </a:r>
            <a:r>
              <a:rPr lang="fa-IR" sz="3200" b="1" dirty="0">
                <a:ln>
                  <a:solidFill>
                    <a:srgbClr val="FF0000"/>
                  </a:solidFill>
                </a:ln>
              </a:rPr>
              <a:t>يجتمع عليّ الناس </a:t>
            </a:r>
            <a:r>
              <a:rPr lang="fa-IR" sz="3200" b="1" dirty="0"/>
              <a:t>، فنزلت ( وإن لم تفعل فما بلغت رسالته )</a:t>
            </a:r>
            <a:endParaRPr lang="en-US" sz="3200" dirty="0"/>
          </a:p>
        </p:txBody>
      </p:sp>
      <p:sp>
        <p:nvSpPr>
          <p:cNvPr id="9" name="Rectangle 8"/>
          <p:cNvSpPr/>
          <p:nvPr/>
        </p:nvSpPr>
        <p:spPr>
          <a:xfrm>
            <a:off x="1487488" y="6237312"/>
            <a:ext cx="9198474"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Low" rtl="1"/>
            <a:r>
              <a:rPr lang="fa-IR" sz="2800" dirty="0"/>
              <a:t>فتح القدير للشوكاني ج2ص60 ، تفسير الطبري ج6ص414الدر المنثور ج2ص298</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8609" y="2719755"/>
            <a:ext cx="981202" cy="1440000"/>
          </a:xfrm>
          <a:prstGeom prst="rect">
            <a:avLst/>
          </a:prstGeom>
        </p:spPr>
      </p:pic>
      <p:pic>
        <p:nvPicPr>
          <p:cNvPr id="3" name="Picture 2">
            <a:hlinkClick r:id="rId5"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8609" y="4651166"/>
            <a:ext cx="981202" cy="1440000"/>
          </a:xfrm>
          <a:prstGeom prst="rect">
            <a:avLst/>
          </a:prstGeom>
        </p:spPr>
      </p:pic>
    </p:spTree>
    <p:extLst>
      <p:ext uri="{BB962C8B-B14F-4D97-AF65-F5344CB8AC3E}">
        <p14:creationId xmlns:p14="http://schemas.microsoft.com/office/powerpoint/2010/main" val="425591370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1+#ppt_w/2"/>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5" grpId="0" animBg="1"/>
      <p:bldP spid="9"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7354" y="704038"/>
            <a:ext cx="9133795"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25882" y="6116"/>
            <a:ext cx="11914131"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دلهره پيامبر اكرم (ص) از مخالفت مردم با ولايت علي  (ع) </a:t>
            </a:r>
            <a:endParaRPr lang="en-US" sz="3200" b="1" dirty="0">
              <a:latin typeface="Arial" pitchFamily="34" charset="0"/>
              <a:cs typeface="Arial" pitchFamily="34" charset="0"/>
            </a:endParaRPr>
          </a:p>
        </p:txBody>
      </p:sp>
      <p:sp>
        <p:nvSpPr>
          <p:cNvPr id="15" name="Rounded Rectangle 14"/>
          <p:cNvSpPr/>
          <p:nvPr/>
        </p:nvSpPr>
        <p:spPr>
          <a:xfrm>
            <a:off x="154035" y="768133"/>
            <a:ext cx="11882254" cy="56411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fa-IR" sz="3200" dirty="0"/>
              <a:t>قال السيوطي: </a:t>
            </a:r>
            <a:r>
              <a:rPr lang="fa-IR" sz="3200" b="1" dirty="0"/>
              <a:t>وأخرج أبو الشيخ عن الحسن أن رسول الله صلى الله عليه وآله وسلم قال : </a:t>
            </a:r>
            <a:r>
              <a:rPr lang="fa-IR" sz="3200" b="1" dirty="0">
                <a:ln>
                  <a:solidFill>
                    <a:srgbClr val="FF0000"/>
                  </a:solidFill>
                </a:ln>
              </a:rPr>
              <a:t>إن الله بعثني برسالته فضقت بها ذرعا وعرفت أن الناس مكذبي</a:t>
            </a:r>
            <a:r>
              <a:rPr lang="fa-IR" sz="3200" b="1" dirty="0"/>
              <a:t>، فوعدني لأبلغن أو ليعذبني ، فأنزلت (ياأيها الرسول بلغ ما أنزل إليك من ربك). </a:t>
            </a:r>
            <a:endParaRPr lang="en-US" sz="3200" dirty="0"/>
          </a:p>
          <a:p>
            <a:pPr algn="just" rtl="1"/>
            <a:r>
              <a:rPr lang="fa-IR" sz="3200" b="1" dirty="0"/>
              <a:t>وأخرج ابن جرير وابن أبي حاتم عن ابن عباس في قوله (وإن لم تفعل فما بلغت رسالته) يعنى </a:t>
            </a:r>
            <a:r>
              <a:rPr lang="fa-IR" sz="3200" b="1" dirty="0">
                <a:ln>
                  <a:solidFill>
                    <a:srgbClr val="FF0000"/>
                  </a:solidFill>
                </a:ln>
              </a:rPr>
              <a:t>إن كتمت آية مما أنزل إليك </a:t>
            </a:r>
            <a:r>
              <a:rPr lang="fa-IR" sz="3200" b="1" dirty="0"/>
              <a:t>لم تبلغ رسالته . </a:t>
            </a:r>
            <a:endParaRPr lang="en-US" sz="3200" dirty="0"/>
          </a:p>
          <a:p>
            <a:pPr algn="just" rtl="1"/>
            <a:r>
              <a:rPr lang="fa-IR" sz="3200" b="1" dirty="0"/>
              <a:t>وأخرج ابن أبي حاتم وابن مردويه وابن عساكر عن أبي سعيد الخدري قال : نزلت هذه الآية ( يا أيها الرسول بلغ ما أنزل إليك ) على رسول الله صلى الله عليه وآله وسلم يوم غدير خم في علي بن أبي طالب رضي الله عنه . </a:t>
            </a:r>
          </a:p>
          <a:p>
            <a:pPr algn="just" rtl="1"/>
            <a:r>
              <a:rPr lang="fa-IR" sz="3200" dirty="0">
                <a:hlinkClick r:id="rId3" action="ppaction://hlinkfile"/>
              </a:rPr>
              <a:t>ه</a:t>
            </a:r>
            <a:endParaRPr lang="en-US" sz="3200" dirty="0"/>
          </a:p>
        </p:txBody>
      </p:sp>
      <p:sp>
        <p:nvSpPr>
          <p:cNvPr id="9" name="Rectangle 8"/>
          <p:cNvSpPr/>
          <p:nvPr/>
        </p:nvSpPr>
        <p:spPr>
          <a:xfrm>
            <a:off x="7032104" y="5517232"/>
            <a:ext cx="305541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fa-IR" sz="2800" dirty="0">
                <a:hlinkClick r:id="rId3" action="ppaction://hlinkfile"/>
              </a:rPr>
              <a:t>الدر المنثور ج 2 ص 298</a:t>
            </a:r>
            <a:endParaRPr lang="en-US" sz="2800" dirty="0"/>
          </a:p>
        </p:txBody>
      </p:sp>
      <p:sp>
        <p:nvSpPr>
          <p:cNvPr id="12" name="Right Arrow 11">
            <a:hlinkClick r:id="rId4" action="ppaction://hlinksldjump"/>
          </p:cNvPr>
          <p:cNvSpPr/>
          <p:nvPr/>
        </p:nvSpPr>
        <p:spPr>
          <a:xfrm>
            <a:off x="1542982" y="-27384"/>
            <a:ext cx="808602" cy="3310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 name="Picture 1">
            <a:hlinkClick r:id="rId3"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99456" y="5033351"/>
            <a:ext cx="981202" cy="1440000"/>
          </a:xfrm>
          <a:prstGeom prst="rect">
            <a:avLst/>
          </a:prstGeom>
        </p:spPr>
      </p:pic>
    </p:spTree>
    <p:extLst>
      <p:ext uri="{BB962C8B-B14F-4D97-AF65-F5344CB8AC3E}">
        <p14:creationId xmlns:p14="http://schemas.microsoft.com/office/powerpoint/2010/main" val="247723262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a:spLocks/>
          </p:cNvSpPr>
          <p:nvPr/>
        </p:nvSpPr>
        <p:spPr>
          <a:xfrm>
            <a:off x="125882" y="6116"/>
            <a:ext cx="11914131" cy="669998"/>
          </a:xfrm>
          <a:prstGeom prst="rect">
            <a:avLst/>
          </a:prstGeom>
        </p:spPr>
        <p:style>
          <a:lnRef idx="0">
            <a:schemeClr val="accent4"/>
          </a:lnRef>
          <a:fillRef idx="3">
            <a:schemeClr val="accent4"/>
          </a:fillRef>
          <a:effectRef idx="3">
            <a:schemeClr val="accent4"/>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rtl="1"/>
            <a:r>
              <a:rPr lang="fa-IR" sz="3200" b="1" dirty="0">
                <a:latin typeface="Arial" pitchFamily="34" charset="0"/>
                <a:cs typeface="Arial" pitchFamily="34" charset="0"/>
              </a:rPr>
              <a:t>دلهره </a:t>
            </a:r>
            <a:r>
              <a:rPr lang="fa-IR" sz="3200" b="1" dirty="0" err="1">
                <a:latin typeface="Arial" pitchFamily="34" charset="0"/>
                <a:cs typeface="Arial" pitchFamily="34" charset="0"/>
              </a:rPr>
              <a:t>پيامبر</a:t>
            </a:r>
            <a:r>
              <a:rPr lang="fa-IR" sz="3200" b="1" dirty="0">
                <a:latin typeface="Arial" pitchFamily="34" charset="0"/>
                <a:cs typeface="Arial" pitchFamily="34" charset="0"/>
              </a:rPr>
              <a:t> </a:t>
            </a:r>
            <a:r>
              <a:rPr lang="fa-IR" sz="3200" b="1" dirty="0" err="1">
                <a:latin typeface="Arial" pitchFamily="34" charset="0"/>
                <a:cs typeface="Arial" pitchFamily="34" charset="0"/>
              </a:rPr>
              <a:t>اكرم</a:t>
            </a:r>
            <a:r>
              <a:rPr lang="fa-IR" sz="3200" b="1" dirty="0">
                <a:latin typeface="Arial" pitchFamily="34" charset="0"/>
                <a:cs typeface="Arial" pitchFamily="34" charset="0"/>
              </a:rPr>
              <a:t> (ص) از مخالفت مردم با </a:t>
            </a:r>
            <a:r>
              <a:rPr lang="fa-IR" sz="3200" b="1" dirty="0" err="1">
                <a:latin typeface="Arial" pitchFamily="34" charset="0"/>
                <a:cs typeface="Arial" pitchFamily="34" charset="0"/>
              </a:rPr>
              <a:t>ولايت</a:t>
            </a:r>
            <a:r>
              <a:rPr lang="fa-IR" sz="3200" b="1" dirty="0">
                <a:latin typeface="Arial" pitchFamily="34" charset="0"/>
                <a:cs typeface="Arial" pitchFamily="34" charset="0"/>
              </a:rPr>
              <a:t> </a:t>
            </a:r>
            <a:r>
              <a:rPr lang="fa-IR" sz="3200" b="1" dirty="0" err="1">
                <a:latin typeface="Arial" pitchFamily="34" charset="0"/>
                <a:cs typeface="Arial" pitchFamily="34" charset="0"/>
              </a:rPr>
              <a:t>علي</a:t>
            </a:r>
            <a:r>
              <a:rPr lang="fa-IR" sz="3200" b="1" dirty="0">
                <a:latin typeface="Arial" pitchFamily="34" charset="0"/>
                <a:cs typeface="Arial" pitchFamily="34" charset="0"/>
              </a:rPr>
              <a:t>  (ع) </a:t>
            </a:r>
            <a:endParaRPr lang="en-US" sz="3200" b="1" dirty="0">
              <a:latin typeface="Arial" pitchFamily="34" charset="0"/>
              <a:cs typeface="Arial" pitchFamily="34" charset="0"/>
            </a:endParaRPr>
          </a:p>
        </p:txBody>
      </p:sp>
      <p:sp>
        <p:nvSpPr>
          <p:cNvPr id="4" name="Rounded Rectangle 3"/>
          <p:cNvSpPr/>
          <p:nvPr/>
        </p:nvSpPr>
        <p:spPr>
          <a:xfrm>
            <a:off x="125882" y="676114"/>
            <a:ext cx="11953328" cy="61818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ar-SA" sz="3200" b="1" dirty="0"/>
              <a:t>وقد أخرج عبد بن حميد ، وابن جرير ، وابن أبي حاتم ، وأبو الشيخ عن مجاهد قال : لما نزلت : { بَلّغْ مَا أُنزِلَ إِلَيْكَ مِن رَّبّكَ } قال : " يا رب إنما أنا واحد كيف أصنع؟ يجتمع عليّ الناس " ، فنزلت : { وَإِن لَّمْ تَفْعَلْ فَمَا بَلَّغْتَ رِسَالَتَهُ } . وأخرج أبو الشيخ ، عن الحسن ، أن رسول الله صلى الله عليه وسلم قال : " إن الله بعثني برسالته فضقت بها ذرعاً وعرفت أن الناس مكذبيّ ، فوعدني لأبلغن أو ليعذبني ، فأنزلت : { ياأيها الرسول بَلّغْ مَا أُنزِلَ إِلَيْكَ مِن رَّبّكَ }</a:t>
            </a:r>
            <a:r>
              <a:rPr lang="fa-IR" sz="3200" b="1" dirty="0"/>
              <a:t>. </a:t>
            </a:r>
            <a:endParaRPr lang="en-US" sz="3200" b="1" dirty="0"/>
          </a:p>
        </p:txBody>
      </p:sp>
      <p:sp>
        <p:nvSpPr>
          <p:cNvPr id="5" name="Rectangle 4"/>
          <p:cNvSpPr/>
          <p:nvPr/>
        </p:nvSpPr>
        <p:spPr>
          <a:xfrm>
            <a:off x="5591944" y="5517232"/>
            <a:ext cx="601318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 فتح القدير</a:t>
            </a:r>
            <a:r>
              <a:rPr lang="fa-IR" sz="2800" dirty="0"/>
              <a:t>ج2 ص 85</a:t>
            </a:r>
            <a:r>
              <a:rPr lang="ar-SA" sz="2800" dirty="0"/>
              <a:t>محمد بن علي بن محمد الشوكاني</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39616" y="4878842"/>
            <a:ext cx="1333705" cy="1800000"/>
          </a:xfrm>
          <a:prstGeom prst="rect">
            <a:avLst/>
          </a:prstGeom>
        </p:spPr>
      </p:pic>
    </p:spTree>
    <p:extLst>
      <p:ext uri="{BB962C8B-B14F-4D97-AF65-F5344CB8AC3E}">
        <p14:creationId xmlns:p14="http://schemas.microsoft.com/office/powerpoint/2010/main" val="356139226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a:spLocks/>
          </p:cNvSpPr>
          <p:nvPr/>
        </p:nvSpPr>
        <p:spPr>
          <a:xfrm>
            <a:off x="125882" y="6116"/>
            <a:ext cx="11914131" cy="669998"/>
          </a:xfrm>
          <a:prstGeom prst="rect">
            <a:avLst/>
          </a:prstGeom>
        </p:spPr>
        <p:style>
          <a:lnRef idx="0">
            <a:schemeClr val="accent4"/>
          </a:lnRef>
          <a:fillRef idx="3">
            <a:schemeClr val="accent4"/>
          </a:fillRef>
          <a:effectRef idx="3">
            <a:schemeClr val="accent4"/>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rtl="1"/>
            <a:r>
              <a:rPr lang="fa-IR" sz="3200" b="1" dirty="0">
                <a:latin typeface="Arial" pitchFamily="34" charset="0"/>
                <a:cs typeface="Arial" pitchFamily="34" charset="0"/>
              </a:rPr>
              <a:t>شان نزول آیه ابلاغ در مورد ولایت حضرت </a:t>
            </a:r>
            <a:r>
              <a:rPr lang="fa-IR" sz="3200" b="1" dirty="0" err="1">
                <a:latin typeface="Arial" pitchFamily="34" charset="0"/>
                <a:cs typeface="Arial" pitchFamily="34" charset="0"/>
              </a:rPr>
              <a:t>علي</a:t>
            </a:r>
            <a:r>
              <a:rPr lang="fa-IR" sz="3200" b="1" dirty="0">
                <a:latin typeface="Arial" pitchFamily="34" charset="0"/>
                <a:cs typeface="Arial" pitchFamily="34" charset="0"/>
              </a:rPr>
              <a:t>  (ع) </a:t>
            </a:r>
            <a:endParaRPr lang="en-US" sz="3200" b="1" dirty="0">
              <a:latin typeface="Arial" pitchFamily="34" charset="0"/>
              <a:cs typeface="Arial" pitchFamily="34" charset="0"/>
            </a:endParaRPr>
          </a:p>
        </p:txBody>
      </p:sp>
      <p:sp>
        <p:nvSpPr>
          <p:cNvPr id="4" name="Rounded Rectangle 3"/>
          <p:cNvSpPr/>
          <p:nvPr/>
        </p:nvSpPr>
        <p:spPr>
          <a:xfrm>
            <a:off x="125882" y="676114"/>
            <a:ext cx="11953328" cy="61818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ar-SA" sz="3200" b="1" dirty="0"/>
              <a:t>وأخرج ابن مردويه عن ابن مسعود قال : كنا نقرأ على عهد رسول الله صلى الله عليه وسلم { يا أيها الرسول بلغ ما أنزل إليك من ربك } أن علياً مولى المؤمنين { وإن لم تفعل فما بلغت رسالته والله يعصمك من الناس } .</a:t>
            </a:r>
            <a:endParaRPr lang="en-US" sz="3200" b="1"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7528" y="4581128"/>
            <a:ext cx="1226576" cy="1800000"/>
          </a:xfrm>
          <a:prstGeom prst="rect">
            <a:avLst/>
          </a:prstGeom>
        </p:spPr>
      </p:pic>
      <p:sp>
        <p:nvSpPr>
          <p:cNvPr id="6" name="Rectangle 5"/>
          <p:cNvSpPr/>
          <p:nvPr/>
        </p:nvSpPr>
        <p:spPr>
          <a:xfrm>
            <a:off x="7464152" y="4946210"/>
            <a:ext cx="366318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hlinkClick r:id="rId3" action="ppaction://hlinkfile"/>
              </a:rPr>
              <a:t>  الدر المنثور ج3 ص418 سيوطي</a:t>
            </a:r>
            <a:endParaRPr lang="en-US" sz="2800" dirty="0"/>
          </a:p>
        </p:txBody>
      </p:sp>
    </p:spTree>
    <p:extLst>
      <p:ext uri="{BB962C8B-B14F-4D97-AF65-F5344CB8AC3E}">
        <p14:creationId xmlns:p14="http://schemas.microsoft.com/office/powerpoint/2010/main" val="127667307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a:spLocks/>
          </p:cNvSpPr>
          <p:nvPr/>
        </p:nvSpPr>
        <p:spPr>
          <a:xfrm>
            <a:off x="125882" y="6116"/>
            <a:ext cx="11914131" cy="669998"/>
          </a:xfrm>
          <a:prstGeom prst="rect">
            <a:avLst/>
          </a:prstGeom>
        </p:spPr>
        <p:style>
          <a:lnRef idx="0">
            <a:schemeClr val="accent4"/>
          </a:lnRef>
          <a:fillRef idx="3">
            <a:schemeClr val="accent4"/>
          </a:fillRef>
          <a:effectRef idx="3">
            <a:schemeClr val="accent4"/>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rtl="1"/>
            <a:r>
              <a:rPr lang="fa-IR" sz="3200" b="1" dirty="0">
                <a:latin typeface="Arial" pitchFamily="34" charset="0"/>
                <a:cs typeface="Arial" pitchFamily="34" charset="0"/>
              </a:rPr>
              <a:t>شان نزول آیه ابلاغ در مورد ولایت حضرت </a:t>
            </a:r>
            <a:r>
              <a:rPr lang="fa-IR" sz="3200" b="1" dirty="0" err="1">
                <a:latin typeface="Arial" pitchFamily="34" charset="0"/>
                <a:cs typeface="Arial" pitchFamily="34" charset="0"/>
              </a:rPr>
              <a:t>علي</a:t>
            </a:r>
            <a:r>
              <a:rPr lang="fa-IR" sz="3200" b="1" dirty="0">
                <a:latin typeface="Arial" pitchFamily="34" charset="0"/>
                <a:cs typeface="Arial" pitchFamily="34" charset="0"/>
              </a:rPr>
              <a:t>  (ع) </a:t>
            </a:r>
            <a:endParaRPr lang="en-US" sz="3200" b="1" dirty="0">
              <a:latin typeface="Arial" pitchFamily="34" charset="0"/>
              <a:cs typeface="Arial" pitchFamily="34" charset="0"/>
            </a:endParaRPr>
          </a:p>
        </p:txBody>
      </p:sp>
      <p:sp>
        <p:nvSpPr>
          <p:cNvPr id="4" name="Rounded Rectangle 3"/>
          <p:cNvSpPr/>
          <p:nvPr/>
        </p:nvSpPr>
        <p:spPr>
          <a:xfrm>
            <a:off x="125882" y="676114"/>
            <a:ext cx="11953328" cy="61818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endParaRPr lang="fa-IR" sz="3200" dirty="0"/>
          </a:p>
          <a:p>
            <a:pPr algn="just" rtl="1"/>
            <a:endParaRPr lang="fa-IR" sz="3200" dirty="0"/>
          </a:p>
          <a:p>
            <a:pPr algn="just" rtl="1"/>
            <a:endParaRPr lang="fa-IR" sz="3200" b="1" dirty="0"/>
          </a:p>
          <a:p>
            <a:pPr algn="just" rtl="1"/>
            <a:endParaRPr lang="fa-IR" sz="3200" b="1" dirty="0"/>
          </a:p>
          <a:p>
            <a:pPr algn="just" rtl="1"/>
            <a:endParaRPr lang="fa-IR" sz="3200" b="1" dirty="0"/>
          </a:p>
          <a:p>
            <a:pPr algn="just" rtl="1"/>
            <a:endParaRPr lang="fa-IR" sz="3200" b="1" dirty="0"/>
          </a:p>
          <a:p>
            <a:pPr algn="just" rtl="1"/>
            <a:endParaRPr lang="fa-IR" sz="3200" b="1" dirty="0"/>
          </a:p>
          <a:p>
            <a:pPr algn="just" rtl="1"/>
            <a:endParaRPr lang="fa-IR" sz="3200" b="1" dirty="0"/>
          </a:p>
          <a:p>
            <a:pPr algn="just" rtl="1"/>
            <a:r>
              <a:rPr lang="fa-IR" sz="3200" b="1" dirty="0"/>
              <a:t>قال ابن مرودية</a:t>
            </a:r>
            <a:r>
              <a:rPr lang="ar-SA" sz="3200" b="1" dirty="0"/>
              <a:t> عن ابن مسعود قال : كنا نقرأ على عهد رسول الله صلى الله عليه و سلم ياأيها الرسول بلغ ماأنزل اليك من ربك إن عليا ولى المؤمنين وإن لم تفعل فما بلغت رسالته</a:t>
            </a:r>
            <a:endParaRPr lang="fa-IR" sz="3200" b="1" dirty="0"/>
          </a:p>
          <a:p>
            <a:pPr algn="just" rtl="1"/>
            <a:endParaRPr lang="fa-IR" sz="3200" dirty="0"/>
          </a:p>
          <a:p>
            <a:pPr algn="just" rtl="1"/>
            <a:endParaRPr lang="fa-IR" sz="3200" dirty="0"/>
          </a:p>
          <a:p>
            <a:pPr algn="just" rtl="1"/>
            <a:endParaRPr lang="fa-IR" sz="3200" dirty="0"/>
          </a:p>
          <a:p>
            <a:pPr algn="just" rtl="1"/>
            <a:r>
              <a:rPr lang="ar-SA" sz="3200" dirty="0"/>
              <a:t> </a:t>
            </a:r>
            <a:r>
              <a:rPr lang="ar-SA" sz="3200" b="1" dirty="0"/>
              <a:t>عن أبى سعيد الخدرى قال : نزلت هذه الآية على رسول الله صلى الله عليه و سلم يوم غدير خم فى على بن أبى طالب كرم الله تعالى وجهه وأخرج ابن مردويه عن ابن مسعود قال : كنا نقرأ على عهد رسول الله صلى الله عليه و سلم ياأيها الرسول بلغ ماأنزل اليك من ربك إن عليا ولى المؤمنين وإن لم تفعل فما بلغت رسالته</a:t>
            </a:r>
            <a:r>
              <a:rPr lang="fa-IR" sz="3200" b="1" dirty="0"/>
              <a:t>.</a:t>
            </a:r>
          </a:p>
          <a:p>
            <a:pPr algn="just" rtl="1"/>
            <a:endParaRPr lang="fa-IR" sz="3200" b="1" dirty="0"/>
          </a:p>
          <a:p>
            <a:pPr algn="just" rtl="1"/>
            <a:endParaRPr lang="fa-IR" sz="3200" b="1" dirty="0"/>
          </a:p>
          <a:p>
            <a:pPr algn="just" rtl="1"/>
            <a:endParaRPr lang="fa-IR" sz="3200" b="1" dirty="0"/>
          </a:p>
          <a:p>
            <a:pPr algn="just" rtl="1"/>
            <a:endParaRPr lang="fa-IR" sz="3200" b="1" dirty="0"/>
          </a:p>
          <a:p>
            <a:pPr algn="just" rtl="1"/>
            <a:endParaRPr lang="fa-IR" sz="3200" b="1" dirty="0"/>
          </a:p>
          <a:p>
            <a:pPr algn="just" rtl="1"/>
            <a:endParaRPr lang="fa-IR" sz="3200" b="1" dirty="0"/>
          </a:p>
          <a:p>
            <a:pPr algn="just" rtl="1"/>
            <a:endParaRPr lang="fa-IR" sz="3200" b="1" dirty="0"/>
          </a:p>
          <a:p>
            <a:pPr algn="just" rtl="1"/>
            <a:endParaRPr lang="fa-IR" sz="3200" b="1" dirty="0"/>
          </a:p>
          <a:p>
            <a:pPr algn="just" rtl="1"/>
            <a:endParaRPr lang="fa-IR" sz="3200" b="1" dirty="0"/>
          </a:p>
          <a:p>
            <a:pPr algn="just" rtl="1"/>
            <a:endParaRPr lang="en-US" sz="3200" b="1" dirty="0"/>
          </a:p>
        </p:txBody>
      </p:sp>
      <p:sp>
        <p:nvSpPr>
          <p:cNvPr id="5" name="Rectangle 4"/>
          <p:cNvSpPr/>
          <p:nvPr/>
        </p:nvSpPr>
        <p:spPr>
          <a:xfrm>
            <a:off x="6600056" y="6146140"/>
            <a:ext cx="457048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hlinkClick r:id="rId3" action="ppaction://hlinkfile"/>
              </a:rPr>
              <a:t>  روح المعاني ج6 ص193محمود الألوسي</a:t>
            </a:r>
            <a:endParaRPr lang="en-US" sz="2800" dirty="0"/>
          </a:p>
        </p:txBody>
      </p:sp>
      <p:pic>
        <p:nvPicPr>
          <p:cNvPr id="2" name="Picture 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99030" y="5323400"/>
            <a:ext cx="1062314" cy="1487604"/>
          </a:xfrm>
          <a:prstGeom prst="rect">
            <a:avLst/>
          </a:prstGeom>
        </p:spPr>
      </p:pic>
      <p:sp>
        <p:nvSpPr>
          <p:cNvPr id="6" name="Rectangle 5">
            <a:extLst>
              <a:ext uri="{FF2B5EF4-FFF2-40B4-BE49-F238E27FC236}">
                <a16:creationId xmlns:a16="http://schemas.microsoft.com/office/drawing/2014/main" id="{A36D95EA-E4C5-455C-9AA8-BD372E3A62E0}"/>
              </a:ext>
            </a:extLst>
          </p:cNvPr>
          <p:cNvSpPr/>
          <p:nvPr/>
        </p:nvSpPr>
        <p:spPr>
          <a:xfrm>
            <a:off x="6752456" y="2257708"/>
            <a:ext cx="373692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hlinkClick r:id="rId5" action="ppaction://hlinkfile"/>
              </a:rPr>
              <a:t>مناقب ابن مردويه ص 239 ح 346</a:t>
            </a:r>
            <a:endParaRPr lang="en-US" sz="2800" dirty="0"/>
          </a:p>
        </p:txBody>
      </p:sp>
      <p:pic>
        <p:nvPicPr>
          <p:cNvPr id="7" name="Picture 6">
            <a:hlinkClick r:id="rId5" action="ppaction://hlinkfile"/>
            <a:extLst>
              <a:ext uri="{FF2B5EF4-FFF2-40B4-BE49-F238E27FC236}">
                <a16:creationId xmlns:a16="http://schemas.microsoft.com/office/drawing/2014/main" id="{1E4CFBD1-8263-4164-A1A8-7731F1A8A0A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5835" y="1844824"/>
            <a:ext cx="1118305" cy="1366528"/>
          </a:xfrm>
          <a:prstGeom prst="rect">
            <a:avLst/>
          </a:prstGeom>
        </p:spPr>
      </p:pic>
    </p:spTree>
    <p:extLst>
      <p:ext uri="{BB962C8B-B14F-4D97-AF65-F5344CB8AC3E}">
        <p14:creationId xmlns:p14="http://schemas.microsoft.com/office/powerpoint/2010/main" val="143575422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0996" y="1124744"/>
            <a:ext cx="11799543" cy="554461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dirty="0"/>
              <a:t>قال الذهبي:</a:t>
            </a:r>
            <a:r>
              <a:rPr lang="fa-IR" sz="3200" b="1" dirty="0"/>
              <a:t> ابن مردويه ، الحافظ المَجُود</a:t>
            </a:r>
            <a:r>
              <a:rPr lang="fa-IR" sz="3200" b="1" dirty="0">
                <a:ln>
                  <a:solidFill>
                    <a:srgbClr val="FF0000"/>
                  </a:solidFill>
                </a:ln>
              </a:rPr>
              <a:t> العلامة </a:t>
            </a:r>
            <a:r>
              <a:rPr lang="fa-IR" sz="3200" b="1" dirty="0"/>
              <a:t>، محدث إصبهان ، قال أبو بكر بن أبي علي : هو أكبر من أن ندلّ عليه وعلى فضله ، وعلمه وسيره ، وأشهر بالكثرة والثقة من أن يوصف حديثه </a:t>
            </a:r>
          </a:p>
          <a:p>
            <a:pPr rtl="1"/>
            <a:endParaRPr lang="fa-IR" sz="3200" b="1" dirty="0"/>
          </a:p>
          <a:p>
            <a:pPr algn="just" rtl="1"/>
            <a:r>
              <a:rPr lang="fa-IR" sz="3200" dirty="0"/>
              <a:t>وقال في تذكرة الحفّاظ:  </a:t>
            </a:r>
            <a:r>
              <a:rPr lang="fa-IR" sz="3200" b="1" dirty="0"/>
              <a:t>ابن مردويه </a:t>
            </a:r>
            <a:r>
              <a:rPr lang="fa-IR" sz="3200" b="1" dirty="0">
                <a:ln>
                  <a:solidFill>
                    <a:srgbClr val="FF0000"/>
                  </a:solidFill>
                </a:ln>
              </a:rPr>
              <a:t>الحافظ الثبت العلامة</a:t>
            </a:r>
            <a:r>
              <a:rPr lang="fa-IR" sz="3200" b="1" dirty="0"/>
              <a:t>... وكان قيما بمعرفة هذا الشأن، </a:t>
            </a:r>
            <a:r>
              <a:rPr lang="fa-IR" sz="3200" b="1" dirty="0">
                <a:ln>
                  <a:solidFill>
                    <a:srgbClr val="FF0000"/>
                  </a:solidFill>
                </a:ln>
              </a:rPr>
              <a:t>بصيرا بالرجال</a:t>
            </a:r>
            <a:r>
              <a:rPr lang="fa-IR" sz="3200" b="1" dirty="0"/>
              <a:t>،  طويل الباع، مليح </a:t>
            </a:r>
            <a:r>
              <a:rPr lang="fa-IR" sz="3200" b="1" dirty="0" err="1"/>
              <a:t>التصانيف</a:t>
            </a:r>
            <a:r>
              <a:rPr lang="fa-IR" sz="3200" b="1" dirty="0"/>
              <a:t>.</a:t>
            </a:r>
          </a:p>
          <a:p>
            <a:pPr algn="just" rtl="1"/>
            <a:endParaRPr lang="fa-IR" sz="3200" b="1" dirty="0"/>
          </a:p>
          <a:p>
            <a:pPr rtl="1"/>
            <a:r>
              <a:rPr lang="fa-IR" sz="3200" dirty="0"/>
              <a:t>قال الذهبي في ترجمة الطبري:</a:t>
            </a:r>
            <a:r>
              <a:rPr lang="fa-IR" sz="3200" b="1" dirty="0"/>
              <a:t> كان ثقة ، صادقا ، حافظا ، رأسا في التفسير ، إماما في الفقه.. علامة في التاريخ. </a:t>
            </a:r>
            <a:endParaRPr lang="en-US" sz="3200" dirty="0"/>
          </a:p>
          <a:p>
            <a:pPr rtl="1"/>
            <a:endParaRPr lang="en-US" sz="3200" dirty="0"/>
          </a:p>
          <a:p>
            <a:pPr rtl="1"/>
            <a:endParaRPr lang="en-US" sz="3200" dirty="0"/>
          </a:p>
        </p:txBody>
      </p:sp>
      <p:sp>
        <p:nvSpPr>
          <p:cNvPr id="7" name="Title 6"/>
          <p:cNvSpPr>
            <a:spLocks noGrp="1"/>
          </p:cNvSpPr>
          <p:nvPr>
            <p:ph type="title"/>
          </p:nvPr>
        </p:nvSpPr>
        <p:spPr>
          <a:xfrm>
            <a:off x="229887" y="45706"/>
            <a:ext cx="11743743" cy="1128584"/>
          </a:xfrm>
        </p:spPr>
        <p:style>
          <a:lnRef idx="1">
            <a:schemeClr val="accent1"/>
          </a:lnRef>
          <a:fillRef idx="2">
            <a:schemeClr val="accent1"/>
          </a:fillRef>
          <a:effectRef idx="1">
            <a:schemeClr val="accent1"/>
          </a:effectRef>
          <a:fontRef idx="minor">
            <a:schemeClr val="dk1"/>
          </a:fontRef>
        </p:style>
        <p:txBody>
          <a:bodyPr>
            <a:noAutofit/>
          </a:bodyPr>
          <a:lstStyle/>
          <a:p>
            <a:pPr rtl="1"/>
            <a:r>
              <a:rPr lang="fa-IR" b="1" dirty="0">
                <a:solidFill>
                  <a:schemeClr val="tx1"/>
                </a:solidFill>
              </a:rPr>
              <a:t>ترجمه ابن مردويه والطبري</a:t>
            </a:r>
            <a:endParaRPr lang="en-US" b="1" dirty="0">
              <a:solidFill>
                <a:schemeClr val="tx1"/>
              </a:solidFill>
            </a:endParaRPr>
          </a:p>
        </p:txBody>
      </p:sp>
      <p:sp>
        <p:nvSpPr>
          <p:cNvPr id="9" name="Rectangle 8"/>
          <p:cNvSpPr/>
          <p:nvPr/>
        </p:nvSpPr>
        <p:spPr>
          <a:xfrm>
            <a:off x="7377271" y="2460446"/>
            <a:ext cx="362310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en-US" sz="2800" dirty="0"/>
              <a:t> </a:t>
            </a:r>
            <a:r>
              <a:rPr lang="fa-IR" sz="2800" dirty="0"/>
              <a:t>سير أعلام النبلاء ج 17 ص 308 </a:t>
            </a:r>
            <a:endParaRPr lang="en-US" sz="2800" dirty="0">
              <a:solidFill>
                <a:schemeClr val="tx1"/>
              </a:solidFill>
            </a:endParaRPr>
          </a:p>
        </p:txBody>
      </p:sp>
      <p:sp>
        <p:nvSpPr>
          <p:cNvPr id="6" name="Rectangle 5"/>
          <p:cNvSpPr/>
          <p:nvPr/>
        </p:nvSpPr>
        <p:spPr>
          <a:xfrm>
            <a:off x="7826113" y="4303293"/>
            <a:ext cx="317426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b="1" dirty="0"/>
              <a:t> </a:t>
            </a:r>
            <a:r>
              <a:rPr lang="fa-IR" sz="2800" dirty="0"/>
              <a:t>تذكرة الحفّاظ، ج 3، 1050.</a:t>
            </a:r>
            <a:endParaRPr lang="en-US" sz="2800" dirty="0">
              <a:solidFill>
                <a:schemeClr val="tx1"/>
              </a:solidFill>
              <a:cs typeface="Taher" pitchFamily="2" charset="-78"/>
            </a:endParaRPr>
          </a:p>
        </p:txBody>
      </p:sp>
      <p:sp>
        <p:nvSpPr>
          <p:cNvPr id="12" name="Rectangle 11"/>
          <p:cNvSpPr/>
          <p:nvPr/>
        </p:nvSpPr>
        <p:spPr>
          <a:xfrm>
            <a:off x="7281116" y="6021288"/>
            <a:ext cx="372249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سير أعلام النبلاء، ج 14، ص 270.</a:t>
            </a:r>
            <a:endParaRPr lang="en-US" sz="2800" dirty="0">
              <a:solidFill>
                <a:schemeClr val="tx1"/>
              </a:solidFill>
              <a:cs typeface="Taher" pitchFamily="2" charset="-78"/>
            </a:endParaRPr>
          </a:p>
        </p:txBody>
      </p:sp>
      <p:sp>
        <p:nvSpPr>
          <p:cNvPr id="10" name="Right Arrow 9">
            <a:hlinkClick r:id="rId3" action="ppaction://hlinksldjump"/>
          </p:cNvPr>
          <p:cNvSpPr/>
          <p:nvPr/>
        </p:nvSpPr>
        <p:spPr>
          <a:xfrm>
            <a:off x="1542982" y="-27384"/>
            <a:ext cx="808602" cy="3310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 name="Picture 1">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55440" y="3746513"/>
            <a:ext cx="725732" cy="108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40466" y="2132856"/>
            <a:ext cx="740706" cy="1149563"/>
          </a:xfrm>
          <a:prstGeom prst="rect">
            <a:avLst/>
          </a:prstGeom>
        </p:spPr>
      </p:pic>
    </p:spTree>
    <p:extLst>
      <p:ext uri="{BB962C8B-B14F-4D97-AF65-F5344CB8AC3E}">
        <p14:creationId xmlns:p14="http://schemas.microsoft.com/office/powerpoint/2010/main" val="130865565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2" grpId="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20534725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7847" y="704038"/>
            <a:ext cx="1183281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67848" y="6116"/>
            <a:ext cx="11832808"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دلهره پيامبر از چه كساني بود؟  و چرا ؟</a:t>
            </a:r>
            <a:endParaRPr lang="en-US" sz="3200" b="1" dirty="0">
              <a:latin typeface="Arial" pitchFamily="34" charset="0"/>
              <a:cs typeface="Arial" pitchFamily="34" charset="0"/>
            </a:endParaRPr>
          </a:p>
        </p:txBody>
      </p:sp>
      <p:sp>
        <p:nvSpPr>
          <p:cNvPr id="11" name="Rounded Rectangle 10"/>
          <p:cNvSpPr/>
          <p:nvPr/>
        </p:nvSpPr>
        <p:spPr>
          <a:xfrm>
            <a:off x="2567608" y="836713"/>
            <a:ext cx="8927314" cy="16018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قال الطبرسي: </a:t>
            </a:r>
            <a:r>
              <a:rPr lang="fa-IR" sz="3200" b="1" dirty="0"/>
              <a:t>فقيل : إن الله تعالى بعث النبي صلى الله عليه وآله وسلم برسالة ضاق بها ذرعا ، </a:t>
            </a:r>
            <a:r>
              <a:rPr lang="fa-IR" sz="3200" b="1" dirty="0">
                <a:ln>
                  <a:solidFill>
                    <a:srgbClr val="FF0000"/>
                  </a:solidFill>
                </a:ln>
              </a:rPr>
              <a:t>وكان يهاب قريشا </a:t>
            </a:r>
            <a:r>
              <a:rPr lang="fa-IR" sz="3200" b="1" dirty="0"/>
              <a:t>، فأزال الله بهذه الآية تلك الهيبة ، عن الحسن.</a:t>
            </a:r>
            <a:endParaRPr lang="en-US" sz="3200" dirty="0"/>
          </a:p>
        </p:txBody>
      </p:sp>
      <p:sp>
        <p:nvSpPr>
          <p:cNvPr id="10" name="Rectangle 9"/>
          <p:cNvSpPr/>
          <p:nvPr/>
        </p:nvSpPr>
        <p:spPr>
          <a:xfrm>
            <a:off x="7677918" y="2761764"/>
            <a:ext cx="3746674"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rtl="1"/>
            <a:r>
              <a:rPr lang="fa-IR" sz="2800" dirty="0"/>
              <a:t>تفسير مجمع البيان ج 3 ص 382</a:t>
            </a:r>
            <a:endParaRPr lang="en-US" sz="2800" dirty="0"/>
          </a:p>
        </p:txBody>
      </p:sp>
      <p:sp>
        <p:nvSpPr>
          <p:cNvPr id="15" name="Rounded Rectangle 14"/>
          <p:cNvSpPr/>
          <p:nvPr/>
        </p:nvSpPr>
        <p:spPr>
          <a:xfrm>
            <a:off x="2785310" y="4043394"/>
            <a:ext cx="8927314" cy="16178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وذكر الثعلبي عن الحسن : قال سيدنا رسول الله صلى الله عليه وسلم : لما بعثني الله عز وجل برسالته ضقت بها ذرعا وعرفت أن من الناس من يكذبني ، وكان يهاب </a:t>
            </a:r>
            <a:r>
              <a:rPr lang="fa-IR" sz="3200" b="1" dirty="0">
                <a:ln>
                  <a:solidFill>
                    <a:srgbClr val="FF0000"/>
                  </a:solidFill>
                </a:ln>
              </a:rPr>
              <a:t>قريشا واليهود والنصارى </a:t>
            </a:r>
            <a:r>
              <a:rPr lang="fa-IR" sz="3200" b="1" dirty="0"/>
              <a:t>... .</a:t>
            </a:r>
            <a:endParaRPr lang="en-US" sz="3200" dirty="0"/>
          </a:p>
        </p:txBody>
      </p:sp>
      <p:sp>
        <p:nvSpPr>
          <p:cNvPr id="9" name="Rectangle 8"/>
          <p:cNvSpPr/>
          <p:nvPr/>
        </p:nvSpPr>
        <p:spPr>
          <a:xfrm>
            <a:off x="8075335" y="6002124"/>
            <a:ext cx="3493273"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rtl="1"/>
            <a:r>
              <a:rPr lang="fa-IR" sz="2800" dirty="0"/>
              <a:t>عمدة القاري  ج 18 ص 206</a:t>
            </a:r>
            <a:endParaRPr lang="en-US" sz="2800" dirty="0"/>
          </a:p>
        </p:txBody>
      </p:sp>
      <p:pic>
        <p:nvPicPr>
          <p:cNvPr id="3074" name="Picture 2" descr="C:\Users\User\Desktop\غدیر کامل پاور2\دلهره پیامبر از جریان غدیر\از چه کسانی و به چه علت\مجمع البیان\1.jpg">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3286" y="836713"/>
            <a:ext cx="1772272" cy="25196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غدیر کامل پاور2\دلهره پیامبر از جریان غدیر\از چه کسانی و به چه علت\عمدة القاری\1.jpg">
            <a:hlinkClick r:id="rId5" action="ppaction://hlinkfil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8109" y="4062684"/>
            <a:ext cx="1872208" cy="246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1772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5" grpId="0" animBg="1"/>
      <p:bldP spid="9" grpId="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قرائن دلهره  حضرت  ، برخورد صحابه  در مني</a:t>
            </a:r>
            <a:endParaRPr lang="en-US" b="1" dirty="0">
              <a:solidFill>
                <a:schemeClr val="tx1"/>
              </a:solidFill>
              <a:cs typeface="Sultan Medium" pitchFamily="2" charset="-78"/>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 rtl="1">
              <a:lnSpc>
                <a:spcPct val="110000"/>
              </a:lnSpc>
            </a:pPr>
            <a:r>
              <a:rPr lang="fa-IR" sz="3200" dirty="0"/>
              <a:t>روي أحمد بن حنبل عن جَابِرِ بن سَمُرَةََ قال:</a:t>
            </a:r>
            <a:r>
              <a:rPr lang="fa-IR" sz="3200" b="1" dirty="0"/>
              <a:t> خَطَبَنَا رسول اللَّهِ صلى الله عليه وسلم بِعَرَفَاتٍ وقال المقدمي في حَدِيثِهِ سمعت رَسُولَ اللَّهِ صلى الله عليه وسلم يَخْطُبُ بِمِنًى وَهَذَا لَفْظُ حديث أبي الرَّبِيعِ فَسَمِعْتُهُ يقول: لَنْ يَزَالَ هذا الأَمْرُ عَزِيزاً ظَاهِراً حتى يَمْلِكَ اثْنَا عَشَرَ كلهم</a:t>
            </a:r>
            <a:r>
              <a:rPr lang="fa-IR" sz="3200" b="1" dirty="0">
                <a:solidFill>
                  <a:srgbClr val="FF0000"/>
                </a:solidFill>
              </a:rPr>
              <a:t> ثُمَّ لَغَطَ الْقَوْمُ وَتَكَلَّمُوا! </a:t>
            </a:r>
            <a:r>
              <a:rPr lang="fa-IR" sz="3200" b="1" dirty="0"/>
              <a:t>فلم أَفْهَمْ قَوْلَهُ بَعْدَ كلهم؛ فقلت لأبي: يا أَبَتَاهُ! بَعْدَ كلّهم؟ قال: كلهم من قُرَيْشٍ. وقال القواريري في حَدِيثِهِ لاَ يَضُرُّهُ من خَالَفَهُ أو فَارَقَهُ حتى يَمْلِكَ اثْنَا عَشَرَ </a:t>
            </a:r>
            <a:endParaRPr lang="en-US" sz="3200" dirty="0"/>
          </a:p>
          <a:p>
            <a:pPr algn="just" rtl="1">
              <a:lnSpc>
                <a:spcPct val="110000"/>
              </a:lnSpc>
            </a:pPr>
            <a:endParaRPr lang="en-US" sz="2800" dirty="0"/>
          </a:p>
          <a:p>
            <a:pPr algn="just" rtl="1">
              <a:lnSpc>
                <a:spcPct val="110000"/>
              </a:lnSpc>
            </a:pPr>
            <a:endParaRPr lang="ar-SA" sz="2800" dirty="0"/>
          </a:p>
          <a:p>
            <a:pPr algn="just" rtl="1">
              <a:lnSpc>
                <a:spcPct val="110000"/>
              </a:lnSpc>
            </a:pPr>
            <a:endParaRPr lang="fa-IR" sz="2800" dirty="0"/>
          </a:p>
          <a:p>
            <a:pPr algn="just" rtl="1">
              <a:lnSpc>
                <a:spcPct val="110000"/>
              </a:lnSpc>
            </a:pPr>
            <a:r>
              <a:rPr lang="fa-IR" sz="2800" dirty="0"/>
              <a:t>قال ابن الأثير:</a:t>
            </a:r>
            <a:r>
              <a:rPr lang="fa-IR" sz="2800" b="1" dirty="0"/>
              <a:t> اللَغَط : صوت وضجة لا يفهم معناها . وقد تكرر في الحديث.</a:t>
            </a:r>
            <a:r>
              <a:rPr lang="fa-IR" sz="2800" dirty="0"/>
              <a:t> </a:t>
            </a:r>
            <a:endParaRPr lang="en-US" sz="2800" dirty="0"/>
          </a:p>
          <a:p>
            <a:pPr algn="just" rtl="1">
              <a:lnSpc>
                <a:spcPct val="110000"/>
              </a:lnSpc>
            </a:pPr>
            <a:endParaRPr lang="en-US" sz="2800" b="1" dirty="0"/>
          </a:p>
        </p:txBody>
      </p:sp>
      <p:sp>
        <p:nvSpPr>
          <p:cNvPr id="16" name="Rectangle 15"/>
          <p:cNvSpPr/>
          <p:nvPr/>
        </p:nvSpPr>
        <p:spPr>
          <a:xfrm>
            <a:off x="3362938" y="3803641"/>
            <a:ext cx="8565710" cy="5663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rtl="1">
              <a:lnSpc>
                <a:spcPct val="110000"/>
              </a:lnSpc>
            </a:pPr>
            <a:r>
              <a:rPr lang="ar-SA" sz="2800" dirty="0"/>
              <a:t>مسند أحمد بن حنبل  ج 5   ص 99 ،  ح 20974 ، نشر : مؤسسة قرطبة – مصر</a:t>
            </a:r>
            <a:endParaRPr lang="en-US" sz="2800" dirty="0"/>
          </a:p>
        </p:txBody>
      </p:sp>
      <p:sp>
        <p:nvSpPr>
          <p:cNvPr id="17" name="Rectangle 16"/>
          <p:cNvSpPr/>
          <p:nvPr/>
        </p:nvSpPr>
        <p:spPr>
          <a:xfrm>
            <a:off x="7008702" y="5954963"/>
            <a:ext cx="4775930" cy="5663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rtl="1">
              <a:lnSpc>
                <a:spcPct val="110000"/>
              </a:lnSpc>
            </a:pPr>
            <a:r>
              <a:rPr lang="fa-IR" sz="2800" dirty="0"/>
              <a:t>النهاية في غريب الحديث، ج 4، ص 257.</a:t>
            </a:r>
            <a:endParaRPr lang="en-US" sz="2800" dirty="0"/>
          </a:p>
        </p:txBody>
      </p:sp>
      <p:pic>
        <p:nvPicPr>
          <p:cNvPr id="4098" name="Picture 2" descr="C:\Users\User\Desktop\غدیر کامل پاور2\دلهره پیامبر از جریان غدیر\قرائن دلهره\1.jpg">
            <a:hlinkClick r:id="rId5" action="ppaction://hlinkfil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9134" y="3086512"/>
            <a:ext cx="1296144" cy="20005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غدیر کامل پاور2\دلهره پیامبر از جریان غدیر\قرائن دلهره\4.jpg">
            <a:hlinkClick r:id="rId7" action="ppaction://hlinkfile"/>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16829" y="4930710"/>
            <a:ext cx="1293118" cy="189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3733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1"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600" dirty="0"/>
              <a:t>روی النسائي المتوفی 303:  عن زيد بن أرقم قال :</a:t>
            </a:r>
            <a:r>
              <a:rPr lang="fa-IR" sz="3600" b="1" dirty="0"/>
              <a:t> قام رسول الله صلى الله عليه وسلم فحمد الله وأثنى عليه ثم قال ألستم تعلمون أني أولى بكل مؤمن من نفسه قالوا بلى نحن نشهد لانت أولى بكل مؤمن من نفسه قال فإني من كنت مولا فهذا مولاه أخذ بيد علي.</a:t>
            </a:r>
          </a:p>
          <a:p>
            <a:pPr rtl="1"/>
            <a:endParaRPr lang="fa-IR" sz="3600" b="1" dirty="0"/>
          </a:p>
          <a:p>
            <a:pPr rtl="1"/>
            <a:r>
              <a:rPr lang="fa-IR" sz="3600" dirty="0"/>
              <a:t>حديث عميرة بن سعد:</a:t>
            </a:r>
            <a:r>
              <a:rPr lang="fa-IR" sz="3600" b="1" dirty="0"/>
              <a:t> أنه سمع عليا وهو ينشد في الرحبة من سمع رسول الله صلى الله عليه وسلم يقول من كنت مولاه فعلي مولاه فقام بضعة عشر فشهدوا</a:t>
            </a:r>
            <a:endParaRPr lang="en-US" sz="3600" dirty="0"/>
          </a:p>
        </p:txBody>
      </p:sp>
      <p:sp>
        <p:nvSpPr>
          <p:cNvPr id="2" name="Title 1"/>
          <p:cNvSpPr>
            <a:spLocks noGrp="1"/>
          </p:cNvSpPr>
          <p:nvPr>
            <p:ph type="title"/>
          </p:nvPr>
        </p:nvSpPr>
        <p:spPr>
          <a:xfrm>
            <a:off x="105088" y="11142"/>
            <a:ext cx="11979790" cy="879880"/>
          </a:xfrm>
        </p:spPr>
        <p:style>
          <a:lnRef idx="0">
            <a:scrgbClr r="0" g="0" b="0"/>
          </a:lnRef>
          <a:fillRef idx="1002">
            <a:schemeClr val="dk2"/>
          </a:fillRef>
          <a:effectRef idx="0">
            <a:scrgbClr r="0" g="0" b="0"/>
          </a:effectRef>
          <a:fontRef idx="major"/>
        </p:style>
        <p:txBody>
          <a:bodyPr/>
          <a:lstStyle/>
          <a:p>
            <a:pPr rtl="1"/>
            <a:r>
              <a:rPr lang="fa-IR" b="1" dirty="0">
                <a:cs typeface="Sultan Medium" pitchFamily="2" charset="-78"/>
              </a:rPr>
              <a:t>حديث غدير  در سنن  نسائي</a:t>
            </a:r>
            <a:endParaRPr lang="en-US" b="1" dirty="0">
              <a:cs typeface="Sultan Medium" pitchFamily="2" charset="-78"/>
            </a:endParaRPr>
          </a:p>
        </p:txBody>
      </p:sp>
      <p:sp>
        <p:nvSpPr>
          <p:cNvPr id="9" name="Rectangle 8"/>
          <p:cNvSpPr/>
          <p:nvPr/>
        </p:nvSpPr>
        <p:spPr>
          <a:xfrm>
            <a:off x="3359696" y="3264380"/>
            <a:ext cx="823013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السنن الكبرى ج 5 ص 131ح  8469 ، نشر : دار الكتب العلمية بيروت - 1411</a:t>
            </a:r>
            <a:endParaRPr lang="en-US" sz="2800" dirty="0">
              <a:cs typeface="Taher" pitchFamily="2" charset="-78"/>
            </a:endParaRPr>
          </a:p>
        </p:txBody>
      </p:sp>
      <p:sp>
        <p:nvSpPr>
          <p:cNvPr id="5" name="Right Arrow 4">
            <a:hlinkClick r:id="rId3" action="ppaction://hlinksldjump"/>
          </p:cNvPr>
          <p:cNvSpPr/>
          <p:nvPr/>
        </p:nvSpPr>
        <p:spPr>
          <a:xfrm>
            <a:off x="1762705"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 name="Rectangle 5"/>
          <p:cNvSpPr/>
          <p:nvPr/>
        </p:nvSpPr>
        <p:spPr>
          <a:xfrm>
            <a:off x="7549946" y="5157192"/>
            <a:ext cx="403988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السنن الكبرى  ج 5 ص 131 ح 8470</a:t>
            </a:r>
            <a:endParaRPr lang="en-US" sz="2800"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2778" y="4780412"/>
            <a:ext cx="1239927" cy="1800000"/>
          </a:xfrm>
          <a:prstGeom prst="rect">
            <a:avLst/>
          </a:prstGeom>
        </p:spPr>
      </p:pic>
    </p:spTree>
    <p:extLst>
      <p:ext uri="{BB962C8B-B14F-4D97-AF65-F5344CB8AC3E}">
        <p14:creationId xmlns:p14="http://schemas.microsoft.com/office/powerpoint/2010/main" val="11608557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945942" y="836712"/>
            <a:ext cx="16110279"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85866" y="-27384"/>
            <a:ext cx="12013045"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قرائن دلهره  حضرت  ، برخورد صحابه  در مني</a:t>
            </a:r>
            <a:endParaRPr lang="en-US" b="1" dirty="0">
              <a:solidFill>
                <a:schemeClr val="tx1"/>
              </a:solidFill>
              <a:cs typeface="Sultan Medium" pitchFamily="2" charset="-78"/>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545525" y="6224471"/>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45166" y="1184360"/>
            <a:ext cx="12157082" cy="551278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100" dirty="0"/>
              <a:t>في صحيح  مسلم  </a:t>
            </a:r>
            <a:r>
              <a:rPr lang="fa-IR" sz="3100" b="1" dirty="0"/>
              <a:t>عَنْ جَابِرِ بْنِ سَمُرَةَ، قَالَ انْطَلَقْتُ إِلَى رَسُولِ اللَّهِ (ص)  وَمَعِي أَبِي فَسَمِعْتُهُ يَقُولُ «لاَ يَزَالُ هَذَا الدِّينُ عَزِيزًا مَنِيعًا إِلَى اثْنَىْ عَشَرَ خَلِيفَةً». </a:t>
            </a:r>
            <a:r>
              <a:rPr lang="fa-IR" sz="3100" b="1" dirty="0">
                <a:solidFill>
                  <a:srgbClr val="FF0000"/>
                </a:solidFill>
              </a:rPr>
              <a:t>فَقَالَ كَلِمَةً صَمَّنِيهَا النَّاسُ </a:t>
            </a:r>
            <a:r>
              <a:rPr lang="fa-IR" sz="3100" b="1" dirty="0"/>
              <a:t>فَقُلْتُ لأَبِي مَا قَالَ قَالَ «كُلُّهُمْ مِنْ </a:t>
            </a:r>
            <a:r>
              <a:rPr lang="fa-IR" sz="3100" b="1" dirty="0" err="1"/>
              <a:t>قُرَيْش</a:t>
            </a:r>
            <a:r>
              <a:rPr lang="fa-IR" sz="3100" b="1" dirty="0"/>
              <a:t>».</a:t>
            </a:r>
          </a:p>
          <a:p>
            <a:pPr algn="justLow" rtl="1"/>
            <a:endParaRPr lang="fa-IR" sz="3100" b="1" dirty="0"/>
          </a:p>
          <a:p>
            <a:pPr algn="justLow" rtl="1"/>
            <a:endParaRPr lang="fa-IR" sz="3100" b="1" dirty="0"/>
          </a:p>
          <a:p>
            <a:pPr algn="justLow" rtl="1">
              <a:lnSpc>
                <a:spcPct val="110000"/>
              </a:lnSpc>
            </a:pPr>
            <a:r>
              <a:rPr lang="fa-IR" sz="3100" dirty="0"/>
              <a:t>عن جَابِرِ بن سَمُرَةَ قال:</a:t>
            </a:r>
            <a:r>
              <a:rPr lang="fa-IR" sz="3100" b="1" dirty="0"/>
              <a:t> سمعت رَسُولَ اللَّهِ صلى الله عليه وسلم يقول لاَ يَزَالُ هذا الأَمْرُ عَزِيزاً إلى اثني عَشَرَ خَلِيفَةً </a:t>
            </a:r>
            <a:r>
              <a:rPr lang="fa-IR" sz="3100" b="1" dirty="0">
                <a:solidFill>
                  <a:srgbClr val="FF0000"/>
                </a:solidFill>
              </a:rPr>
              <a:t>فَكَبَّرَ الناس وَضَجُّوا! ...</a:t>
            </a:r>
            <a:endParaRPr lang="fa-IR" sz="3100" b="1" dirty="0"/>
          </a:p>
          <a:p>
            <a:pPr algn="justLow" rtl="1">
              <a:lnSpc>
                <a:spcPct val="110000"/>
              </a:lnSpc>
            </a:pPr>
            <a:endParaRPr lang="fa-IR" sz="3100" b="1" dirty="0"/>
          </a:p>
          <a:p>
            <a:pPr algn="justLow" rtl="1">
              <a:lnSpc>
                <a:spcPct val="110000"/>
              </a:lnSpc>
            </a:pPr>
            <a:endParaRPr lang="en-US" sz="3100" dirty="0"/>
          </a:p>
        </p:txBody>
      </p:sp>
      <p:sp>
        <p:nvSpPr>
          <p:cNvPr id="16" name="Rectangle 15"/>
          <p:cNvSpPr/>
          <p:nvPr/>
        </p:nvSpPr>
        <p:spPr>
          <a:xfrm>
            <a:off x="4062234" y="2929323"/>
            <a:ext cx="7856638"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ar-SA" sz="2800" dirty="0"/>
              <a:t>صحيح مسلم، ج 6، ص 4، ح 4603، كتاب الإمارة ، باب الناس تبع لقريش</a:t>
            </a:r>
            <a:endParaRPr lang="en-US" sz="2800" dirty="0"/>
          </a:p>
        </p:txBody>
      </p:sp>
      <p:sp>
        <p:nvSpPr>
          <p:cNvPr id="17" name="Rectangle 16"/>
          <p:cNvSpPr/>
          <p:nvPr/>
        </p:nvSpPr>
        <p:spPr>
          <a:xfrm>
            <a:off x="4143186" y="5290246"/>
            <a:ext cx="7694735" cy="566309"/>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lnSpc>
                <a:spcPct val="110000"/>
              </a:lnSpc>
            </a:pPr>
            <a:r>
              <a:rPr lang="ar-SA" sz="2800" dirty="0"/>
              <a:t>مسند أحمد بن حنبل  ج 5   ص 98 ، 20965 ،‌نشر : مؤسسة قرطبة - مصر</a:t>
            </a:r>
            <a:endParaRPr lang="en-US" sz="2800" dirty="0"/>
          </a:p>
        </p:txBody>
      </p:sp>
      <p:pic>
        <p:nvPicPr>
          <p:cNvPr id="5122" name="Picture 2" descr="C:\Users\User\Desktop\غدیر کامل پاور2\دلهره پیامبر از جریان غدیر\قرائن دلهره\6.jpg">
            <a:hlinkClick r:id="rId5" action="ppaction://hlinkfil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59086" y="2157137"/>
            <a:ext cx="1108960" cy="155989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غدیر کامل پاور2\دلهره پیامبر از جریان غدیر\قرائن دلهره\9.jpg">
            <a:hlinkClick r:id="rId7" action="ppaction://hlinkfile"/>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467002" y="4614877"/>
            <a:ext cx="1244324" cy="187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77820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85866" y="-27384"/>
            <a:ext cx="12013045"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قرائن دلهره  حضرت  ، برخورد صحابه  در مني</a:t>
            </a:r>
            <a:endParaRPr lang="en-US" b="1" dirty="0">
              <a:solidFill>
                <a:schemeClr val="tx1"/>
              </a:solidFill>
              <a:cs typeface="Sultan Medium" pitchFamily="2" charset="-78"/>
            </a:endParaRPr>
          </a:p>
        </p:txBody>
      </p:sp>
      <p:sp>
        <p:nvSpPr>
          <p:cNvPr id="3" name="Content Placeholder 7"/>
          <p:cNvSpPr txBox="1">
            <a:spLocks/>
          </p:cNvSpPr>
          <p:nvPr/>
        </p:nvSpPr>
        <p:spPr>
          <a:xfrm>
            <a:off x="45166" y="1184360"/>
            <a:ext cx="12157082" cy="551278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lnSpc>
                <a:spcPct val="110000"/>
              </a:lnSpc>
            </a:pPr>
            <a:endParaRPr lang="fa-IR" sz="3100" dirty="0"/>
          </a:p>
          <a:p>
            <a:pPr algn="justLow" rtl="1">
              <a:lnSpc>
                <a:spcPct val="110000"/>
              </a:lnSpc>
            </a:pPr>
            <a:r>
              <a:rPr lang="fa-IR" sz="3100" dirty="0" err="1"/>
              <a:t>وعن</a:t>
            </a:r>
            <a:r>
              <a:rPr lang="fa-IR" sz="3100" dirty="0"/>
              <a:t> جَابِرَ بن سَمُرَةَ يقول:</a:t>
            </a:r>
            <a:r>
              <a:rPr lang="fa-IR" sz="3100" b="1" dirty="0"/>
              <a:t> قال رسول اللَّهِ صلى الله عليه وسلم: لاَ يَزَالُ هذا الدِّينُ عَزِيزاً مَنِيعاً يُنْصَرُونَ على من ناواهم عليه إلى اثني عَشَرَ خَلِيفَةً! قال: </a:t>
            </a:r>
            <a:r>
              <a:rPr lang="fa-IR" sz="3100" b="1" dirty="0">
                <a:solidFill>
                  <a:srgbClr val="FF0000"/>
                </a:solidFill>
              </a:rPr>
              <a:t>فَجَعَلَ الناس يَقُومُونَ وَيَقْعُدُونَ.</a:t>
            </a:r>
          </a:p>
          <a:p>
            <a:pPr algn="justLow" rtl="1">
              <a:lnSpc>
                <a:spcPct val="110000"/>
              </a:lnSpc>
            </a:pPr>
            <a:endParaRPr lang="en-US" sz="3100" dirty="0"/>
          </a:p>
        </p:txBody>
      </p:sp>
      <p:sp>
        <p:nvSpPr>
          <p:cNvPr id="4" name="Rectangle 3"/>
          <p:cNvSpPr/>
          <p:nvPr/>
        </p:nvSpPr>
        <p:spPr>
          <a:xfrm>
            <a:off x="3863752" y="3374444"/>
            <a:ext cx="8136904" cy="5663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rtl="1">
              <a:lnSpc>
                <a:spcPct val="110000"/>
              </a:lnSpc>
            </a:pPr>
            <a:r>
              <a:rPr lang="ar-SA" sz="2800" dirty="0"/>
              <a:t>مسند أحمد بن حنبل  ج 5   ص 99 ، ‌20976 ، نشر : مؤسسة قرطبة - مصر</a:t>
            </a:r>
            <a:endParaRPr lang="en-US" sz="2800" dirty="0"/>
          </a:p>
        </p:txBody>
      </p:sp>
      <p:pic>
        <p:nvPicPr>
          <p:cNvPr id="6146" name="Picture 2" descr="C:\Users\User\Desktop\غدیر کامل پاور2\دلهره پیامبر از جریان غدیر\قرائن دلهره\12.jpg">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9376" y="3374444"/>
            <a:ext cx="1825407" cy="274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7504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برخورد صحابه در منطقه غدير </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59791"/>
            <a:ext cx="11773414" cy="6040987"/>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 rtl="1">
              <a:lnSpc>
                <a:spcPct val="110000"/>
              </a:lnSpc>
              <a:spcBef>
                <a:spcPts val="0"/>
              </a:spcBef>
            </a:pPr>
            <a:r>
              <a:rPr lang="fa-IR" sz="3200" dirty="0"/>
              <a:t>روی ابن المغازلي عن جابر بن عبد الله </a:t>
            </a:r>
            <a:r>
              <a:rPr lang="fa-IR" sz="3200" b="1" dirty="0"/>
              <a:t> أنّ رسول الله (ص) نزل بِخُمّ </a:t>
            </a:r>
            <a:r>
              <a:rPr lang="fa-IR" sz="3200" b="1" dirty="0">
                <a:ln>
                  <a:solidFill>
                    <a:srgbClr val="FF0000"/>
                  </a:solidFill>
                </a:ln>
              </a:rPr>
              <a:t>فتنحّى الناس عنه </a:t>
            </a:r>
            <a:r>
              <a:rPr lang="fa-IR" sz="3200" b="1" dirty="0"/>
              <a:t>، ونزل معه عليُّ بن أبي طالب ، فشَقَّ على النبيِّ تأخُّر الناس فأمر عليّاً فجمعهم ، فلمّا اجتمعوا قام فيهم مُتوسِّدَ  عَلِيِّ بن أبي طالب فحمد الله وأثنى عليه ثمّ قال : أيّها النّاس إنّه قد كرهت تخلُّفكم عنّي حتّى خُيِّلَ إليَّ أنّه ليس شجرة أبغض إليكم من شجرة تليني.</a:t>
            </a:r>
          </a:p>
          <a:p>
            <a:pPr algn="just" rtl="1">
              <a:lnSpc>
                <a:spcPct val="110000"/>
              </a:lnSpc>
              <a:spcBef>
                <a:spcPts val="0"/>
              </a:spcBef>
            </a:pPr>
            <a:endParaRPr lang="fa-IR" sz="3200" b="1" dirty="0"/>
          </a:p>
          <a:p>
            <a:pPr algn="just" rtl="1">
              <a:lnSpc>
                <a:spcPct val="110000"/>
              </a:lnSpc>
              <a:spcBef>
                <a:spcPts val="0"/>
              </a:spcBef>
            </a:pPr>
            <a:endParaRPr lang="fa-IR" sz="3200" b="1" dirty="0"/>
          </a:p>
          <a:p>
            <a:pPr algn="just" rtl="1"/>
            <a:r>
              <a:rPr lang="fa-IR" sz="3200" b="1" dirty="0"/>
              <a:t>وفي رواية الهيثمي: ما بال رجال يكون شق الشجرة التي تلي رسول الله (ص)  أبغض إليهم من الشق الآخر فلم ير عند ذلك من القوم إلا باكيا فقال رجل إن الذي يستأذن بعد هذا لسفيه. </a:t>
            </a:r>
            <a:r>
              <a:rPr lang="fa-IR" sz="3200" dirty="0"/>
              <a:t>إلي أن قال: </a:t>
            </a:r>
            <a:r>
              <a:rPr lang="fa-IR" sz="3200" b="1" dirty="0"/>
              <a:t>رواه أحمد ، وعند ابن ماجة بعضه ورجاله موثقون.</a:t>
            </a:r>
            <a:endParaRPr lang="en-US" sz="3200" dirty="0"/>
          </a:p>
          <a:p>
            <a:pPr algn="just" rtl="1">
              <a:lnSpc>
                <a:spcPct val="110000"/>
              </a:lnSpc>
              <a:spcBef>
                <a:spcPts val="0"/>
              </a:spcBef>
            </a:pPr>
            <a:endParaRPr lang="en-US" sz="3200" dirty="0"/>
          </a:p>
          <a:p>
            <a:pPr algn="just" rtl="1">
              <a:lnSpc>
                <a:spcPct val="110000"/>
              </a:lnSpc>
              <a:spcBef>
                <a:spcPts val="0"/>
              </a:spcBef>
            </a:pPr>
            <a:endParaRPr lang="fa-IR" sz="3000" b="1" dirty="0"/>
          </a:p>
        </p:txBody>
      </p:sp>
      <p:sp>
        <p:nvSpPr>
          <p:cNvPr id="16" name="Rectangle 15"/>
          <p:cNvSpPr/>
          <p:nvPr/>
        </p:nvSpPr>
        <p:spPr>
          <a:xfrm>
            <a:off x="4511824" y="3318352"/>
            <a:ext cx="7258718"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مناقب علي بن أبي طالب ( ع )  ص 42 تاريخ  دمشق  ج 42 ص 226</a:t>
            </a:r>
            <a:endParaRPr lang="en-US" sz="2800" dirty="0"/>
          </a:p>
        </p:txBody>
      </p:sp>
      <p:sp>
        <p:nvSpPr>
          <p:cNvPr id="14" name="Rectangle 13"/>
          <p:cNvSpPr/>
          <p:nvPr/>
        </p:nvSpPr>
        <p:spPr>
          <a:xfrm>
            <a:off x="8141183" y="5998051"/>
            <a:ext cx="2860078" cy="52322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مجمع الزوائد ج 1 ص 21</a:t>
            </a:r>
            <a:endParaRPr lang="en-US" sz="2800" dirty="0"/>
          </a:p>
        </p:txBody>
      </p:sp>
      <p:pic>
        <p:nvPicPr>
          <p:cNvPr id="7170" name="Picture 2" descr="C:\Users\User\Desktop\غدیر کامل پاور2\دلهره پیامبر از جریان غدیر\برخورد صحابه\1.jpg">
            <a:hlinkClick r:id="rId5" action="ppaction://hlinkfil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7368" y="2458737"/>
            <a:ext cx="1198023" cy="171922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غدیر کامل پاور2\دلهره پیامبر از جریان غدیر\برخورد صحابه\4.jpg">
            <a:hlinkClick r:id="rId7" action="ppaction://hlinkfile"/>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273604" y="5127363"/>
            <a:ext cx="1149988" cy="171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2006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19336" y="836712"/>
            <a:ext cx="11881320"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09351" y="-27384"/>
            <a:ext cx="11910068"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تكرار برخورد صحابه در حديث قرطاس</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19336" y="836713"/>
            <a:ext cx="11900083"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 rtl="1">
              <a:lnSpc>
                <a:spcPct val="110000"/>
              </a:lnSpc>
              <a:spcBef>
                <a:spcPts val="0"/>
              </a:spcBef>
            </a:pPr>
            <a:r>
              <a:rPr lang="fa-IR" sz="3200" dirty="0"/>
              <a:t>كما في رواية البخاري عَنِ ابْنِ عَبَّاس، قَالَ:</a:t>
            </a:r>
            <a:r>
              <a:rPr lang="fa-IR" sz="3200" b="1" dirty="0"/>
              <a:t> لَمَّا اشْتَدَّ بِالنَّبِيِّ صلى الله عليه وسلم وَجَعُهُ قَالَ ائْتُونِي بِكِتَاب أَكْتُبُ لَكُمْ كِتَابًا لاَ تَضِلُّوا بَعْدَهُ . قَالَ عُمَرُ إِنَّ النَّبِيَّ صلى الله عليه وسلم </a:t>
            </a:r>
            <a:r>
              <a:rPr lang="fa-IR" sz="3200" b="1" dirty="0">
                <a:solidFill>
                  <a:srgbClr val="FF0000"/>
                </a:solidFill>
              </a:rPr>
              <a:t>غَلَبَهُ الْوَجَعُ وَعِنْدَنَا كِتَابُ اللَّهِ حَسْبُنَا؛ فَاخْتَلَفُوا </a:t>
            </a:r>
            <a:r>
              <a:rPr lang="fa-IR" sz="3200" b="1" dirty="0"/>
              <a:t>وَكَثُرَ اللَّغَطُ. قَالَ  قُومُوا عَنِّي، وَلاَ يَنْبَغِي عِنْدِي التَّنَازُعُ . فَخَرَجَ ابْنُ عَبَّاس يَقُولُ </a:t>
            </a:r>
            <a:r>
              <a:rPr lang="fa-IR" sz="3200" b="1" dirty="0">
                <a:solidFill>
                  <a:srgbClr val="0000FF"/>
                </a:solidFill>
              </a:rPr>
              <a:t>إ</a:t>
            </a:r>
            <a:r>
              <a:rPr lang="fa-IR" sz="3200" b="1" dirty="0">
                <a:solidFill>
                  <a:srgbClr val="FF0000"/>
                </a:solidFill>
              </a:rPr>
              <a:t>ِنَّ الرَّزِيَّةَ كُلَّ الرَّزِيَّةِ </a:t>
            </a:r>
            <a:r>
              <a:rPr lang="fa-IR" sz="3200" b="1" dirty="0"/>
              <a:t>مَا حَالَ بَيْنَ رَسُولِ اللَّهِ صلى الله عليه وسلم وَبَيْنَ كِتَابِهِ.</a:t>
            </a:r>
          </a:p>
          <a:p>
            <a:pPr algn="just" rtl="1">
              <a:lnSpc>
                <a:spcPct val="110000"/>
              </a:lnSpc>
              <a:spcBef>
                <a:spcPts val="0"/>
              </a:spcBef>
            </a:pPr>
            <a:endParaRPr lang="fa-IR" sz="3200" b="1" dirty="0"/>
          </a:p>
          <a:p>
            <a:pPr algn="just" rtl="1">
              <a:lnSpc>
                <a:spcPct val="110000"/>
              </a:lnSpc>
              <a:spcBef>
                <a:spcPts val="0"/>
              </a:spcBef>
            </a:pPr>
            <a:endParaRPr lang="fa-IR" sz="3200" b="1" dirty="0"/>
          </a:p>
          <a:p>
            <a:pPr algn="just" rtl="1">
              <a:lnSpc>
                <a:spcPct val="110000"/>
              </a:lnSpc>
              <a:spcBef>
                <a:spcPts val="0"/>
              </a:spcBef>
            </a:pPr>
            <a:r>
              <a:rPr lang="fa-IR" sz="3200" dirty="0"/>
              <a:t>قال ابن حجر المتوفی 852:</a:t>
            </a:r>
            <a:r>
              <a:rPr lang="fa-IR" sz="3200" b="1" dirty="0"/>
              <a:t> وقيل بل أراد أن ينص على أسامي الخلفاء بعده حتى لا يقع بينهم الاختلاف قاله سفيان بن عيينة.</a:t>
            </a:r>
            <a:r>
              <a:rPr lang="fa-IR" sz="3200" dirty="0"/>
              <a:t> </a:t>
            </a:r>
          </a:p>
          <a:p>
            <a:pPr algn="just" rtl="1">
              <a:lnSpc>
                <a:spcPct val="110000"/>
              </a:lnSpc>
              <a:spcBef>
                <a:spcPts val="0"/>
              </a:spcBef>
            </a:pPr>
            <a:endParaRPr lang="fa-IR" sz="3200" b="1" dirty="0"/>
          </a:p>
          <a:p>
            <a:pPr algn="just" rtl="1">
              <a:lnSpc>
                <a:spcPct val="110000"/>
              </a:lnSpc>
              <a:spcBef>
                <a:spcPts val="0"/>
              </a:spcBef>
            </a:pPr>
            <a:endParaRPr lang="fa-IR" sz="3200" b="1" dirty="0"/>
          </a:p>
          <a:p>
            <a:pPr algn="just" rtl="1">
              <a:lnSpc>
                <a:spcPct val="110000"/>
              </a:lnSpc>
              <a:spcBef>
                <a:spcPts val="0"/>
              </a:spcBef>
            </a:pPr>
            <a:endParaRPr lang="fa-IR" sz="3200" b="1" dirty="0"/>
          </a:p>
          <a:p>
            <a:pPr algn="just" rtl="1">
              <a:lnSpc>
                <a:spcPct val="110000"/>
              </a:lnSpc>
              <a:spcBef>
                <a:spcPts val="0"/>
              </a:spcBef>
            </a:pPr>
            <a:endParaRPr lang="fa-IR" sz="3200" b="1" dirty="0"/>
          </a:p>
        </p:txBody>
      </p:sp>
      <p:sp>
        <p:nvSpPr>
          <p:cNvPr id="16" name="Rectangle 15"/>
          <p:cNvSpPr/>
          <p:nvPr/>
        </p:nvSpPr>
        <p:spPr>
          <a:xfrm>
            <a:off x="3366400" y="3573016"/>
            <a:ext cx="8490240" cy="5663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Low" rtl="1">
              <a:lnSpc>
                <a:spcPct val="110000"/>
              </a:lnSpc>
            </a:pPr>
            <a:r>
              <a:rPr lang="fa-IR" sz="2800" dirty="0"/>
              <a:t>صحيح البخاري: ج 1 ص 36، ح 114، كتاب العلم، ب 39 ، باب كِتَابَةِ الْعِلْمِ.</a:t>
            </a:r>
            <a:endParaRPr lang="en-US" sz="2800" dirty="0"/>
          </a:p>
        </p:txBody>
      </p:sp>
      <p:pic>
        <p:nvPicPr>
          <p:cNvPr id="8194" name="Picture 2" descr="C:\Users\User\Desktop\غدیر کامل پاور2\دلهره پیامبر از جریان غدیر\تکرار برخورد صحابه\1.jpg">
            <a:hlinkClick r:id="rId5" action="ppaction://hlinkfil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9290" y="3094543"/>
            <a:ext cx="1029503" cy="14865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12640" y="5365172"/>
            <a:ext cx="958824" cy="1356818"/>
          </a:xfrm>
          <a:prstGeom prst="rect">
            <a:avLst/>
          </a:prstGeom>
        </p:spPr>
      </p:pic>
      <p:sp>
        <p:nvSpPr>
          <p:cNvPr id="18" name="Rectangle 17"/>
          <p:cNvSpPr/>
          <p:nvPr/>
        </p:nvSpPr>
        <p:spPr>
          <a:xfrm>
            <a:off x="7372963" y="5733256"/>
            <a:ext cx="2971509"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fa-IR" sz="2800" dirty="0"/>
              <a:t>فتح الباري، ج1ص 186</a:t>
            </a:r>
            <a:endParaRPr lang="fa-IR"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04187081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19336" y="836712"/>
            <a:ext cx="11881320"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09351" y="-27384"/>
            <a:ext cx="11910068"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تكرار برخورد صحابه در حديث قرطاس</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19336" y="836713"/>
            <a:ext cx="11900083"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dirty="0"/>
              <a:t>قال العيني (ت 855) : وقال سفيان بن عيينة : </a:t>
            </a:r>
            <a:r>
              <a:rPr lang="fa-IR" sz="3200" b="1" dirty="0"/>
              <a:t>أراد أن ينص على أسامي الخلفاء بعده حتى لا يقع منهم الاختلاف.</a:t>
            </a:r>
            <a:r>
              <a:rPr lang="fa-IR" sz="3200" dirty="0"/>
              <a:t> </a:t>
            </a:r>
          </a:p>
          <a:p>
            <a:pPr rtl="1"/>
            <a:endParaRPr lang="fa-IR" sz="3200" dirty="0"/>
          </a:p>
          <a:p>
            <a:pPr rtl="1"/>
            <a:endParaRPr lang="fa-IR" sz="3200" dirty="0"/>
          </a:p>
          <a:p>
            <a:pPr rtl="1"/>
            <a:r>
              <a:rPr lang="fa-IR" sz="3200" dirty="0"/>
              <a:t>قال القسطلانى المتوفى 923: </a:t>
            </a:r>
            <a:r>
              <a:rPr lang="fa-IR" sz="3200" b="1" dirty="0"/>
              <a:t>أكتب لكم كتابا فيه النص على الأئمّة بعدي.</a:t>
            </a:r>
          </a:p>
          <a:p>
            <a:pPr rtl="1"/>
            <a:endParaRPr lang="fa-IR" sz="3200" b="1" dirty="0"/>
          </a:p>
          <a:p>
            <a:pPr rtl="1"/>
            <a:endParaRPr lang="fa-IR" sz="3200" b="1" dirty="0"/>
          </a:p>
          <a:p>
            <a:pPr rtl="1"/>
            <a:r>
              <a:rPr lang="fa-IR" sz="3200" dirty="0"/>
              <a:t>قال أحمد أمين المصري المتوفى 1373:</a:t>
            </a:r>
            <a:r>
              <a:rPr lang="fa-IR" sz="3200" b="1" dirty="0"/>
              <a:t> وقد أراد الرسول (ص) في مرضه الذي مات فيه أن يعيّن من يلى الأمر من بعده.</a:t>
            </a:r>
            <a:endParaRPr lang="en-US" sz="3200" dirty="0"/>
          </a:p>
        </p:txBody>
      </p:sp>
      <p:sp>
        <p:nvSpPr>
          <p:cNvPr id="17" name="Rectangle 16"/>
          <p:cNvSpPr/>
          <p:nvPr/>
        </p:nvSpPr>
        <p:spPr>
          <a:xfrm>
            <a:off x="6816080" y="1585193"/>
            <a:ext cx="2971509" cy="47565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fa-IR" sz="2800" dirty="0"/>
              <a:t>عمدة القاري ج2ص171،</a:t>
            </a:r>
            <a:endParaRPr lang="fa-IR" sz="2800" b="1" dirty="0">
              <a:solidFill>
                <a:srgbClr val="FF0000"/>
              </a:solidFill>
              <a:latin typeface="Arial" pitchFamily="34" charset="0"/>
              <a:cs typeface="Arial" pitchFamily="34" charset="0"/>
            </a:endParaRPr>
          </a:p>
        </p:txBody>
      </p:sp>
      <p:sp>
        <p:nvSpPr>
          <p:cNvPr id="14" name="Rectangle 13"/>
          <p:cNvSpPr/>
          <p:nvPr/>
        </p:nvSpPr>
        <p:spPr>
          <a:xfrm>
            <a:off x="8409564" y="3789040"/>
            <a:ext cx="3519084"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fa-IR" sz="2800" dirty="0"/>
              <a:t> ارشاد الساري، ج 1، ص 207.</a:t>
            </a:r>
            <a:endParaRPr lang="fa-IR" sz="2800" b="1" dirty="0">
              <a:solidFill>
                <a:srgbClr val="FF0000"/>
              </a:solidFill>
              <a:latin typeface="Arial" pitchFamily="34" charset="0"/>
              <a:cs typeface="Arial" pitchFamily="34" charset="0"/>
            </a:endParaRPr>
          </a:p>
        </p:txBody>
      </p:sp>
      <p:sp>
        <p:nvSpPr>
          <p:cNvPr id="13" name="Right Arrow 12">
            <a:hlinkClick r:id="rId5" action="ppaction://hlinksldjump"/>
          </p:cNvPr>
          <p:cNvSpPr/>
          <p:nvPr/>
        </p:nvSpPr>
        <p:spPr>
          <a:xfrm>
            <a:off x="407368" y="109762"/>
            <a:ext cx="808602" cy="48463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8195" name="Picture 3" descr="C:\Users\User\Desktop\غدیر کامل پاور2\دلهره پیامبر از جریان غدیر\تکرار برخورد صحابه\3.jpg">
            <a:hlinkClick r:id="rId6" action="ppaction://hlinkfile"/>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31331" y="1484784"/>
            <a:ext cx="892661" cy="13285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User\Desktop\غدیر کامل پاور2\دلهره پیامبر از جریان غدیر\تکرار برخورد صحابه\5.jpg">
            <a:hlinkClick r:id="rId8" action="ppaction://hlinkfile"/>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703512" y="3068960"/>
            <a:ext cx="1120062" cy="16049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788762" y="6165304"/>
            <a:ext cx="240358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fa-IR" sz="2800" dirty="0"/>
              <a:t> </a:t>
            </a:r>
            <a:r>
              <a:rPr lang="ar-SA" sz="2800" dirty="0"/>
              <a:t>يوم الإسلام، ص 41.</a:t>
            </a:r>
            <a:endParaRPr lang="en-US" sz="2800" dirty="0"/>
          </a:p>
        </p:txBody>
      </p:sp>
      <p:pic>
        <p:nvPicPr>
          <p:cNvPr id="2" name="Picture 1">
            <a:hlinkClick r:id="rId10" action="ppaction://hlinkfile"/>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079776" y="5392884"/>
            <a:ext cx="1058176" cy="1492500"/>
          </a:xfrm>
          <a:prstGeom prst="rect">
            <a:avLst/>
          </a:prstGeom>
        </p:spPr>
      </p:pic>
      <p:sp>
        <p:nvSpPr>
          <p:cNvPr id="4" name="Curved Left Arrow 3"/>
          <p:cNvSpPr/>
          <p:nvPr/>
        </p:nvSpPr>
        <p:spPr>
          <a:xfrm>
            <a:off x="11031489" y="165334"/>
            <a:ext cx="599370" cy="599370"/>
          </a:xfrm>
          <a:prstGeom prst="curvedLeftArrow">
            <a:avLst/>
          </a:prstGeom>
        </p:spPr>
        <p:style>
          <a:lnRef idx="3">
            <a:schemeClr val="lt1"/>
          </a:lnRef>
          <a:fillRef idx="1">
            <a:schemeClr val="accent5"/>
          </a:fillRef>
          <a:effectRef idx="1">
            <a:schemeClr val="accent5"/>
          </a:effectRef>
          <a:fontRef idx="minor">
            <a:schemeClr val="lt1"/>
          </a:fontRef>
        </p:style>
        <p:txBody>
          <a:bodyPr rtlCol="1" anchor="ctr"/>
          <a:lstStyle/>
          <a:p>
            <a:pPr algn="ctr"/>
            <a:endParaRPr lang="fa-IR">
              <a:solidFill>
                <a:schemeClr val="tx1"/>
              </a:solidFill>
            </a:endParaRPr>
          </a:p>
        </p:txBody>
      </p:sp>
      <p:sp>
        <p:nvSpPr>
          <p:cNvPr id="18" name="Right Arrow 17">
            <a:hlinkClick r:id="rId12" action="ppaction://hlinksldjump"/>
          </p:cNvPr>
          <p:cNvSpPr/>
          <p:nvPr/>
        </p:nvSpPr>
        <p:spPr>
          <a:xfrm>
            <a:off x="400976" y="6267134"/>
            <a:ext cx="2310648" cy="61825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a:solidFill>
                  <a:schemeClr val="tx1"/>
                </a:solidFill>
              </a:rPr>
              <a:t>برگشت به صفحه پيام غدير</a:t>
            </a:r>
            <a:endParaRPr lang="en-US" b="1" dirty="0">
              <a:solidFill>
                <a:schemeClr val="tx1"/>
              </a:solidFill>
            </a:endParaRPr>
          </a:p>
        </p:txBody>
      </p:sp>
    </p:spTree>
    <p:extLst>
      <p:ext uri="{BB962C8B-B14F-4D97-AF65-F5344CB8AC3E}">
        <p14:creationId xmlns:p14="http://schemas.microsoft.com/office/powerpoint/2010/main" val="88871948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9" grpId="0"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335360" y="39480"/>
            <a:ext cx="3888432"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128446211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04038"/>
            <a:ext cx="1191754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55403" y="6116"/>
            <a:ext cx="11861179"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تمام فتنه ها از مدينه برخواهد خواست</a:t>
            </a:r>
            <a:endParaRPr lang="en-US" sz="3200" b="1" dirty="0">
              <a:latin typeface="Arial" pitchFamily="34" charset="0"/>
              <a:cs typeface="Arial" pitchFamily="34" charset="0"/>
            </a:endParaRPr>
          </a:p>
        </p:txBody>
      </p:sp>
      <p:sp>
        <p:nvSpPr>
          <p:cNvPr id="11" name="Rounded Rectangle 10"/>
          <p:cNvSpPr/>
          <p:nvPr/>
        </p:nvSpPr>
        <p:spPr>
          <a:xfrm>
            <a:off x="1631504" y="692697"/>
            <a:ext cx="8927314" cy="17620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روی البخاري </a:t>
            </a:r>
            <a:r>
              <a:rPr lang="fa-IR" sz="3200" b="1" dirty="0"/>
              <a:t>عَنْ أُسَامَةَ رضى الله عنه  قَالَ أَشْرَفَ النَّبِيُّ صلى الله عليه وسلم عَلَى أُطُم مِنَ الآطَامِ، فَقَالَ هَلْ تَرَوْنَ مَا أَرَى إِنِّي أَرَى الْفِتَنَ تَقَعُ خِلاَلَ بُيُوتِكُمْ مَوَاقِعَ الْقَطْرِ.</a:t>
            </a:r>
            <a:endParaRPr lang="en-US" sz="3200" dirty="0"/>
          </a:p>
        </p:txBody>
      </p:sp>
      <p:sp>
        <p:nvSpPr>
          <p:cNvPr id="10" name="Rectangle 9"/>
          <p:cNvSpPr/>
          <p:nvPr/>
        </p:nvSpPr>
        <p:spPr>
          <a:xfrm>
            <a:off x="4293765" y="2466057"/>
            <a:ext cx="605326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صحيح بخاري، ج 4، ص176، ح 3597، كتاب المناقب</a:t>
            </a:r>
            <a:endParaRPr lang="en-US" sz="2800" dirty="0"/>
          </a:p>
        </p:txBody>
      </p:sp>
      <p:sp>
        <p:nvSpPr>
          <p:cNvPr id="15" name="Rounded Rectangle 14"/>
          <p:cNvSpPr/>
          <p:nvPr/>
        </p:nvSpPr>
        <p:spPr>
          <a:xfrm>
            <a:off x="1631504" y="3068961"/>
            <a:ext cx="8927314" cy="51549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قال ابن حجر:</a:t>
            </a:r>
            <a:r>
              <a:rPr lang="fa-IR" sz="3200" b="1" dirty="0"/>
              <a:t> وكان خطابه ذلك لاهل المدينة.</a:t>
            </a:r>
            <a:endParaRPr lang="en-US" sz="3200" dirty="0"/>
          </a:p>
        </p:txBody>
      </p:sp>
      <p:sp>
        <p:nvSpPr>
          <p:cNvPr id="9" name="Rectangle 8"/>
          <p:cNvSpPr/>
          <p:nvPr/>
        </p:nvSpPr>
        <p:spPr>
          <a:xfrm>
            <a:off x="7470917" y="3577366"/>
            <a:ext cx="287610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فتح الباري ج 13، ص 38.</a:t>
            </a:r>
            <a:endParaRPr lang="en-US" sz="2800" dirty="0"/>
          </a:p>
        </p:txBody>
      </p:sp>
      <p:sp>
        <p:nvSpPr>
          <p:cNvPr id="12" name="Rounded Rectangle 11"/>
          <p:cNvSpPr/>
          <p:nvPr/>
        </p:nvSpPr>
        <p:spPr>
          <a:xfrm>
            <a:off x="1705190" y="4291294"/>
            <a:ext cx="8927314" cy="20900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 قال النووي: والتشبيه بمواقع القطر في الكثرة والعموم أي أنها كثيرة وتعم الناس لا تختص بها طائفة وهذا اشارة الى الحروب الجارية بينهم كوقعه الجمل وصفين والحرة ومقتل عثمان ومقتل الحسين رضى الله عنهما وغير ذلك وفيه معجزة ظاهرة له (ص) </a:t>
            </a:r>
            <a:endParaRPr lang="en-US" sz="3200" dirty="0"/>
          </a:p>
        </p:txBody>
      </p:sp>
      <p:sp>
        <p:nvSpPr>
          <p:cNvPr id="13" name="Rectangle 12"/>
          <p:cNvSpPr/>
          <p:nvPr/>
        </p:nvSpPr>
        <p:spPr>
          <a:xfrm>
            <a:off x="6623360" y="6357040"/>
            <a:ext cx="372570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 شرح مسلم، نووي، ج 18، ص 7. </a:t>
            </a:r>
            <a:endParaRPr lang="en-US" sz="2800" dirty="0"/>
          </a:p>
        </p:txBody>
      </p:sp>
      <p:sp>
        <p:nvSpPr>
          <p:cNvPr id="14" name="Right Arrow 13">
            <a:hlinkClick r:id="rId3" action="ppaction://hlinksldjump"/>
          </p:cNvPr>
          <p:cNvSpPr/>
          <p:nvPr/>
        </p:nvSpPr>
        <p:spPr>
          <a:xfrm>
            <a:off x="1542982" y="-27384"/>
            <a:ext cx="808602" cy="3310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 name="Picture 1">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6137" y="1573706"/>
            <a:ext cx="1019469" cy="1440000"/>
          </a:xfrm>
          <a:prstGeom prst="rect">
            <a:avLst/>
          </a:prstGeom>
        </p:spPr>
      </p:pic>
      <p:pic>
        <p:nvPicPr>
          <p:cNvPr id="3" name="Picture 2">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59985" y="3274832"/>
            <a:ext cx="933412" cy="1440000"/>
          </a:xfrm>
          <a:prstGeom prst="rect">
            <a:avLst/>
          </a:prstGeom>
        </p:spPr>
      </p:pic>
      <p:pic>
        <p:nvPicPr>
          <p:cNvPr id="4" name="Picture 3">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00231" y="4993548"/>
            <a:ext cx="971280" cy="1440000"/>
          </a:xfrm>
          <a:prstGeom prst="rect">
            <a:avLst/>
          </a:prstGeom>
        </p:spPr>
      </p:pic>
    </p:spTree>
    <p:extLst>
      <p:ext uri="{BB962C8B-B14F-4D97-AF65-F5344CB8AC3E}">
        <p14:creationId xmlns:p14="http://schemas.microsoft.com/office/powerpoint/2010/main" val="4528609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 presetClass="entr" presetSubtype="9"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par>
                          <p:cTn id="23" fill="hold">
                            <p:stCondLst>
                              <p:cond delay="2500"/>
                            </p:stCondLst>
                            <p:childTnLst>
                              <p:par>
                                <p:cTn id="24" presetID="2" presetClass="entr" presetSubtype="9"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4000"/>
                            </p:stCondLst>
                            <p:childTnLst>
                              <p:par>
                                <p:cTn id="36" presetID="2" presetClass="entr" presetSubtype="3"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5" grpId="0" animBg="1"/>
      <p:bldP spid="9" grpId="0" animBg="1"/>
      <p:bldP spid="12" grpId="0" animBg="1"/>
      <p:bldP spid="13"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335360" y="39480"/>
            <a:ext cx="3888432"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411713291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549275"/>
            <a:ext cx="11917540" cy="6281533"/>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11863" y="-27384"/>
            <a:ext cx="11979791" cy="57138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پيامبر اكرم (ص)  تابع وحي است </a:t>
            </a:r>
            <a:endParaRPr lang="en-US" sz="3200" b="1" dirty="0">
              <a:latin typeface="Arial" pitchFamily="34" charset="0"/>
              <a:cs typeface="Arial" pitchFamily="34" charset="0"/>
            </a:endParaRPr>
          </a:p>
        </p:txBody>
      </p:sp>
      <p:sp>
        <p:nvSpPr>
          <p:cNvPr id="12" name="Rounded Rectangle 11"/>
          <p:cNvSpPr/>
          <p:nvPr/>
        </p:nvSpPr>
        <p:spPr>
          <a:xfrm>
            <a:off x="1487489" y="692696"/>
            <a:ext cx="9016587" cy="11210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b="1" dirty="0"/>
              <a:t>اتَّبِعْ مَا أُوحِي إِلَيْكَ مِنْ رَبِّكَ. </a:t>
            </a:r>
            <a:r>
              <a:rPr lang="fa-IR" sz="3200" b="1" dirty="0">
                <a:solidFill>
                  <a:srgbClr val="FF0000"/>
                </a:solidFill>
              </a:rPr>
              <a:t> الانعام: 106</a:t>
            </a:r>
          </a:p>
          <a:p>
            <a:pPr algn="justLow" rtl="1"/>
            <a:r>
              <a:rPr lang="fa-IR" sz="3200" b="1" dirty="0"/>
              <a:t>قُلْ إِنَّمَا أَتَّبِعُ مَا يُوحَي إِلَي مِنْ رَبِّي. </a:t>
            </a:r>
            <a:r>
              <a:rPr lang="fa-IR" sz="3200" b="1" dirty="0">
                <a:solidFill>
                  <a:srgbClr val="FF0000"/>
                </a:solidFill>
              </a:rPr>
              <a:t>َ الاعراف: 203 </a:t>
            </a:r>
            <a:endParaRPr lang="en-US" sz="3200" b="1" dirty="0">
              <a:solidFill>
                <a:srgbClr val="FF0000"/>
              </a:solidFill>
            </a:endParaRPr>
          </a:p>
        </p:txBody>
      </p:sp>
      <p:sp>
        <p:nvSpPr>
          <p:cNvPr id="14" name="Rounded Rectangle 13"/>
          <p:cNvSpPr/>
          <p:nvPr/>
        </p:nvSpPr>
        <p:spPr>
          <a:xfrm>
            <a:off x="1593304" y="2019944"/>
            <a:ext cx="9016587" cy="11210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روی ابن أبي حاتم عن أبي سعيد الخدري، قال: </a:t>
            </a:r>
            <a:r>
              <a:rPr lang="fa-IR" sz="3200" b="1" dirty="0"/>
              <a:t>«نزلت هذه الآية: {يَا أَيهَا الرسُولُ بَلغْ مَا أُنزِل إِليْكَ مِن ربكَ} في علي بن أبي طالب (ع)</a:t>
            </a:r>
            <a:r>
              <a:rPr lang="fa-IR" sz="3200" dirty="0"/>
              <a:t>.</a:t>
            </a:r>
            <a:endParaRPr lang="en-US" sz="3200" b="1" dirty="0"/>
          </a:p>
        </p:txBody>
      </p:sp>
      <p:sp>
        <p:nvSpPr>
          <p:cNvPr id="18" name="Rounded Rectangle 17"/>
          <p:cNvSpPr/>
          <p:nvPr/>
        </p:nvSpPr>
        <p:spPr>
          <a:xfrm>
            <a:off x="2423592" y="3159045"/>
            <a:ext cx="5742731" cy="5295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rtl="1"/>
            <a:r>
              <a:rPr lang="fa-IR" sz="2800" dirty="0"/>
              <a:t>تفسير ابن أبي حاتم، ج4 ص1172.</a:t>
            </a:r>
            <a:endParaRPr lang="en-US" sz="2800" dirty="0"/>
          </a:p>
        </p:txBody>
      </p:sp>
      <p:sp>
        <p:nvSpPr>
          <p:cNvPr id="19" name="Rounded Rectangle 18"/>
          <p:cNvSpPr/>
          <p:nvPr/>
        </p:nvSpPr>
        <p:spPr>
          <a:xfrm>
            <a:off x="1847529" y="3710798"/>
            <a:ext cx="8494033" cy="10863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endParaRPr lang="fa-IR" sz="3200" dirty="0"/>
          </a:p>
          <a:p>
            <a:pPr algn="justLow" rtl="1"/>
            <a:r>
              <a:rPr lang="fa-IR" sz="3200" dirty="0"/>
              <a:t>وقد التزم ابن أبي حاتم بإخراج أصح الأخبار إسناداً، حيث قال: «</a:t>
            </a:r>
            <a:r>
              <a:rPr lang="fa-IR" sz="3200" b="1" dirty="0"/>
              <a:t>فتحريت إخراج ذلك بأصح الأخبار إسناداً وأشبهها متناً</a:t>
            </a:r>
            <a:r>
              <a:rPr lang="fa-IR" sz="3200" dirty="0"/>
              <a:t>». </a:t>
            </a:r>
            <a:endParaRPr lang="en-US" sz="3200" dirty="0"/>
          </a:p>
          <a:p>
            <a:pPr algn="justLow" rtl="1"/>
            <a:endParaRPr lang="en-US" sz="3200" dirty="0"/>
          </a:p>
        </p:txBody>
      </p:sp>
      <p:sp>
        <p:nvSpPr>
          <p:cNvPr id="20" name="Rounded Rectangle 19"/>
          <p:cNvSpPr/>
          <p:nvPr/>
        </p:nvSpPr>
        <p:spPr>
          <a:xfrm>
            <a:off x="5159896" y="4809218"/>
            <a:ext cx="4905629" cy="4420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rtl="1"/>
            <a:r>
              <a:rPr lang="fa-IR" sz="2800" dirty="0"/>
              <a:t>تفسير ابن أبي حاتم: ج1 ص14.</a:t>
            </a:r>
            <a:endParaRPr lang="en-US" sz="2800" dirty="0">
              <a:solidFill>
                <a:schemeClr val="tx1"/>
              </a:solidFill>
              <a:cs typeface="Taher" pitchFamily="2" charset="-78"/>
            </a:endParaRPr>
          </a:p>
        </p:txBody>
      </p:sp>
      <p:sp>
        <p:nvSpPr>
          <p:cNvPr id="21" name="Rounded Rectangle 20"/>
          <p:cNvSpPr/>
          <p:nvPr/>
        </p:nvSpPr>
        <p:spPr>
          <a:xfrm>
            <a:off x="1999929" y="5294974"/>
            <a:ext cx="8494033" cy="10863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200" dirty="0"/>
              <a:t>وقال ابن تيمية </a:t>
            </a:r>
            <a:r>
              <a:rPr lang="fa-IR" sz="3200" b="1" dirty="0"/>
              <a:t>تفسير ابن جريج ... وابن جرير الطبري و... وابن أبي حاتم ... متضمّنة للمنقولات التي يعتمد عليها في التفسير</a:t>
            </a:r>
            <a:r>
              <a:rPr lang="fa-IR" sz="3200" dirty="0"/>
              <a:t>» </a:t>
            </a:r>
            <a:endParaRPr lang="en-US" sz="3200" dirty="0"/>
          </a:p>
        </p:txBody>
      </p:sp>
      <p:sp>
        <p:nvSpPr>
          <p:cNvPr id="22" name="Rounded Rectangle 21"/>
          <p:cNvSpPr/>
          <p:nvPr/>
        </p:nvSpPr>
        <p:spPr>
          <a:xfrm>
            <a:off x="2423592" y="6394041"/>
            <a:ext cx="7636179" cy="4420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a-IR" sz="2800" dirty="0"/>
              <a:t>منهاج السنة: ج7 ص178ـ 179، الناشر: مؤسسة قرطبة ـ بيروت.</a:t>
            </a:r>
            <a:endParaRPr lang="en-US" sz="2800" dirty="0"/>
          </a:p>
        </p:txBody>
      </p:sp>
      <p:pic>
        <p:nvPicPr>
          <p:cNvPr id="9218" name="Picture 2" descr="C:\Users\User\Desktop\غدیر کامل پاور2\پیامبر تابع وحی\1.jpg">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1581" y="2019944"/>
            <a:ext cx="1145908" cy="169708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غدیر کامل پاور2\پیامبر تابع وحی\3.jpg">
            <a:hlinkClick r:id="rId5" action="ppaction://hlinkfil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7739" y="4938151"/>
            <a:ext cx="1311494" cy="179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7030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 calcmode="lin" valueType="num">
                                      <p:cBhvr>
                                        <p:cTn id="23" dur="500" fill="hold"/>
                                        <p:tgtEl>
                                          <p:spTgt spid="18"/>
                                        </p:tgtEl>
                                        <p:attrNameLst>
                                          <p:attrName>style.rotation</p:attrName>
                                        </p:attrNameLst>
                                      </p:cBhvr>
                                      <p:tavLst>
                                        <p:tav tm="0">
                                          <p:val>
                                            <p:fltVal val="360"/>
                                          </p:val>
                                        </p:tav>
                                        <p:tav tm="100000">
                                          <p:val>
                                            <p:fltVal val="0"/>
                                          </p:val>
                                        </p:tav>
                                      </p:tavLst>
                                    </p:anim>
                                    <p:animEffect transition="in" filter="fade">
                                      <p:cBhvr>
                                        <p:cTn id="24" dur="500"/>
                                        <p:tgtEl>
                                          <p:spTgt spid="18"/>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style.rotation</p:attrName>
                                        </p:attrNameLst>
                                      </p:cBhvr>
                                      <p:tavLst>
                                        <p:tav tm="0">
                                          <p:val>
                                            <p:fltVal val="90"/>
                                          </p:val>
                                        </p:tav>
                                        <p:tav tm="100000">
                                          <p:val>
                                            <p:fltVal val="0"/>
                                          </p:val>
                                        </p:tav>
                                      </p:tavLst>
                                    </p:anim>
                                    <p:animEffect transition="in" filter="fade">
                                      <p:cBhvr>
                                        <p:cTn id="31" dur="1000"/>
                                        <p:tgtEl>
                                          <p:spTgt spid="19"/>
                                        </p:tgtEl>
                                      </p:cBhvr>
                                    </p:animEffect>
                                  </p:childTnLst>
                                </p:cTn>
                              </p:par>
                            </p:childTnLst>
                          </p:cTn>
                        </p:par>
                        <p:par>
                          <p:cTn id="32" fill="hold">
                            <p:stCondLst>
                              <p:cond delay="3500"/>
                            </p:stCondLst>
                            <p:childTnLst>
                              <p:par>
                                <p:cTn id="33" presetID="49" presetClass="entr" presetSubtype="0" decel="10000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 calcmode="lin" valueType="num">
                                      <p:cBhvr>
                                        <p:cTn id="37" dur="500" fill="hold"/>
                                        <p:tgtEl>
                                          <p:spTgt spid="20"/>
                                        </p:tgtEl>
                                        <p:attrNameLst>
                                          <p:attrName>style.rotation</p:attrName>
                                        </p:attrNameLst>
                                      </p:cBhvr>
                                      <p:tavLst>
                                        <p:tav tm="0">
                                          <p:val>
                                            <p:fltVal val="360"/>
                                          </p:val>
                                        </p:tav>
                                        <p:tav tm="100000">
                                          <p:val>
                                            <p:fltVal val="0"/>
                                          </p:val>
                                        </p:tav>
                                      </p:tavLst>
                                    </p:anim>
                                    <p:animEffect transition="in" filter="fade">
                                      <p:cBhvr>
                                        <p:cTn id="38" dur="500"/>
                                        <p:tgtEl>
                                          <p:spTgt spid="20"/>
                                        </p:tgtEl>
                                      </p:cBhvr>
                                    </p:animEffect>
                                  </p:childTnLst>
                                </p:cTn>
                              </p:par>
                            </p:childTnLst>
                          </p:cTn>
                        </p:par>
                        <p:par>
                          <p:cTn id="39" fill="hold">
                            <p:stCondLst>
                              <p:cond delay="4000"/>
                            </p:stCondLst>
                            <p:childTnLst>
                              <p:par>
                                <p:cTn id="40" presetID="31"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fltVal val="0"/>
                                          </p:val>
                                        </p:tav>
                                        <p:tav tm="100000">
                                          <p:val>
                                            <p:strVal val="#ppt_w"/>
                                          </p:val>
                                        </p:tav>
                                      </p:tavLst>
                                    </p:anim>
                                    <p:anim calcmode="lin" valueType="num">
                                      <p:cBhvr>
                                        <p:cTn id="43" dur="1000" fill="hold"/>
                                        <p:tgtEl>
                                          <p:spTgt spid="21"/>
                                        </p:tgtEl>
                                        <p:attrNameLst>
                                          <p:attrName>ppt_h</p:attrName>
                                        </p:attrNameLst>
                                      </p:cBhvr>
                                      <p:tavLst>
                                        <p:tav tm="0">
                                          <p:val>
                                            <p:fltVal val="0"/>
                                          </p:val>
                                        </p:tav>
                                        <p:tav tm="100000">
                                          <p:val>
                                            <p:strVal val="#ppt_h"/>
                                          </p:val>
                                        </p:tav>
                                      </p:tavLst>
                                    </p:anim>
                                    <p:anim calcmode="lin" valueType="num">
                                      <p:cBhvr>
                                        <p:cTn id="44" dur="1000" fill="hold"/>
                                        <p:tgtEl>
                                          <p:spTgt spid="21"/>
                                        </p:tgtEl>
                                        <p:attrNameLst>
                                          <p:attrName>style.rotation</p:attrName>
                                        </p:attrNameLst>
                                      </p:cBhvr>
                                      <p:tavLst>
                                        <p:tav tm="0">
                                          <p:val>
                                            <p:fltVal val="90"/>
                                          </p:val>
                                        </p:tav>
                                        <p:tav tm="100000">
                                          <p:val>
                                            <p:fltVal val="0"/>
                                          </p:val>
                                        </p:tav>
                                      </p:tavLst>
                                    </p:anim>
                                    <p:animEffect transition="in" filter="fade">
                                      <p:cBhvr>
                                        <p:cTn id="45" dur="1000"/>
                                        <p:tgtEl>
                                          <p:spTgt spid="21"/>
                                        </p:tgtEl>
                                      </p:cBhvr>
                                    </p:animEffect>
                                  </p:childTnLst>
                                </p:cTn>
                              </p:par>
                            </p:childTnLst>
                          </p:cTn>
                        </p:par>
                        <p:par>
                          <p:cTn id="46" fill="hold">
                            <p:stCondLst>
                              <p:cond delay="5000"/>
                            </p:stCondLst>
                            <p:childTnLst>
                              <p:par>
                                <p:cTn id="47" presetID="49" presetClass="entr" presetSubtype="0" decel="10000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 calcmode="lin" valueType="num">
                                      <p:cBhvr>
                                        <p:cTn id="51" dur="500" fill="hold"/>
                                        <p:tgtEl>
                                          <p:spTgt spid="22"/>
                                        </p:tgtEl>
                                        <p:attrNameLst>
                                          <p:attrName>style.rotation</p:attrName>
                                        </p:attrNameLst>
                                      </p:cBhvr>
                                      <p:tavLst>
                                        <p:tav tm="0">
                                          <p:val>
                                            <p:fltVal val="360"/>
                                          </p:val>
                                        </p:tav>
                                        <p:tav tm="100000">
                                          <p:val>
                                            <p:fltVal val="0"/>
                                          </p:val>
                                        </p:tav>
                                      </p:tavLst>
                                    </p:anim>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P spid="20" grpId="0" animBg="1"/>
      <p:bldP spid="21" grpId="0" animBg="1"/>
      <p:bldP spid="22" grpId="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481" y="704038"/>
            <a:ext cx="11917540"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65831" y="6116"/>
            <a:ext cx="11871854"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دلهره پيامبر اكرم (ص) از مخالفت مردم با ولايت علي  (ع) </a:t>
            </a:r>
            <a:endParaRPr lang="en-US" sz="3200" b="1" dirty="0">
              <a:latin typeface="Arial" pitchFamily="34" charset="0"/>
              <a:cs typeface="Arial" pitchFamily="34" charset="0"/>
            </a:endParaRPr>
          </a:p>
        </p:txBody>
      </p:sp>
      <p:sp>
        <p:nvSpPr>
          <p:cNvPr id="11" name="Rounded Rectangle 10"/>
          <p:cNvSpPr/>
          <p:nvPr/>
        </p:nvSpPr>
        <p:spPr>
          <a:xfrm>
            <a:off x="212858" y="764705"/>
            <a:ext cx="11764609" cy="34444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1"/>
            <a:r>
              <a:rPr lang="fa-IR" sz="3100" dirty="0"/>
              <a:t>قال الشوكاني: </a:t>
            </a:r>
            <a:r>
              <a:rPr lang="fa-IR" sz="3100" b="1" dirty="0"/>
              <a:t>وأخرج ابن أبي حاتم وابن مردويه وابن عساكر عن أبي سعيد الخدري قال : نزلت هذه الآية ( يا أيها الرسول بلغ ما أنزل إليك ) على رسول الله صلى الله عليه وآله وسلم </a:t>
            </a:r>
            <a:r>
              <a:rPr lang="fa-IR" sz="3100" b="1" dirty="0">
                <a:ln>
                  <a:solidFill>
                    <a:srgbClr val="FF0000"/>
                  </a:solidFill>
                </a:ln>
              </a:rPr>
              <a:t>يوم غدير خم في علي بن أبي طالب</a:t>
            </a:r>
            <a:r>
              <a:rPr lang="fa-IR" sz="3100" b="1" dirty="0"/>
              <a:t> رضي الله عنه . </a:t>
            </a:r>
          </a:p>
          <a:p>
            <a:pPr algn="justLow" rtl="1"/>
            <a:r>
              <a:rPr lang="fa-IR" sz="3200" b="1" dirty="0"/>
              <a:t>وأخرج ابن مردويه عن ابن مسعود قال : كنا نقرأ على عهد رسول الله صلى الله عليه وآله وسلم ( يا أيها الرسول بلغ ما أنزل إليك من ربك </a:t>
            </a:r>
            <a:r>
              <a:rPr lang="fa-IR" sz="3200" b="1" dirty="0">
                <a:ln>
                  <a:solidFill>
                    <a:srgbClr val="FF0000"/>
                  </a:solidFill>
                </a:ln>
              </a:rPr>
              <a:t>إن عليا مولى المؤمنين </a:t>
            </a:r>
            <a:r>
              <a:rPr lang="fa-IR" sz="3200" b="1" dirty="0"/>
              <a:t>وإن لم تفعل فما بلغت رسالته</a:t>
            </a:r>
            <a:endParaRPr lang="en-US" sz="3100" dirty="0"/>
          </a:p>
        </p:txBody>
      </p:sp>
      <p:sp>
        <p:nvSpPr>
          <p:cNvPr id="9" name="Rectangle 8"/>
          <p:cNvSpPr/>
          <p:nvPr/>
        </p:nvSpPr>
        <p:spPr>
          <a:xfrm>
            <a:off x="6545937" y="4209138"/>
            <a:ext cx="361188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فتح القدير للشوكاني ج 2 ص 60</a:t>
            </a:r>
            <a:endParaRPr lang="en-US" sz="2800" dirty="0"/>
          </a:p>
        </p:txBody>
      </p:sp>
      <p:sp>
        <p:nvSpPr>
          <p:cNvPr id="12" name="Rounded Rectangle 11"/>
          <p:cNvSpPr/>
          <p:nvPr/>
        </p:nvSpPr>
        <p:spPr>
          <a:xfrm>
            <a:off x="3001334" y="4895877"/>
            <a:ext cx="8927314" cy="13561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r>
              <a:rPr lang="fa-IR" sz="3100" dirty="0"/>
              <a:t>قال ابن تيميه:</a:t>
            </a:r>
            <a:r>
              <a:rPr lang="fa-IR" sz="3100" b="1" dirty="0"/>
              <a:t> تفسير ابن جريج و... وابن جرير الطبري ... و ابن أبي حاتم من العلماء الأكابر الذين لهم في الإسلام لسان صدق و تفاسيرهم متضمنة للمنقولات التي يعتمد عليها في التفسير. </a:t>
            </a:r>
            <a:endParaRPr lang="en-US" sz="3100" dirty="0"/>
          </a:p>
        </p:txBody>
      </p:sp>
      <p:sp>
        <p:nvSpPr>
          <p:cNvPr id="13" name="Rectangle 12"/>
          <p:cNvSpPr/>
          <p:nvPr/>
        </p:nvSpPr>
        <p:spPr>
          <a:xfrm>
            <a:off x="6872949" y="6251672"/>
            <a:ext cx="328487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hlinkClick r:id="rId3" action="ppaction://hlinkfile"/>
              </a:rPr>
              <a:t>منهاج السنّة، جلد 7، ص 178.</a:t>
            </a:r>
            <a:endParaRPr lang="en-US" sz="2800" dirty="0"/>
          </a:p>
        </p:txBody>
      </p:sp>
      <p:pic>
        <p:nvPicPr>
          <p:cNvPr id="10242" name="Picture 2" descr="C:\Users\User\Desktop\غدیر کامل پاور2\دلهره پیامبر از جریان غدیر\مخالفت مردم با ولایت\1.jpg">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7368" y="4572000"/>
            <a:ext cx="1512168" cy="194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6368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0961" y="908720"/>
            <a:ext cx="11770079"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600" dirty="0">
                <a:cs typeface="Taher" pitchFamily="2" charset="-78"/>
              </a:rPr>
              <a:t>وأخرج النسائي بسند صحيح عن زيد بن أرقم قال: لمّا رجع رسول اللّه صلى اللّه عليه وسلم من حجّة الوداع ونزل غدير خم ... قال: </a:t>
            </a:r>
            <a:r>
              <a:rPr lang="fa-IR" sz="3600" b="1" dirty="0">
                <a:cs typeface="Taher" pitchFamily="2" charset="-78"/>
              </a:rPr>
              <a:t> «كأنّي قد دعيت فأجبت، وإنّي تارك فيكم الثقلين، أحدهما أكبر من الآخر: كتاب اللّه وعترتي أهل بيتي، فانظروا كيف تخلّفوني فيهما، فإنّهما لن يفترقا حتى يردا عليّ الحوض. ثمّ قال:  إنّ اللّه مولاي وأنا وليّ كلّ مؤمن.</a:t>
            </a:r>
            <a:r>
              <a:rPr lang="fa-IR" sz="3600" dirty="0">
                <a:cs typeface="Taher" pitchFamily="2" charset="-78"/>
              </a:rPr>
              <a:t>ثمّ إنّه أخذ بيد عليّ  رضي اللّه عنه  وقال :</a:t>
            </a:r>
            <a:r>
              <a:rPr lang="fa-IR" sz="3600" b="1" dirty="0">
                <a:cs typeface="Taher" pitchFamily="2" charset="-78"/>
              </a:rPr>
              <a:t>  من كنت وليّه فهذا وليّه، اللّهم وال من والاه، وعاد من عاداه».</a:t>
            </a:r>
            <a:endParaRPr lang="en-US" sz="3600" dirty="0">
              <a:cs typeface="Taher" pitchFamily="2" charset="-78"/>
            </a:endParaRPr>
          </a:p>
          <a:p>
            <a:pPr rtl="1"/>
            <a:endParaRPr lang="en-US" sz="3200" dirty="0">
              <a:cs typeface="Taher" pitchFamily="2" charset="-78"/>
            </a:endParaRPr>
          </a:p>
        </p:txBody>
      </p:sp>
      <p:sp>
        <p:nvSpPr>
          <p:cNvPr id="2" name="Title 1"/>
          <p:cNvSpPr>
            <a:spLocks noGrp="1"/>
          </p:cNvSpPr>
          <p:nvPr>
            <p:ph type="title"/>
          </p:nvPr>
        </p:nvSpPr>
        <p:spPr>
          <a:xfrm>
            <a:off x="105088" y="11142"/>
            <a:ext cx="11979790" cy="879880"/>
          </a:xfrm>
        </p:spPr>
        <p:style>
          <a:lnRef idx="0">
            <a:scrgbClr r="0" g="0" b="0"/>
          </a:lnRef>
          <a:fillRef idx="1002">
            <a:schemeClr val="dk2"/>
          </a:fillRef>
          <a:effectRef idx="0">
            <a:scrgbClr r="0" g="0" b="0"/>
          </a:effectRef>
          <a:fontRef idx="major"/>
        </p:style>
        <p:txBody>
          <a:bodyPr/>
          <a:lstStyle/>
          <a:p>
            <a:pPr rtl="1"/>
            <a:r>
              <a:rPr lang="fa-IR" b="1" dirty="0">
                <a:cs typeface="Sultan Medium" pitchFamily="2" charset="-78"/>
              </a:rPr>
              <a:t>حديث غدير  در خصائص  نسائي</a:t>
            </a:r>
            <a:endParaRPr lang="en-US" b="1" dirty="0">
              <a:cs typeface="Sultan Medium" pitchFamily="2" charset="-78"/>
            </a:endParaRPr>
          </a:p>
        </p:txBody>
      </p:sp>
      <p:sp>
        <p:nvSpPr>
          <p:cNvPr id="9" name="Rectangle 8"/>
          <p:cNvSpPr/>
          <p:nvPr/>
        </p:nvSpPr>
        <p:spPr>
          <a:xfrm>
            <a:off x="4295800" y="4509120"/>
            <a:ext cx="724108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cs typeface="Taher" pitchFamily="2" charset="-78"/>
              </a:rPr>
              <a:t>خصائص أمير المؤمنين  (ع) : ص96 ح 79 - مكتبة المعلا - الكويت</a:t>
            </a:r>
            <a:endParaRPr lang="en-US" sz="2800" dirty="0">
              <a:cs typeface="Taher" pitchFamily="2" charset="-78"/>
            </a:endParaRPr>
          </a:p>
        </p:txBody>
      </p:sp>
      <p:sp>
        <p:nvSpPr>
          <p:cNvPr id="5" name="Right Arrow 4">
            <a:hlinkClick r:id="rId3" action="ppaction://hlinksldjump"/>
          </p:cNvPr>
          <p:cNvSpPr/>
          <p:nvPr/>
        </p:nvSpPr>
        <p:spPr>
          <a:xfrm>
            <a:off x="1762705" y="44625"/>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97100" y="3952340"/>
            <a:ext cx="1531210" cy="2160000"/>
          </a:xfrm>
          <a:prstGeom prst="rect">
            <a:avLst/>
          </a:prstGeom>
        </p:spPr>
      </p:pic>
    </p:spTree>
    <p:extLst>
      <p:ext uri="{BB962C8B-B14F-4D97-AF65-F5344CB8AC3E}">
        <p14:creationId xmlns:p14="http://schemas.microsoft.com/office/powerpoint/2010/main" val="297719739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3128" y="766044"/>
            <a:ext cx="11887781" cy="6101392"/>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dirty="0"/>
              <a:t>قال الفخر الرازي: </a:t>
            </a:r>
            <a:r>
              <a:rPr lang="fa-IR" sz="3200" b="1" dirty="0"/>
              <a:t>نزلت الآية في فضل علي بن أبي طالب عليه السلام ، ولما نزلت هذه الآية أخذ بيده وقال : «من كنت مولاه فعلي مولاه اللهم وال من والاه وعاد من عاداه» فلقيه عمر  رضي الله عنه فقال : هنيئا لك يا ابن طالب أصبحت مولاي ومولى كل مؤمن ومؤمنة ، وهو قول ابن عباس والبراء بن عازب ومحمد بن علي. </a:t>
            </a:r>
          </a:p>
          <a:p>
            <a:pPr rtl="1"/>
            <a:endParaRPr lang="ar-SA" sz="3200" b="1" dirty="0"/>
          </a:p>
          <a:p>
            <a:pPr rtl="1"/>
            <a:endParaRPr lang="fa-IR" sz="3200" b="1" dirty="0"/>
          </a:p>
          <a:p>
            <a:pPr rtl="1"/>
            <a:r>
              <a:rPr lang="fa-IR" sz="3200" b="1" dirty="0">
                <a:solidFill>
                  <a:srgbClr val="0000FF"/>
                </a:solidFill>
                <a:latin typeface="Arial" pitchFamily="34" charset="0"/>
                <a:cs typeface="Arial" pitchFamily="34" charset="0"/>
              </a:rPr>
              <a:t>ترجمه فخر رازي:</a:t>
            </a:r>
          </a:p>
          <a:p>
            <a:pPr rtl="1"/>
            <a:r>
              <a:rPr lang="fa-IR" sz="3200" dirty="0"/>
              <a:t>قال ابن خلكان در شرح حال فخر رازي مي‌گويد: </a:t>
            </a:r>
            <a:r>
              <a:rPr lang="fa-IR" sz="3200" b="1" dirty="0"/>
              <a:t>الفقيه الشافعي. فريد عصره ونسيج وحده، فاق أهل زمانه في علم الكلام والمعقولات وعلم الأوائل، له التصانيف المفيدة في فنون عديدة، منها تفسير القرآن الكريم</a:t>
            </a:r>
            <a:endParaRPr lang="en-US" sz="3200" b="1" dirty="0"/>
          </a:p>
          <a:p>
            <a:pPr rtl="1"/>
            <a:endParaRPr lang="en-US" sz="3200" b="1" dirty="0"/>
          </a:p>
        </p:txBody>
      </p:sp>
      <p:sp>
        <p:nvSpPr>
          <p:cNvPr id="2" name="Title 1"/>
          <p:cNvSpPr>
            <a:spLocks noGrp="1"/>
          </p:cNvSpPr>
          <p:nvPr>
            <p:ph type="title"/>
          </p:nvPr>
        </p:nvSpPr>
        <p:spPr>
          <a:xfrm>
            <a:off x="105088" y="-27384"/>
            <a:ext cx="11979790" cy="820680"/>
          </a:xfrm>
        </p:spPr>
        <p:style>
          <a:lnRef idx="0">
            <a:scrgbClr r="0" g="0" b="0"/>
          </a:lnRef>
          <a:fillRef idx="1002">
            <a:schemeClr val="dk2"/>
          </a:fillRef>
          <a:effectRef idx="0">
            <a:scrgbClr r="0" g="0" b="0"/>
          </a:effectRef>
          <a:fontRef idx="major"/>
        </p:style>
        <p:txBody>
          <a:bodyPr>
            <a:normAutofit/>
          </a:bodyPr>
          <a:lstStyle/>
          <a:p>
            <a:r>
              <a:rPr lang="fa-IR" dirty="0"/>
              <a:t>روايات متعدد و مؤيد نزول آيه در حق علي  (ع) </a:t>
            </a:r>
            <a:endParaRPr lang="en-US" dirty="0"/>
          </a:p>
        </p:txBody>
      </p:sp>
      <p:sp>
        <p:nvSpPr>
          <p:cNvPr id="6" name="Rectangle 5"/>
          <p:cNvSpPr/>
          <p:nvPr/>
        </p:nvSpPr>
        <p:spPr>
          <a:xfrm>
            <a:off x="5663952" y="2956080"/>
            <a:ext cx="598558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fa-IR" sz="2800" dirty="0"/>
              <a:t>تفسير الرازي، ج 12، ص 49 - 50. ط مصر 1375 </a:t>
            </a:r>
          </a:p>
        </p:txBody>
      </p:sp>
      <p:sp>
        <p:nvSpPr>
          <p:cNvPr id="5" name="Rectangle 4"/>
          <p:cNvSpPr/>
          <p:nvPr/>
        </p:nvSpPr>
        <p:spPr>
          <a:xfrm>
            <a:off x="7680176" y="6165304"/>
            <a:ext cx="396935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SA" sz="2800" dirty="0"/>
              <a:t>وفيات الأعيان، ج 3، ص381 و 385.</a:t>
            </a:r>
            <a:endParaRPr lang="en-US" sz="2800" dirty="0"/>
          </a:p>
        </p:txBody>
      </p:sp>
      <p:pic>
        <p:nvPicPr>
          <p:cNvPr id="11266" name="Picture 2" descr="C:\Users\User\Desktop\غدیر کامل پاور2\پیامبر تابع وحی\نزول آیه در حق حضرت\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599" y="-11782425"/>
            <a:ext cx="2578835"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غدیر کامل پاور2\پیامبر تابع وحی\نزول آیه در حق حضرت\1.jpg">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9376" y="2524345"/>
            <a:ext cx="1368151" cy="19099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User\Desktop\غدیر کامل پاور2\پیامبر تابع وحی\شخصیت فخر رازی\1.jpg">
            <a:hlinkClick r:id="rId6" action="ppaction://hlinkfile"/>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7407" y="5568880"/>
            <a:ext cx="792088" cy="119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8414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3128" y="766044"/>
            <a:ext cx="11887781" cy="6101392"/>
          </a:xfrm>
        </p:spPr>
        <p:style>
          <a:lnRef idx="1">
            <a:schemeClr val="accent4"/>
          </a:lnRef>
          <a:fillRef idx="2">
            <a:schemeClr val="accent4"/>
          </a:fillRef>
          <a:effectRef idx="1">
            <a:schemeClr val="accent4"/>
          </a:effectRef>
          <a:fontRef idx="minor">
            <a:schemeClr val="dk1"/>
          </a:fontRef>
        </p:style>
        <p:txBody>
          <a:bodyPr>
            <a:noAutofit/>
          </a:bodyPr>
          <a:lstStyle/>
          <a:p>
            <a:pPr rtl="1"/>
            <a:r>
              <a:rPr lang="ar-LB" sz="3200" dirty="0"/>
              <a:t>روی الحاكم الحسكاني عن ابن عباس في قوله عزّ وجلّ: {</a:t>
            </a:r>
            <a:r>
              <a:rPr lang="fa-IR" sz="3200" b="1" dirty="0"/>
              <a:t>يَا</a:t>
            </a:r>
            <a:r>
              <a:rPr lang="fa-IR" sz="3200" dirty="0"/>
              <a:t> </a:t>
            </a:r>
            <a:r>
              <a:rPr lang="fa-IR" sz="3200" b="1" dirty="0"/>
              <a:t>أَيُّهَا</a:t>
            </a:r>
            <a:r>
              <a:rPr lang="fa-IR" sz="3200" dirty="0"/>
              <a:t> </a:t>
            </a:r>
            <a:r>
              <a:rPr lang="fa-IR" sz="3200" b="1" dirty="0"/>
              <a:t>الرَّسُولُ</a:t>
            </a:r>
            <a:r>
              <a:rPr lang="fa-IR" sz="3200" dirty="0"/>
              <a:t> </a:t>
            </a:r>
            <a:r>
              <a:rPr lang="fa-IR" sz="3200" b="1" dirty="0"/>
              <a:t>بَلِّغْ</a:t>
            </a:r>
            <a:r>
              <a:rPr lang="fa-IR" sz="3200" dirty="0"/>
              <a:t> </a:t>
            </a:r>
            <a:r>
              <a:rPr lang="fa-IR" sz="3200" b="1" dirty="0"/>
              <a:t>مَا</a:t>
            </a:r>
            <a:r>
              <a:rPr lang="fa-IR" sz="3200" dirty="0"/>
              <a:t> </a:t>
            </a:r>
            <a:r>
              <a:rPr lang="fa-IR" sz="3200" b="1" dirty="0"/>
              <a:t>اُنزِلَ</a:t>
            </a:r>
            <a:r>
              <a:rPr lang="fa-IR" sz="3200" dirty="0"/>
              <a:t> </a:t>
            </a:r>
            <a:r>
              <a:rPr lang="fa-IR" sz="3200" b="1" dirty="0"/>
              <a:t>إِلَيْكَ مِن</a:t>
            </a:r>
            <a:r>
              <a:rPr lang="fa-IR" sz="3200" dirty="0"/>
              <a:t> </a:t>
            </a:r>
            <a:r>
              <a:rPr lang="fa-IR" sz="3200" b="1" dirty="0"/>
              <a:t>رَّبِّكَ</a:t>
            </a:r>
            <a:r>
              <a:rPr lang="ar-LB" sz="3200" dirty="0"/>
              <a:t>}، قال: </a:t>
            </a:r>
            <a:r>
              <a:rPr lang="fa-IR" sz="3200" b="1" dirty="0"/>
              <a:t>«نزلت في عليّ، أمر رسول الله </a:t>
            </a:r>
            <a:r>
              <a:rPr lang="fa-IR" sz="3200" dirty="0"/>
              <a:t>(صلّى الله عليه وسلّم)</a:t>
            </a:r>
            <a:r>
              <a:rPr lang="fa-IR" sz="3200" b="1" dirty="0"/>
              <a:t> أن يبلّغ فيه، فأخذ رسول الله بيد عليّ، فقال: من كنت مولاه فعليّ مولاه، الّلهم وال من ولاه وعاد من عاده</a:t>
            </a:r>
            <a:r>
              <a:rPr lang="ar-LB" sz="3200" dirty="0"/>
              <a:t>»</a:t>
            </a:r>
            <a:endParaRPr lang="en-US" sz="3200" dirty="0"/>
          </a:p>
          <a:p>
            <a:pPr rtl="1"/>
            <a:r>
              <a:rPr lang="ar-LB" sz="3200" dirty="0"/>
              <a:t>ثم قال: </a:t>
            </a:r>
            <a:r>
              <a:rPr lang="fa-IR" sz="3200" b="1" dirty="0"/>
              <a:t>رواه جماعة عن الحبري ... ورواه جماعة عن الكلبي، وطرق هذا الحديث مستقصاة في كتاب دعاء الهداة إلى أداء حق الموالاة، من تصنيفي، في عشرة أجزاء</a:t>
            </a:r>
            <a:r>
              <a:rPr lang="ar-LB" sz="3200" dirty="0"/>
              <a:t>»</a:t>
            </a:r>
            <a:endParaRPr lang="en-US" sz="3200" dirty="0"/>
          </a:p>
          <a:p>
            <a:pPr rtl="1"/>
            <a:r>
              <a:rPr lang="fa-IR" sz="3200" b="1" dirty="0">
                <a:solidFill>
                  <a:srgbClr val="0000FF"/>
                </a:solidFill>
                <a:latin typeface="Arial" pitchFamily="34" charset="0"/>
                <a:cs typeface="Arial" pitchFamily="34" charset="0"/>
              </a:rPr>
              <a:t>ترجمه الحاكم </a:t>
            </a:r>
            <a:r>
              <a:rPr lang="fa-IR" sz="3200" b="1" dirty="0" err="1">
                <a:solidFill>
                  <a:srgbClr val="0000FF"/>
                </a:solidFill>
                <a:latin typeface="Arial" pitchFamily="34" charset="0"/>
                <a:cs typeface="Arial" pitchFamily="34" charset="0"/>
              </a:rPr>
              <a:t>الحسكاني</a:t>
            </a:r>
            <a:r>
              <a:rPr lang="fa-IR" sz="3200" b="1" dirty="0">
                <a:solidFill>
                  <a:srgbClr val="0000FF"/>
                </a:solidFill>
                <a:latin typeface="Arial" pitchFamily="34" charset="0"/>
                <a:cs typeface="Arial" pitchFamily="34" charset="0"/>
              </a:rPr>
              <a:t> :</a:t>
            </a:r>
          </a:p>
          <a:p>
            <a:pPr rtl="1"/>
            <a:endParaRPr lang="en-US" sz="3200" b="1" dirty="0">
              <a:solidFill>
                <a:srgbClr val="0000FF"/>
              </a:solidFill>
              <a:latin typeface="Arial" pitchFamily="34" charset="0"/>
              <a:cs typeface="Arial" pitchFamily="34" charset="0"/>
            </a:endParaRPr>
          </a:p>
          <a:p>
            <a:pPr rtl="1"/>
            <a:r>
              <a:rPr lang="fa-IR" sz="3200" dirty="0"/>
              <a:t>قال الذهبي: </a:t>
            </a:r>
            <a:r>
              <a:rPr lang="fa-IR" sz="3200" b="1" dirty="0"/>
              <a:t> الحسكاني الامام المحدث ، البارع ... الحافظ ، شيخ متقن ذو عناية تامة بعلم الحديث . </a:t>
            </a:r>
          </a:p>
        </p:txBody>
      </p:sp>
      <p:sp>
        <p:nvSpPr>
          <p:cNvPr id="2" name="Title 1"/>
          <p:cNvSpPr>
            <a:spLocks noGrp="1"/>
          </p:cNvSpPr>
          <p:nvPr>
            <p:ph type="title"/>
          </p:nvPr>
        </p:nvSpPr>
        <p:spPr>
          <a:xfrm>
            <a:off x="105088" y="-27384"/>
            <a:ext cx="11979790" cy="820680"/>
          </a:xfrm>
        </p:spPr>
        <p:style>
          <a:lnRef idx="0">
            <a:scrgbClr r="0" g="0" b="0"/>
          </a:lnRef>
          <a:fillRef idx="1002">
            <a:schemeClr val="dk2"/>
          </a:fillRef>
          <a:effectRef idx="0">
            <a:scrgbClr r="0" g="0" b="0"/>
          </a:effectRef>
          <a:fontRef idx="major"/>
        </p:style>
        <p:txBody>
          <a:bodyPr>
            <a:normAutofit/>
          </a:bodyPr>
          <a:lstStyle/>
          <a:p>
            <a:r>
              <a:rPr lang="fa-IR" dirty="0"/>
              <a:t>روايات متعدد و مؤيد نزول آيه در حق علي  (ع) </a:t>
            </a:r>
            <a:endParaRPr lang="en-US" dirty="0"/>
          </a:p>
        </p:txBody>
      </p:sp>
      <p:sp>
        <p:nvSpPr>
          <p:cNvPr id="5" name="Rectangle 4"/>
          <p:cNvSpPr/>
          <p:nvPr/>
        </p:nvSpPr>
        <p:spPr>
          <a:xfrm>
            <a:off x="8453879" y="4005064"/>
            <a:ext cx="314060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a-IR" sz="2800" dirty="0">
                <a:hlinkClick r:id="rId3" action="ppaction://hlinkfile"/>
              </a:rPr>
              <a:t>شواهد التنزيل: ج1 ص249.</a:t>
            </a:r>
            <a:r>
              <a:rPr lang="ar-LB" sz="2800" dirty="0">
                <a:hlinkClick r:id="rId3" action="ppaction://hlinkfile"/>
              </a:rPr>
              <a:t>.</a:t>
            </a:r>
            <a:endParaRPr lang="en-US" sz="2800" dirty="0"/>
          </a:p>
        </p:txBody>
      </p:sp>
      <p:sp>
        <p:nvSpPr>
          <p:cNvPr id="7" name="Rectangle 6"/>
          <p:cNvSpPr/>
          <p:nvPr/>
        </p:nvSpPr>
        <p:spPr>
          <a:xfrm>
            <a:off x="4672550" y="5805264"/>
            <a:ext cx="668003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hlinkClick r:id="rId4" action="ppaction://hlinkfile"/>
              </a:rPr>
              <a:t>سير أعلام النبلاء ج 18 ص 268 وتذكرة الحفاظ ج 3 ص 133.</a:t>
            </a:r>
            <a:endParaRPr lang="en-US" sz="2800"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8054" y="5248524"/>
            <a:ext cx="961002" cy="1440000"/>
          </a:xfrm>
          <a:prstGeom prst="rect">
            <a:avLst/>
          </a:prstGeom>
        </p:spPr>
      </p:pic>
      <p:pic>
        <p:nvPicPr>
          <p:cNvPr id="4" name="Picture 3">
            <a:hlinkClick r:id="rId3"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90987" y="2826674"/>
            <a:ext cx="985263" cy="1440000"/>
          </a:xfrm>
          <a:prstGeom prst="rect">
            <a:avLst/>
          </a:prstGeom>
        </p:spPr>
      </p:pic>
    </p:spTree>
    <p:extLst>
      <p:ext uri="{BB962C8B-B14F-4D97-AF65-F5344CB8AC3E}">
        <p14:creationId xmlns:p14="http://schemas.microsoft.com/office/powerpoint/2010/main" val="36445951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3128" y="766044"/>
            <a:ext cx="11887781" cy="6101392"/>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a:t>روی ابن عساكر عن أبي سعيد الخدري قال: نزلت هذه الآية  يا أيها الرسول بلغ ما أنزل إليك من ربك  على رسول الله ( صلى الله عليه وسلم ) يوم غدير خم في علي بن أبي طالب</a:t>
            </a:r>
          </a:p>
          <a:p>
            <a:pPr rtl="1"/>
            <a:endParaRPr lang="fa-IR" sz="3200" b="1" dirty="0"/>
          </a:p>
          <a:p>
            <a:pPr rtl="1"/>
            <a:endParaRPr lang="fa-IR" sz="3200" b="1" dirty="0"/>
          </a:p>
          <a:p>
            <a:pPr rtl="1"/>
            <a:r>
              <a:rPr lang="fa-IR" sz="3200" b="1" dirty="0">
                <a:solidFill>
                  <a:srgbClr val="0000FF"/>
                </a:solidFill>
                <a:latin typeface="Arial" pitchFamily="34" charset="0"/>
                <a:cs typeface="Arial" pitchFamily="34" charset="0"/>
              </a:rPr>
              <a:t>ترجمه ابن عساكر:</a:t>
            </a:r>
            <a:r>
              <a:rPr lang="fa-IR" sz="3200" dirty="0"/>
              <a:t>	 </a:t>
            </a:r>
          </a:p>
          <a:p>
            <a:pPr rtl="1"/>
            <a:r>
              <a:rPr lang="fa-IR" sz="3200" dirty="0"/>
              <a:t>ذهبي در شرح ابن عساكر مي‌گويد:  </a:t>
            </a:r>
            <a:r>
              <a:rPr lang="fa-IR" sz="3200" b="1" dirty="0"/>
              <a:t>ابن عساكر الإمام الحافظ الكبير محدث الشام فخر الأئمة ثقة الدين ... قال السمعاني: أبو القاسم حافظ ثقة متقن دين خير حسن السمت، جمع بين معرفة المتن والإسناد</a:t>
            </a:r>
            <a:endParaRPr lang="en-US" sz="3200" dirty="0"/>
          </a:p>
          <a:p>
            <a:pPr rtl="1"/>
            <a:endParaRPr lang="en-US" sz="3200" dirty="0"/>
          </a:p>
          <a:p>
            <a:pPr rtl="1"/>
            <a:endParaRPr lang="en-US" sz="3200" b="1" dirty="0"/>
          </a:p>
        </p:txBody>
      </p:sp>
      <p:sp>
        <p:nvSpPr>
          <p:cNvPr id="2" name="Title 1"/>
          <p:cNvSpPr>
            <a:spLocks noGrp="1"/>
          </p:cNvSpPr>
          <p:nvPr>
            <p:ph type="title"/>
          </p:nvPr>
        </p:nvSpPr>
        <p:spPr>
          <a:xfrm>
            <a:off x="105088" y="-27384"/>
            <a:ext cx="11979790" cy="820680"/>
          </a:xfrm>
        </p:spPr>
        <p:style>
          <a:lnRef idx="0">
            <a:scrgbClr r="0" g="0" b="0"/>
          </a:lnRef>
          <a:fillRef idx="1002">
            <a:schemeClr val="dk2"/>
          </a:fillRef>
          <a:effectRef idx="0">
            <a:scrgbClr r="0" g="0" b="0"/>
          </a:effectRef>
          <a:fontRef idx="major"/>
        </p:style>
        <p:txBody>
          <a:bodyPr>
            <a:normAutofit/>
          </a:bodyPr>
          <a:lstStyle/>
          <a:p>
            <a:r>
              <a:rPr lang="fa-IR" dirty="0"/>
              <a:t>روايات متعدد و مؤيد نزول آيه در حق علي  (ع) </a:t>
            </a:r>
            <a:endParaRPr lang="en-US" dirty="0"/>
          </a:p>
        </p:txBody>
      </p:sp>
      <p:sp>
        <p:nvSpPr>
          <p:cNvPr id="6" name="Rectangle 5"/>
          <p:cNvSpPr/>
          <p:nvPr/>
        </p:nvSpPr>
        <p:spPr>
          <a:xfrm>
            <a:off x="4716383" y="2204864"/>
            <a:ext cx="36808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تاريخ مدينة دمشق ج 42 ص 237</a:t>
            </a:r>
            <a:endParaRPr lang="en-US" sz="2800" dirty="0"/>
          </a:p>
        </p:txBody>
      </p:sp>
      <p:sp>
        <p:nvSpPr>
          <p:cNvPr id="5" name="Rectangle 4"/>
          <p:cNvSpPr/>
          <p:nvPr/>
        </p:nvSpPr>
        <p:spPr>
          <a:xfrm>
            <a:off x="7141726" y="5373216"/>
            <a:ext cx="318709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en-US" sz="2800" dirty="0"/>
              <a:t> </a:t>
            </a:r>
            <a:r>
              <a:rPr lang="ar-SA" sz="2800" u="sng" dirty="0">
                <a:hlinkClick r:id="rId3" action="ppaction://hlinkfile"/>
              </a:rPr>
              <a:t>تذكرة الحفاظ ج4ص332.</a:t>
            </a:r>
            <a:r>
              <a:rPr lang="ar-SA" sz="2800" dirty="0"/>
              <a:t>..</a:t>
            </a:r>
            <a:endParaRPr lang="en-US" sz="4000" dirty="0"/>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75669" y="2008084"/>
            <a:ext cx="991881" cy="1440000"/>
          </a:xfrm>
          <a:prstGeom prst="rect">
            <a:avLst/>
          </a:prstGeom>
        </p:spPr>
      </p:pic>
      <p:sp>
        <p:nvSpPr>
          <p:cNvPr id="9" name="Right Arrow 8">
            <a:hlinkClick r:id="rId6" action="ppaction://hlinksldjump"/>
            <a:extLst>
              <a:ext uri="{FF2B5EF4-FFF2-40B4-BE49-F238E27FC236}">
                <a16:creationId xmlns:a16="http://schemas.microsoft.com/office/drawing/2014/main" id="{D48AC050-35FE-4EF8-9E1E-B405175296A6}"/>
              </a:ext>
            </a:extLst>
          </p:cNvPr>
          <p:cNvSpPr/>
          <p:nvPr/>
        </p:nvSpPr>
        <p:spPr>
          <a:xfrm>
            <a:off x="695400" y="-70363"/>
            <a:ext cx="808602" cy="33101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958440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055477"/>
            <a:ext cx="5795745"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endParaRPr lang="fa-IR" sz="3600" b="1" dirty="0">
              <a:solidFill>
                <a:srgbClr val="003300"/>
              </a:solidFill>
              <a:effectLst>
                <a:glow rad="139700">
                  <a:schemeClr val="accent3">
                    <a:satMod val="175000"/>
                    <a:alpha val="40000"/>
                  </a:schemeClr>
                </a:glow>
              </a:effectLst>
              <a:latin typeface="Arial" pitchFamily="34" charset="0"/>
              <a:cs typeface="+mj-cs"/>
            </a:endParaRPr>
          </a:p>
          <a:p>
            <a:pPr algn="ctr" rtl="1"/>
            <a:r>
              <a:rPr lang="fa-IR" sz="3600" b="1" dirty="0">
                <a:solidFill>
                  <a:srgbClr val="003300"/>
                </a:solidFill>
                <a:effectLst>
                  <a:glow rad="139700">
                    <a:schemeClr val="accent3">
                      <a:satMod val="175000"/>
                      <a:alpha val="40000"/>
                    </a:schemeClr>
                  </a:glow>
                </a:effectLst>
                <a:latin typeface="Arial" pitchFamily="34" charset="0"/>
                <a:cs typeface="+mj-cs"/>
              </a:rPr>
              <a:t>مولي به معناي اولي نيست</a:t>
            </a:r>
            <a:endParaRPr lang="en-US" sz="3200" b="1" dirty="0">
              <a:latin typeface="Arial" pitchFamily="34" charset="0"/>
              <a:cs typeface="+mj-cs"/>
            </a:endParaRPr>
          </a:p>
          <a:p>
            <a:pPr algn="ctr"/>
            <a:r>
              <a:rPr lang="en-US" dirty="0">
                <a:cs typeface="+mj-cs"/>
              </a:rPr>
              <a:t>	</a:t>
            </a:r>
          </a:p>
          <a:p>
            <a:pPr algn="ctr"/>
            <a:endParaRPr lang="en-US" dirty="0">
              <a:cs typeface="+mj-cs"/>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64970017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9984433"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ln>
                <a:solidFill>
                  <a:schemeClr val="tx2">
                    <a:lumMod val="40000"/>
                    <a:lumOff val="60000"/>
                  </a:schemeClr>
                </a:solidFill>
              </a:ln>
              <a:solidFill>
                <a:schemeClr val="tx2">
                  <a:lumMod val="40000"/>
                  <a:lumOff val="60000"/>
                </a:schemeClr>
              </a:solidFill>
              <a:latin typeface="Arial" charset="0"/>
            </a:endParaRPr>
          </a:p>
        </p:txBody>
      </p:sp>
      <p:grpSp>
        <p:nvGrpSpPr>
          <p:cNvPr id="58" name="Group 59"/>
          <p:cNvGrpSpPr>
            <a:grpSpLocks/>
          </p:cNvGrpSpPr>
          <p:nvPr/>
        </p:nvGrpSpPr>
        <p:grpSpPr bwMode="auto">
          <a:xfrm rot="10800000" flipV="1">
            <a:off x="7654944" y="404665"/>
            <a:ext cx="5353824"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endParaRPr lang="en-US" dirty="0"/>
            </a:p>
          </p:txBody>
        </p:sp>
        <p:sp>
          <p:nvSpPr>
            <p:cNvPr id="61" name="Text Box 42"/>
            <p:cNvSpPr txBox="1">
              <a:spLocks noChangeArrowheads="1"/>
            </p:cNvSpPr>
            <p:nvPr/>
          </p:nvSpPr>
          <p:spPr bwMode="auto">
            <a:xfrm>
              <a:off x="802" y="2081"/>
              <a:ext cx="1148" cy="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r>
                <a:rPr lang="fa-IR" sz="3600" b="1" dirty="0">
                  <a:solidFill>
                    <a:srgbClr val="7030A0"/>
                  </a:solidFill>
                  <a:effectLst>
                    <a:outerShdw blurRad="38100" dist="38100" dir="2700000" algn="tl">
                      <a:srgbClr val="000000"/>
                    </a:outerShdw>
                  </a:effectLst>
                  <a:cs typeface="Sultan bold" pitchFamily="2" charset="-78"/>
                </a:rPr>
                <a:t>شبهه وهابيون در كلمه مولي و جواب آن</a:t>
              </a:r>
              <a:endParaRPr lang="en-US" sz="3600" b="1" dirty="0">
                <a:solidFill>
                  <a:srgbClr val="7030A0"/>
                </a:solidFill>
                <a:effectLst>
                  <a:outerShdw blurRad="38100" dist="38100" dir="2700000" algn="tl">
                    <a:srgbClr val="000000"/>
                  </a:outerShdw>
                </a:effectLst>
                <a:cs typeface="Sultan bold" pitchFamily="2" charset="-78"/>
              </a:endParaRPr>
            </a:p>
          </p:txBody>
        </p:sp>
      </p:grpSp>
      <p:sp>
        <p:nvSpPr>
          <p:cNvPr id="112" name="Oval 37"/>
          <p:cNvSpPr>
            <a:spLocks noChangeArrowheads="1"/>
          </p:cNvSpPr>
          <p:nvPr/>
        </p:nvSpPr>
        <p:spPr bwMode="gray">
          <a:xfrm rot="10800000" flipV="1">
            <a:off x="8184232" y="1124745"/>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3" name="Oval 39"/>
          <p:cNvSpPr>
            <a:spLocks noChangeArrowheads="1"/>
          </p:cNvSpPr>
          <p:nvPr/>
        </p:nvSpPr>
        <p:spPr bwMode="gray">
          <a:xfrm rot="10800000" flipV="1">
            <a:off x="8250514" y="1196753"/>
            <a:ext cx="467877" cy="505003"/>
          </a:xfrm>
          <a:prstGeom prst="ellipse">
            <a:avLst/>
          </a:prstGeom>
          <a:ln/>
          <a:extLst/>
        </p:spPr>
        <p:style>
          <a:lnRef idx="1">
            <a:schemeClr val="accent1"/>
          </a:lnRef>
          <a:fillRef idx="2">
            <a:schemeClr val="accent1"/>
          </a:fillRef>
          <a:effectRef idx="1">
            <a:schemeClr val="accent1"/>
          </a:effectRef>
          <a:fontRef idx="minor">
            <a:schemeClr val="dk1"/>
          </a:fontRef>
        </p:style>
        <p:txBody>
          <a:bodyPr wrap="none" anchor="ctr"/>
          <a:lstStyle/>
          <a:p>
            <a:r>
              <a:rPr lang="fa-IR" dirty="0"/>
              <a:t>1	</a:t>
            </a:r>
            <a:endParaRPr lang="en-US" dirty="0"/>
          </a:p>
        </p:txBody>
      </p:sp>
      <p:sp>
        <p:nvSpPr>
          <p:cNvPr id="117" name="Oval 37"/>
          <p:cNvSpPr>
            <a:spLocks noChangeArrowheads="1"/>
          </p:cNvSpPr>
          <p:nvPr/>
        </p:nvSpPr>
        <p:spPr bwMode="gray">
          <a:xfrm rot="10800000" flipV="1">
            <a:off x="7722082" y="212666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8" name="Oval 39"/>
          <p:cNvSpPr>
            <a:spLocks noChangeArrowheads="1"/>
          </p:cNvSpPr>
          <p:nvPr/>
        </p:nvSpPr>
        <p:spPr bwMode="gray">
          <a:xfrm rot="10800000" flipV="1">
            <a:off x="7788362" y="2198672"/>
            <a:ext cx="467881" cy="505003"/>
          </a:xfrm>
          <a:prstGeom prst="ellipse">
            <a:avLst/>
          </a:prstGeom>
          <a:ln/>
          <a:extLst/>
        </p:spPr>
        <p:style>
          <a:lnRef idx="1">
            <a:schemeClr val="accent4"/>
          </a:lnRef>
          <a:fillRef idx="2">
            <a:schemeClr val="accent4"/>
          </a:fillRef>
          <a:effectRef idx="1">
            <a:schemeClr val="accent4"/>
          </a:effectRef>
          <a:fontRef idx="minor">
            <a:schemeClr val="dk1"/>
          </a:fontRef>
        </p:style>
        <p:txBody>
          <a:bodyPr wrap="none" anchor="ctr"/>
          <a:lstStyle/>
          <a:p>
            <a:r>
              <a:rPr lang="fa-IR" dirty="0"/>
              <a:t>2</a:t>
            </a:r>
            <a:endParaRPr lang="en-US" dirty="0"/>
          </a:p>
        </p:txBody>
      </p:sp>
      <p:sp>
        <p:nvSpPr>
          <p:cNvPr id="119" name="Oval 37"/>
          <p:cNvSpPr>
            <a:spLocks noChangeArrowheads="1"/>
          </p:cNvSpPr>
          <p:nvPr/>
        </p:nvSpPr>
        <p:spPr bwMode="gray">
          <a:xfrm rot="10800000" flipV="1">
            <a:off x="7608168" y="2990760"/>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0" name="Oval 39"/>
          <p:cNvSpPr>
            <a:spLocks noChangeArrowheads="1"/>
          </p:cNvSpPr>
          <p:nvPr/>
        </p:nvSpPr>
        <p:spPr bwMode="gray">
          <a:xfrm rot="10800000" flipV="1">
            <a:off x="7674448" y="3062768"/>
            <a:ext cx="467881" cy="505003"/>
          </a:xfrm>
          <a:prstGeom prst="ellipse">
            <a:avLst/>
          </a:prstGeom>
          <a:ln/>
          <a:extLst/>
        </p:spPr>
        <p:style>
          <a:lnRef idx="1">
            <a:schemeClr val="accent5"/>
          </a:lnRef>
          <a:fillRef idx="2">
            <a:schemeClr val="accent5"/>
          </a:fillRef>
          <a:effectRef idx="1">
            <a:schemeClr val="accent5"/>
          </a:effectRef>
          <a:fontRef idx="minor">
            <a:schemeClr val="dk1"/>
          </a:fontRef>
        </p:style>
        <p:txBody>
          <a:bodyPr wrap="none" anchor="ctr"/>
          <a:lstStyle/>
          <a:p>
            <a:r>
              <a:rPr lang="fa-IR" dirty="0"/>
              <a:t>3</a:t>
            </a:r>
            <a:endParaRPr lang="en-US" dirty="0"/>
          </a:p>
        </p:txBody>
      </p:sp>
      <p:sp>
        <p:nvSpPr>
          <p:cNvPr id="121" name="Oval 37"/>
          <p:cNvSpPr>
            <a:spLocks noChangeArrowheads="1"/>
          </p:cNvSpPr>
          <p:nvPr/>
        </p:nvSpPr>
        <p:spPr bwMode="gray">
          <a:xfrm rot="10800000" flipV="1">
            <a:off x="7722082" y="392686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2" name="Oval 39"/>
          <p:cNvSpPr>
            <a:spLocks noChangeArrowheads="1"/>
          </p:cNvSpPr>
          <p:nvPr/>
        </p:nvSpPr>
        <p:spPr bwMode="gray">
          <a:xfrm rot="10800000" flipV="1">
            <a:off x="7788362" y="3998872"/>
            <a:ext cx="467881" cy="505003"/>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r>
              <a:rPr lang="fa-IR" dirty="0"/>
              <a:t>4</a:t>
            </a:r>
            <a:endParaRPr lang="en-US" dirty="0"/>
          </a:p>
        </p:txBody>
      </p:sp>
      <p:sp>
        <p:nvSpPr>
          <p:cNvPr id="123" name="Oval 37"/>
          <p:cNvSpPr>
            <a:spLocks noChangeArrowheads="1"/>
          </p:cNvSpPr>
          <p:nvPr/>
        </p:nvSpPr>
        <p:spPr bwMode="gray">
          <a:xfrm rot="10800000" flipV="1">
            <a:off x="8226138" y="4862967"/>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4" name="Oval 39"/>
          <p:cNvSpPr>
            <a:spLocks noChangeArrowheads="1"/>
          </p:cNvSpPr>
          <p:nvPr/>
        </p:nvSpPr>
        <p:spPr bwMode="gray">
          <a:xfrm rot="10800000" flipV="1">
            <a:off x="8292418" y="4934975"/>
            <a:ext cx="467881" cy="505003"/>
          </a:xfrm>
          <a:prstGeom prst="ellipse">
            <a:avLst/>
          </a:prstGeom>
          <a:ln/>
          <a:extLst/>
        </p:spPr>
        <p:style>
          <a:lnRef idx="1">
            <a:schemeClr val="accent2"/>
          </a:lnRef>
          <a:fillRef idx="2">
            <a:schemeClr val="accent2"/>
          </a:fillRef>
          <a:effectRef idx="1">
            <a:schemeClr val="accent2"/>
          </a:effectRef>
          <a:fontRef idx="minor">
            <a:schemeClr val="dk1"/>
          </a:fontRef>
        </p:style>
        <p:txBody>
          <a:bodyPr wrap="none" anchor="ctr"/>
          <a:lstStyle/>
          <a:p>
            <a:r>
              <a:rPr lang="fa-IR" dirty="0"/>
              <a:t>5</a:t>
            </a:r>
            <a:endParaRPr lang="en-US" dirty="0"/>
          </a:p>
        </p:txBody>
      </p:sp>
      <p:sp>
        <p:nvSpPr>
          <p:cNvPr id="33" name="AutoShape 28">
            <a:hlinkClick r:id="rId3" action="ppaction://hlinksldjump"/>
          </p:cNvPr>
          <p:cNvSpPr>
            <a:spLocks noChangeArrowheads="1"/>
          </p:cNvSpPr>
          <p:nvPr/>
        </p:nvSpPr>
        <p:spPr bwMode="gray">
          <a:xfrm rot="10800000" flipV="1">
            <a:off x="1575262" y="2996953"/>
            <a:ext cx="5950850" cy="628667"/>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قول نحويين در استعمال مولي به معناي اولي</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4" name="AutoShape 28">
            <a:hlinkClick r:id="rId4" action="ppaction://hlinksldjump"/>
          </p:cNvPr>
          <p:cNvSpPr>
            <a:spLocks noChangeArrowheads="1"/>
          </p:cNvSpPr>
          <p:nvPr/>
        </p:nvSpPr>
        <p:spPr bwMode="gray">
          <a:xfrm rot="10800000" flipV="1">
            <a:off x="1637153" y="3942001"/>
            <a:ext cx="6070463" cy="628667"/>
          </a:xfrm>
          <a:prstGeom prst="roundRect">
            <a:avLst>
              <a:gd name="adj" fmla="val 50000"/>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قول محدثين در استعمال مولي به معناي اولي</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35" name="AutoShape 28">
            <a:hlinkClick r:id="rId5" action="ppaction://hlinksldjump"/>
          </p:cNvPr>
          <p:cNvSpPr>
            <a:spLocks noChangeArrowheads="1"/>
          </p:cNvSpPr>
          <p:nvPr/>
        </p:nvSpPr>
        <p:spPr bwMode="gray">
          <a:xfrm rot="10800000" flipV="1">
            <a:off x="1888576" y="4900693"/>
            <a:ext cx="6254405" cy="628667"/>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قول مفسرين در آيه </a:t>
            </a:r>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rPr>
              <a:t>{مَأْوَاكُمْ النارُ هِيَ مَوْلاَكُم}</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endParaRPr>
          </a:p>
        </p:txBody>
      </p:sp>
      <p:sp>
        <p:nvSpPr>
          <p:cNvPr id="36" name="AutoShape 28">
            <a:hlinkClick r:id="rId6" action="ppaction://hlinksldjump"/>
          </p:cNvPr>
          <p:cNvSpPr>
            <a:spLocks noChangeArrowheads="1"/>
          </p:cNvSpPr>
          <p:nvPr/>
        </p:nvSpPr>
        <p:spPr bwMode="gray">
          <a:xfrm rot="10800000" flipV="1">
            <a:off x="2351585" y="1092662"/>
            <a:ext cx="5775837" cy="628667"/>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شبهه وهابيون در كلمه مولی</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7" name="AutoShape 28">
            <a:hlinkClick r:id="rId7" action="ppaction://hlinksldjump"/>
          </p:cNvPr>
          <p:cNvSpPr>
            <a:spLocks noChangeArrowheads="1"/>
          </p:cNvSpPr>
          <p:nvPr/>
        </p:nvSpPr>
        <p:spPr bwMode="gray">
          <a:xfrm rot="10800000" flipV="1">
            <a:off x="1686777" y="2080253"/>
            <a:ext cx="5950850" cy="628667"/>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قول لغويين در استعمال مولي به معناي اولي</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endParaRPr>
          </a:p>
        </p:txBody>
      </p:sp>
      <p:sp>
        <p:nvSpPr>
          <p:cNvPr id="23" name="AutoShape 28">
            <a:hlinkClick r:id="rId8" action="ppaction://hlinksldjump"/>
          </p:cNvPr>
          <p:cNvSpPr>
            <a:spLocks noChangeArrowheads="1"/>
          </p:cNvSpPr>
          <p:nvPr/>
        </p:nvSpPr>
        <p:spPr bwMode="gray">
          <a:xfrm rot="10800000" flipV="1">
            <a:off x="2569940" y="5824669"/>
            <a:ext cx="5775837" cy="628667"/>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justLow" rtl="1"/>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قول مفسرين در آيه </a:t>
            </a:r>
            <a:r>
              <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  </a:t>
            </a:r>
            <a:r>
              <a:rPr lang="fa-IR"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rPr>
              <a:t>{وَاللهُ مَوْلَاكُمْ}</a:t>
            </a:r>
            <a:endParaRPr lang="en-US" sz="28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endParaRPr>
          </a:p>
        </p:txBody>
      </p:sp>
      <p:sp>
        <p:nvSpPr>
          <p:cNvPr id="24" name="Oval 37"/>
          <p:cNvSpPr>
            <a:spLocks noChangeArrowheads="1"/>
          </p:cNvSpPr>
          <p:nvPr/>
        </p:nvSpPr>
        <p:spPr bwMode="gray">
          <a:xfrm rot="10800000" flipV="1">
            <a:off x="8514170" y="5799071"/>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25" name="Oval 39"/>
          <p:cNvSpPr>
            <a:spLocks noChangeArrowheads="1"/>
          </p:cNvSpPr>
          <p:nvPr/>
        </p:nvSpPr>
        <p:spPr bwMode="gray">
          <a:xfrm rot="10800000" flipV="1">
            <a:off x="8580450" y="5871079"/>
            <a:ext cx="467881" cy="505003"/>
          </a:xfrm>
          <a:prstGeom prst="ellipse">
            <a:avLst/>
          </a:prstGeom>
          <a:ln/>
          <a:extLst/>
        </p:spPr>
        <p:style>
          <a:lnRef idx="1">
            <a:schemeClr val="accent2"/>
          </a:lnRef>
          <a:fillRef idx="2">
            <a:schemeClr val="accent2"/>
          </a:fillRef>
          <a:effectRef idx="1">
            <a:schemeClr val="accent2"/>
          </a:effectRef>
          <a:fontRef idx="minor">
            <a:schemeClr val="dk1"/>
          </a:fontRef>
        </p:style>
        <p:txBody>
          <a:bodyPr wrap="none" anchor="ctr"/>
          <a:lstStyle/>
          <a:p>
            <a:r>
              <a:rPr lang="fa-IR" dirty="0"/>
              <a:t>6</a:t>
            </a:r>
            <a:endParaRPr lang="en-US" dirty="0"/>
          </a:p>
        </p:txBody>
      </p:sp>
      <p:sp>
        <p:nvSpPr>
          <p:cNvPr id="26" name="Right Arrow 25">
            <a:hlinkClick r:id="rId9" action="ppaction://hlinksldjump"/>
          </p:cNvPr>
          <p:cNvSpPr/>
          <p:nvPr/>
        </p:nvSpPr>
        <p:spPr>
          <a:xfrm>
            <a:off x="1618609" y="133859"/>
            <a:ext cx="978408" cy="44057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061210"/>
      </p:ext>
    </p:extLst>
  </p:cSld>
  <p:clrMapOvr>
    <a:masterClrMapping/>
  </p:clrMapOvr>
  <p:transition spd="slow">
    <p:wheel spokes="1"/>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شبهه وهابيون در كلمه مولي</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000" dirty="0"/>
              <a:t>قال علي بن أبي علي الآمدي المتوفى: 631: </a:t>
            </a:r>
            <a:r>
              <a:rPr lang="fa-IR" sz="3000" b="1" dirty="0"/>
              <a:t>«ولا يمكن حمل لفظ المولى على الأولى فإن ذلك مما لا يرد فى اللغة أصلا» . </a:t>
            </a:r>
          </a:p>
          <a:p>
            <a:pPr algn="justLow" rtl="1">
              <a:lnSpc>
                <a:spcPct val="50000"/>
              </a:lnSpc>
            </a:pPr>
            <a:endParaRPr lang="fa-IR" sz="3000" b="1" dirty="0"/>
          </a:p>
          <a:p>
            <a:pPr algn="justLow" rtl="1">
              <a:lnSpc>
                <a:spcPct val="50000"/>
              </a:lnSpc>
            </a:pPr>
            <a:endParaRPr lang="fa-IR" sz="3000" b="1" dirty="0"/>
          </a:p>
          <a:p>
            <a:pPr algn="justLow" rtl="1">
              <a:lnSpc>
                <a:spcPct val="50000"/>
              </a:lnSpc>
            </a:pPr>
            <a:endParaRPr lang="fa-IR" sz="3000" b="1" dirty="0"/>
          </a:p>
          <a:p>
            <a:pPr algn="justLow" rtl="1">
              <a:lnSpc>
                <a:spcPct val="50000"/>
              </a:lnSpc>
            </a:pPr>
            <a:endParaRPr lang="fa-IR" sz="3000" b="1" dirty="0"/>
          </a:p>
          <a:p>
            <a:pPr algn="justLow" rtl="1">
              <a:lnSpc>
                <a:spcPct val="50000"/>
              </a:lnSpc>
            </a:pPr>
            <a:endParaRPr lang="fa-IR" sz="3000" b="1" dirty="0"/>
          </a:p>
          <a:p>
            <a:pPr algn="justLow" rtl="1">
              <a:lnSpc>
                <a:spcPct val="50000"/>
              </a:lnSpc>
            </a:pPr>
            <a:endParaRPr lang="fa-IR" sz="3000" b="1" dirty="0"/>
          </a:p>
          <a:p>
            <a:pPr algn="justLow" rtl="1"/>
            <a:r>
              <a:rPr lang="fa-IR" sz="3000" dirty="0"/>
              <a:t>قال ابن حجر المكي المتوفی  974: </a:t>
            </a:r>
            <a:r>
              <a:rPr lang="fa-IR" sz="3000" b="1" dirty="0"/>
              <a:t>كون المولى بمعنى الإمام لم يعهد لغة ... فلأن أحدا من أئمة العربية لم يذكر أن مفعلا يأتي بمعنى افعل.</a:t>
            </a:r>
            <a:endParaRPr lang="en-US" sz="3000" dirty="0"/>
          </a:p>
          <a:p>
            <a:pPr algn="justLow" rtl="1"/>
            <a:endParaRPr lang="fa-IR" sz="3000" dirty="0"/>
          </a:p>
          <a:p>
            <a:pPr algn="justLow" rtl="1"/>
            <a:endParaRPr lang="en-US" sz="3000" dirty="0"/>
          </a:p>
        </p:txBody>
      </p:sp>
      <p:sp>
        <p:nvSpPr>
          <p:cNvPr id="16" name="Rectangle 15"/>
          <p:cNvSpPr/>
          <p:nvPr/>
        </p:nvSpPr>
        <p:spPr>
          <a:xfrm>
            <a:off x="8582519" y="2081782"/>
            <a:ext cx="2752677" cy="566309"/>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Low" rtl="1">
              <a:lnSpc>
                <a:spcPct val="110000"/>
              </a:lnSpc>
            </a:pPr>
            <a:r>
              <a:rPr lang="fa-IR" sz="2800" dirty="0"/>
              <a:t>غاية المرام، ج1 ص378.</a:t>
            </a:r>
            <a:endParaRPr lang="en-US" sz="2800" dirty="0"/>
          </a:p>
        </p:txBody>
      </p:sp>
      <p:sp>
        <p:nvSpPr>
          <p:cNvPr id="13" name="Right Arrow 12">
            <a:hlinkClick r:id="rId5" action="ppaction://hlinksldjump"/>
          </p:cNvPr>
          <p:cNvSpPr/>
          <p:nvPr/>
        </p:nvSpPr>
        <p:spPr>
          <a:xfrm>
            <a:off x="1606138" y="36098"/>
            <a:ext cx="889462" cy="44057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 name="Rectangle 14"/>
          <p:cNvSpPr/>
          <p:nvPr/>
        </p:nvSpPr>
        <p:spPr>
          <a:xfrm>
            <a:off x="3880911" y="5082676"/>
            <a:ext cx="745428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الصواعق المحرقة ج 1   ص 108، </a:t>
            </a:r>
            <a:r>
              <a:rPr lang="ar-SA" sz="2800" dirty="0"/>
              <a:t>نشر : مؤسسة الرسالة - لبنان - 1417</a:t>
            </a:r>
            <a:endParaRPr lang="en-US" sz="2800" dirty="0"/>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904980" y="4533632"/>
            <a:ext cx="1141664" cy="1800000"/>
          </a:xfrm>
          <a:prstGeom prst="rect">
            <a:avLst/>
          </a:prstGeom>
        </p:spPr>
      </p:pic>
    </p:spTree>
    <p:extLst>
      <p:ext uri="{BB962C8B-B14F-4D97-AF65-F5344CB8AC3E}">
        <p14:creationId xmlns:p14="http://schemas.microsoft.com/office/powerpoint/2010/main" val="429011966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شبهه وهابيون در كلمه مولي</a:t>
            </a:r>
          </a:p>
        </p:txBody>
      </p:sp>
      <p:sp>
        <p:nvSpPr>
          <p:cNvPr id="3"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000" dirty="0"/>
              <a:t>قال ولي الله  الدهلوي المتوفی 1239 : </a:t>
            </a:r>
            <a:r>
              <a:rPr lang="fa-IR" sz="3000" b="1" dirty="0"/>
              <a:t>قالوا:  انّ المولى بمعنى الأولى بالتصرف وهو عين الإمامة. قلت:  انكر أهل العربية قاطبة مجيء المولى بمعنى الأولي.</a:t>
            </a:r>
          </a:p>
          <a:p>
            <a:pPr algn="justLow" rtl="1"/>
            <a:endParaRPr lang="fa-IR" sz="3000" dirty="0"/>
          </a:p>
          <a:p>
            <a:pPr algn="justLow" rtl="1"/>
            <a:endParaRPr lang="fa-IR" sz="3000" dirty="0"/>
          </a:p>
          <a:p>
            <a:pPr algn="justLow" rtl="1"/>
            <a:endParaRPr lang="fa-IR" sz="3000" dirty="0"/>
          </a:p>
          <a:p>
            <a:pPr algn="justLow" rtl="1"/>
            <a:r>
              <a:rPr lang="fa-IR" sz="3000" dirty="0"/>
              <a:t>وقال الآلوسي المتوفى: 1270هـ: </a:t>
            </a:r>
            <a:r>
              <a:rPr lang="fa-IR" sz="3000" b="1" dirty="0"/>
              <a:t>أول الغلط في هذا الاستدلال جعلهم المولى بمعنى الأولى، وقد أنكر ذلك أهل العربية قاطبة بل قالوا: لم يجىء مفعل بمعنى أفعل أصلا.</a:t>
            </a:r>
            <a:r>
              <a:rPr lang="fa-IR" sz="3000" dirty="0"/>
              <a:t> </a:t>
            </a:r>
            <a:endParaRPr lang="en-US" sz="3000" dirty="0"/>
          </a:p>
          <a:p>
            <a:pPr algn="justLow" rtl="1"/>
            <a:endParaRPr lang="en-US" sz="3000" dirty="0"/>
          </a:p>
        </p:txBody>
      </p:sp>
      <p:sp>
        <p:nvSpPr>
          <p:cNvPr id="4" name="Rectangle 3"/>
          <p:cNvSpPr/>
          <p:nvPr/>
        </p:nvSpPr>
        <p:spPr>
          <a:xfrm>
            <a:off x="8904312" y="2204864"/>
            <a:ext cx="2528256"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تحفه اثنا عشرية:  417.</a:t>
            </a:r>
            <a:endParaRPr lang="en-US" sz="2800" dirty="0"/>
          </a:p>
        </p:txBody>
      </p:sp>
      <p:sp>
        <p:nvSpPr>
          <p:cNvPr id="5" name="Rectangle 4"/>
          <p:cNvSpPr/>
          <p:nvPr/>
        </p:nvSpPr>
        <p:spPr>
          <a:xfrm>
            <a:off x="8296773" y="4797152"/>
            <a:ext cx="313579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الآلوسي، ج6 ص195.</a:t>
            </a:r>
            <a:endParaRPr lang="en-US" sz="2800" dirty="0"/>
          </a:p>
        </p:txBody>
      </p:sp>
      <p:pic>
        <p:nvPicPr>
          <p:cNvPr id="6" name="Picture 5">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35560" y="4420372"/>
            <a:ext cx="1263794" cy="1800000"/>
          </a:xfrm>
          <a:prstGeom prst="rect">
            <a:avLst/>
          </a:prstGeom>
        </p:spPr>
      </p:pic>
    </p:spTree>
    <p:extLst>
      <p:ext uri="{BB962C8B-B14F-4D97-AF65-F5344CB8AC3E}">
        <p14:creationId xmlns:p14="http://schemas.microsoft.com/office/powerpoint/2010/main" val="281427281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055477"/>
            <a:ext cx="5795745"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endParaRPr lang="fa-IR" sz="3600" b="1" dirty="0">
              <a:solidFill>
                <a:srgbClr val="003300"/>
              </a:solidFill>
              <a:effectLst>
                <a:glow rad="139700">
                  <a:schemeClr val="accent3">
                    <a:satMod val="175000"/>
                    <a:alpha val="40000"/>
                  </a:schemeClr>
                </a:glow>
              </a:effectLst>
              <a:latin typeface="Arial" pitchFamily="34" charset="0"/>
              <a:cs typeface="+mj-cs"/>
            </a:endParaRPr>
          </a:p>
          <a:p>
            <a:pPr algn="ctr" rtl="1"/>
            <a:r>
              <a:rPr lang="fa-IR" sz="3600" b="1" dirty="0">
                <a:solidFill>
                  <a:srgbClr val="003300"/>
                </a:solidFill>
                <a:effectLst>
                  <a:glow rad="139700">
                    <a:schemeClr val="accent3">
                      <a:satMod val="175000"/>
                      <a:alpha val="40000"/>
                    </a:schemeClr>
                  </a:glow>
                </a:effectLst>
                <a:latin typeface="Arial" pitchFamily="34" charset="0"/>
                <a:cs typeface="+mj-cs"/>
              </a:rPr>
              <a:t>قول لغويين بر آمدن مولي به معناي اولي </a:t>
            </a:r>
            <a:r>
              <a:rPr lang="en-US" dirty="0">
                <a:cs typeface="+mj-cs"/>
              </a:rPr>
              <a:t>	</a:t>
            </a:r>
          </a:p>
          <a:p>
            <a:pPr algn="ctr"/>
            <a:endParaRPr lang="en-US" dirty="0">
              <a:cs typeface="+mj-cs"/>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4253076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شهادت لغويين بر استعمال مولي به معناي اولي</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t>قد صرح عدة من أئمة العربية من اللغوين والنحويين والمفسرين علي مجيء المولي بمعنی أفعل ومنهم:</a:t>
            </a:r>
          </a:p>
          <a:p>
            <a:pPr rtl="1"/>
            <a:r>
              <a:rPr lang="fa-IR" sz="3200" b="1" dirty="0"/>
              <a:t>1 ـ  الكلبي محمد بن السائب المفسر النسابة، المتوفى 146: </a:t>
            </a:r>
            <a:endParaRPr lang="en-US" sz="3200" b="1" dirty="0"/>
          </a:p>
          <a:p>
            <a:pPr rtl="1"/>
            <a:r>
              <a:rPr lang="fa-IR" sz="3200" b="1" dirty="0"/>
              <a:t>2 ـ  الفراء، يحيى بن زياد المتوفى، 207.</a:t>
            </a:r>
            <a:endParaRPr lang="en-US" sz="3200" b="1" dirty="0"/>
          </a:p>
          <a:p>
            <a:pPr rtl="1"/>
            <a:r>
              <a:rPr lang="fa-IR" sz="3200" b="1" dirty="0"/>
              <a:t>3 ـ وأبي عبيدة، معمر بن المثنى اللغوي، المتوفى 210.</a:t>
            </a:r>
            <a:endParaRPr lang="en-US" sz="3200" b="1" dirty="0"/>
          </a:p>
          <a:p>
            <a:pPr rtl="1"/>
            <a:r>
              <a:rPr lang="fa-IR" sz="3200" b="1" dirty="0"/>
              <a:t>4  - الأخفش أبو الحسن المتوفی 221</a:t>
            </a:r>
            <a:endParaRPr lang="en-US" sz="3200" b="1" dirty="0"/>
          </a:p>
          <a:p>
            <a:pPr rtl="1"/>
            <a:r>
              <a:rPr lang="fa-IR" sz="3200" b="1" dirty="0"/>
              <a:t>5 ـ الزَّجّاج، أبو إسحاق المتوفى، 311.</a:t>
            </a:r>
            <a:endParaRPr lang="en-US" sz="3200" b="1" dirty="0"/>
          </a:p>
        </p:txBody>
      </p:sp>
    </p:spTree>
    <p:extLst>
      <p:ext uri="{BB962C8B-B14F-4D97-AF65-F5344CB8AC3E}">
        <p14:creationId xmlns:p14="http://schemas.microsoft.com/office/powerpoint/2010/main" val="96569086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شهادت لغويين بر استعمال مولي به معناي اولي</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45335" y="821320"/>
            <a:ext cx="11875295"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 rtl="1"/>
            <a:r>
              <a:rPr lang="fa-IR" sz="3200" dirty="0"/>
              <a:t>قال فخر الدين الرازي المتوفى 604، في تفسير قوله تعالى: {</a:t>
            </a:r>
            <a:r>
              <a:rPr lang="fa-IR" sz="3200" b="1" dirty="0"/>
              <a:t>هِيَ مَوْلاكُمْ وَبِئْسَ الْمَصِيرُ</a:t>
            </a:r>
            <a:r>
              <a:rPr lang="fa-IR" sz="3200" dirty="0"/>
              <a:t>} (الحديد، 15) : </a:t>
            </a:r>
            <a:r>
              <a:rPr lang="fa-IR" sz="3200" b="1" dirty="0"/>
              <a:t>قال </a:t>
            </a:r>
            <a:r>
              <a:rPr lang="fa-IR" sz="3200" b="1" dirty="0">
                <a:solidFill>
                  <a:srgbClr val="FF0000"/>
                </a:solidFill>
              </a:rPr>
              <a:t>الكلبي</a:t>
            </a:r>
            <a:r>
              <a:rPr lang="fa-IR" sz="3200" b="1" dirty="0"/>
              <a:t>: يعني </a:t>
            </a:r>
            <a:r>
              <a:rPr lang="fa-IR" sz="3200" b="1" dirty="0">
                <a:ln>
                  <a:solidFill>
                    <a:srgbClr val="00B0F0"/>
                  </a:solidFill>
                </a:ln>
              </a:rPr>
              <a:t>أولى بكم. </a:t>
            </a:r>
            <a:r>
              <a:rPr lang="fa-IR" sz="3200" b="1" dirty="0"/>
              <a:t>وهو قول </a:t>
            </a:r>
            <a:r>
              <a:rPr lang="fa-IR" sz="3200" b="1" dirty="0">
                <a:solidFill>
                  <a:srgbClr val="FF0000"/>
                </a:solidFill>
              </a:rPr>
              <a:t>الزَّجاج والفراء وأبي عبيدة</a:t>
            </a:r>
            <a:r>
              <a:rPr lang="fa-IR" sz="3200" b="1" dirty="0"/>
              <a:t>..</a:t>
            </a:r>
            <a:r>
              <a:rPr lang="fa-IR" sz="3200" dirty="0"/>
              <a:t> </a:t>
            </a:r>
          </a:p>
          <a:p>
            <a:pPr algn="just" rtl="1"/>
            <a:endParaRPr lang="fa-IR" sz="3200" dirty="0"/>
          </a:p>
          <a:p>
            <a:pPr algn="just" rtl="1"/>
            <a:r>
              <a:rPr lang="fa-IR" sz="3200" dirty="0"/>
              <a:t>قال أبو حيان المتوفى 654، في تفسير قوله تعالى: </a:t>
            </a:r>
            <a:r>
              <a:rPr lang="fa-IR" sz="3200" b="1" dirty="0"/>
              <a:t>{قُل لن يُصِيبَنَا إِلا مَا كَتَبَ اللهُ لَنَا هُوَ مَوْلاَنَا وَعَلَى اللهِ فَلْيَتَوَكلِ الْمُؤْمِنُونَ}</a:t>
            </a:r>
            <a:r>
              <a:rPr lang="fa-IR" sz="3200" dirty="0"/>
              <a:t> التوبة، 51.</a:t>
            </a:r>
            <a:r>
              <a:rPr lang="fa-IR" sz="3200" b="1" dirty="0"/>
              <a:t>: وقال </a:t>
            </a:r>
            <a:r>
              <a:rPr lang="fa-IR" sz="3200" b="1" dirty="0">
                <a:solidFill>
                  <a:srgbClr val="FF0000"/>
                </a:solidFill>
              </a:rPr>
              <a:t>الكلبي</a:t>
            </a:r>
            <a:r>
              <a:rPr lang="fa-IR" sz="3200" b="1" dirty="0"/>
              <a:t>: </a:t>
            </a:r>
            <a:r>
              <a:rPr lang="fa-IR" sz="3200" b="1" dirty="0">
                <a:ln>
                  <a:solidFill>
                    <a:srgbClr val="00B0F0"/>
                  </a:solidFill>
                </a:ln>
              </a:rPr>
              <a:t>أولى بنا من أنفسنا </a:t>
            </a:r>
            <a:r>
              <a:rPr lang="fa-IR" sz="3200" b="1" dirty="0"/>
              <a:t>في الموت والحياة.، وقيل: مالكنا وسيدنا، فلهذا يتصرف كيف شاء فيجب الرضا بما يصدر من جهته.</a:t>
            </a:r>
            <a:r>
              <a:rPr lang="fa-IR" sz="3200" dirty="0"/>
              <a:t> </a:t>
            </a:r>
          </a:p>
          <a:p>
            <a:pPr algn="just" rtl="1"/>
            <a:endParaRPr lang="en-US" sz="3200" dirty="0"/>
          </a:p>
          <a:p>
            <a:pPr algn="just" rtl="1"/>
            <a:endParaRPr lang="fa-IR" sz="3200" dirty="0"/>
          </a:p>
          <a:p>
            <a:pPr algn="just" rtl="1"/>
            <a:r>
              <a:rPr lang="fa-IR" sz="3200" dirty="0"/>
              <a:t>قال فخر الدين الرازي: </a:t>
            </a:r>
            <a:r>
              <a:rPr lang="fa-IR" sz="3200" b="1" dirty="0"/>
              <a:t>«إن أبا عبيدة، وإن قال في قوله تعالى {مَأْوَاكُمُ النارُ هِيَ مَوْلاكُمْ}</a:t>
            </a:r>
            <a:r>
              <a:rPr lang="fa-IR" sz="3200" dirty="0"/>
              <a:t> الحديد، 15. </a:t>
            </a:r>
            <a:r>
              <a:rPr lang="fa-IR" sz="3200" b="1" dirty="0">
                <a:ln>
                  <a:solidFill>
                    <a:srgbClr val="00B0F0"/>
                  </a:solidFill>
                </a:ln>
              </a:rPr>
              <a:t>معناه: هي أولى بكم. </a:t>
            </a:r>
            <a:r>
              <a:rPr lang="fa-IR" sz="3200" b="1" dirty="0"/>
              <a:t>وذكر هذا أيضاً </a:t>
            </a:r>
            <a:r>
              <a:rPr lang="fa-IR" sz="3200" b="1" dirty="0">
                <a:solidFill>
                  <a:srgbClr val="FF0000"/>
                </a:solidFill>
              </a:rPr>
              <a:t>الأخفش والزَّجاج ... .</a:t>
            </a:r>
            <a:endParaRPr lang="en-US" sz="3200" dirty="0"/>
          </a:p>
        </p:txBody>
      </p:sp>
      <p:sp>
        <p:nvSpPr>
          <p:cNvPr id="16" name="Rectangle 15"/>
          <p:cNvSpPr/>
          <p:nvPr/>
        </p:nvSpPr>
        <p:spPr>
          <a:xfrm>
            <a:off x="8101890" y="1890888"/>
            <a:ext cx="307167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التفسير الكبير ج29 ص198.</a:t>
            </a:r>
            <a:endParaRPr lang="en-US" sz="2800" dirty="0"/>
          </a:p>
        </p:txBody>
      </p:sp>
      <p:sp>
        <p:nvSpPr>
          <p:cNvPr id="17" name="Rectangle 16"/>
          <p:cNvSpPr/>
          <p:nvPr/>
        </p:nvSpPr>
        <p:spPr>
          <a:xfrm>
            <a:off x="7091999" y="3956500"/>
            <a:ext cx="4081566"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rtl="1"/>
            <a:r>
              <a:rPr lang="fa-IR" sz="2800" dirty="0"/>
              <a:t>تفسير البحر المحيط، ج5 ص53، ط1.</a:t>
            </a:r>
            <a:endParaRPr lang="fa-IR" sz="2800" b="1" dirty="0">
              <a:solidFill>
                <a:srgbClr val="FF0000"/>
              </a:solidFill>
              <a:latin typeface="Arial" pitchFamily="34" charset="0"/>
              <a:cs typeface="Arial" pitchFamily="34" charset="0"/>
            </a:endParaRPr>
          </a:p>
        </p:txBody>
      </p:sp>
      <p:sp>
        <p:nvSpPr>
          <p:cNvPr id="14" name="Rectangle 13"/>
          <p:cNvSpPr/>
          <p:nvPr/>
        </p:nvSpPr>
        <p:spPr>
          <a:xfrm>
            <a:off x="6046842" y="6188953"/>
            <a:ext cx="5126723" cy="52322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rtl="1"/>
            <a:r>
              <a:rPr lang="fa-IR" sz="2800" dirty="0"/>
              <a:t> الغدير،  ج 1 ص 345 عن نهاية العقول مخطوط</a:t>
            </a:r>
            <a:endParaRPr lang="fa-IR" sz="2800" b="1" dirty="0">
              <a:solidFill>
                <a:srgbClr val="FF0000"/>
              </a:solidFill>
              <a:latin typeface="Arial" pitchFamily="34" charset="0"/>
              <a:cs typeface="Arial" pitchFamily="34" charset="0"/>
            </a:endParaRPr>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3834" y="1260888"/>
            <a:ext cx="891996" cy="1260000"/>
          </a:xfrm>
          <a:prstGeom prst="rect">
            <a:avLst/>
          </a:prstGeom>
        </p:spPr>
      </p:pic>
      <p:pic>
        <p:nvPicPr>
          <p:cNvPr id="4" name="Picture 3">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97514" y="3943968"/>
            <a:ext cx="773495" cy="1080000"/>
          </a:xfrm>
          <a:prstGeom prst="rect">
            <a:avLst/>
          </a:prstGeom>
        </p:spPr>
      </p:pic>
    </p:spTree>
    <p:extLst>
      <p:ext uri="{BB962C8B-B14F-4D97-AF65-F5344CB8AC3E}">
        <p14:creationId xmlns:p14="http://schemas.microsoft.com/office/powerpoint/2010/main" val="78666199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1215" y="908720"/>
            <a:ext cx="11838038"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600" dirty="0">
                <a:cs typeface="Taher" pitchFamily="2" charset="-78"/>
              </a:rPr>
              <a:t>أخرج أحمد بن حنبل بسند صحيح عن </a:t>
            </a:r>
            <a:r>
              <a:rPr lang="fa-IR" sz="3600" dirty="0" err="1">
                <a:cs typeface="Taher" pitchFamily="2" charset="-78"/>
              </a:rPr>
              <a:t>براء</a:t>
            </a:r>
            <a:r>
              <a:rPr lang="fa-IR" sz="3600" dirty="0">
                <a:cs typeface="Taher" pitchFamily="2" charset="-78"/>
              </a:rPr>
              <a:t> بن </a:t>
            </a:r>
            <a:r>
              <a:rPr lang="fa-IR" sz="3600" dirty="0" err="1">
                <a:cs typeface="Taher" pitchFamily="2" charset="-78"/>
              </a:rPr>
              <a:t>عازب</a:t>
            </a:r>
            <a:r>
              <a:rPr lang="fa-IR" sz="3600" dirty="0">
                <a:cs typeface="Taher" pitchFamily="2" charset="-78"/>
              </a:rPr>
              <a:t> قال: نزلنا مع رسول اللّه (ص) بواد يقال له: وادي خم... فخطبنا... فقال: </a:t>
            </a:r>
            <a:r>
              <a:rPr lang="fa-IR" sz="3600" b="1" dirty="0">
                <a:cs typeface="Taher" pitchFamily="2" charset="-78"/>
              </a:rPr>
              <a:t>«ألستم تعلمون ؟ ألستم تشهدون أنّي أولى بكلّ مؤمن من نفسه ؟ قالوا: بلى، قال:  فمن كنت مولاه فإنّ عليّا مولاه، اللّهم عاد من عاداه، ووال من والاه».</a:t>
            </a:r>
          </a:p>
          <a:p>
            <a:pPr rtl="1"/>
            <a:endParaRPr lang="fa-IR" sz="2800" dirty="0"/>
          </a:p>
          <a:p>
            <a:pPr rtl="1"/>
            <a:endParaRPr lang="en-US" sz="2800" dirty="0">
              <a:cs typeface="Taher" pitchFamily="2" charset="-78"/>
            </a:endParaRPr>
          </a:p>
          <a:p>
            <a:pPr algn="justLow" rtl="1"/>
            <a:endParaRPr lang="en-US" sz="3600" dirty="0"/>
          </a:p>
        </p:txBody>
      </p:sp>
      <p:sp>
        <p:nvSpPr>
          <p:cNvPr id="2" name="Title 1"/>
          <p:cNvSpPr>
            <a:spLocks noGrp="1"/>
          </p:cNvSpPr>
          <p:nvPr>
            <p:ph type="title"/>
          </p:nvPr>
        </p:nvSpPr>
        <p:spPr>
          <a:xfrm>
            <a:off x="86270" y="11142"/>
            <a:ext cx="12048959" cy="879880"/>
          </a:xfrm>
        </p:spPr>
        <p:style>
          <a:lnRef idx="0">
            <a:scrgbClr r="0" g="0" b="0"/>
          </a:lnRef>
          <a:fillRef idx="1002">
            <a:schemeClr val="dk2"/>
          </a:fillRef>
          <a:effectRef idx="0">
            <a:scrgbClr r="0" g="0" b="0"/>
          </a:effectRef>
          <a:fontRef idx="major"/>
        </p:style>
        <p:txBody>
          <a:bodyPr>
            <a:normAutofit/>
          </a:bodyPr>
          <a:lstStyle/>
          <a:p>
            <a:pPr rtl="1"/>
            <a:r>
              <a:rPr lang="fa-IR" b="1" dirty="0"/>
              <a:t>حديث غدير  به روايت احمد بن حنبل</a:t>
            </a:r>
            <a:endParaRPr lang="en-US" b="1" dirty="0"/>
          </a:p>
        </p:txBody>
      </p:sp>
      <p:sp>
        <p:nvSpPr>
          <p:cNvPr id="9" name="Rectangle 8"/>
          <p:cNvSpPr/>
          <p:nvPr/>
        </p:nvSpPr>
        <p:spPr>
          <a:xfrm>
            <a:off x="4655840" y="3358855"/>
            <a:ext cx="647645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مسند أحمد: ج5 ص 501 ح 18838، دار إحياء التراث العربي</a:t>
            </a:r>
          </a:p>
        </p:txBody>
      </p:sp>
      <p:sp>
        <p:nvSpPr>
          <p:cNvPr id="5" name="Right Arrow 4">
            <a:hlinkClick r:id="rId3" action="ppaction://hlinksldjump"/>
          </p:cNvPr>
          <p:cNvSpPr/>
          <p:nvPr/>
        </p:nvSpPr>
        <p:spPr>
          <a:xfrm>
            <a:off x="1676350" y="-35911"/>
            <a:ext cx="819250"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1857" y="3703413"/>
            <a:ext cx="1428985" cy="2160000"/>
          </a:xfrm>
          <a:prstGeom prst="rect">
            <a:avLst/>
          </a:prstGeom>
        </p:spPr>
      </p:pic>
    </p:spTree>
    <p:extLst>
      <p:ext uri="{BB962C8B-B14F-4D97-AF65-F5344CB8AC3E}">
        <p14:creationId xmlns:p14="http://schemas.microsoft.com/office/powerpoint/2010/main" val="338508123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ترجمه و شرح حال لغويين مذكور</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solidFill>
                  <a:srgbClr val="0000FF"/>
                </a:solidFill>
                <a:latin typeface="Arial" pitchFamily="34" charset="0"/>
                <a:cs typeface="Arial" pitchFamily="34" charset="0"/>
              </a:rPr>
              <a:t>ترجمة الكلبي محمد بن السائب  المتوفی 146: </a:t>
            </a:r>
            <a:endParaRPr lang="en-US" sz="3200" b="1" dirty="0">
              <a:solidFill>
                <a:srgbClr val="0000FF"/>
              </a:solidFill>
              <a:latin typeface="Arial" pitchFamily="34" charset="0"/>
              <a:cs typeface="Arial" pitchFamily="34" charset="0"/>
            </a:endParaRPr>
          </a:p>
          <a:p>
            <a:pPr algn="justLow" rtl="1"/>
            <a:r>
              <a:rPr lang="fa-IR" sz="3200" dirty="0"/>
              <a:t>قال ابن حجر: قال ابن عدي</a:t>
            </a:r>
            <a:r>
              <a:rPr lang="fa-IR" sz="3200" b="1" dirty="0"/>
              <a:t> وحدث عنه </a:t>
            </a:r>
            <a:r>
              <a:rPr lang="fa-IR" sz="3200" b="1" dirty="0">
                <a:ln>
                  <a:solidFill>
                    <a:srgbClr val="FF0000"/>
                  </a:solidFill>
                </a:ln>
              </a:rPr>
              <a:t>ثقات من الناس </a:t>
            </a:r>
            <a:r>
              <a:rPr lang="fa-IR" sz="3200" b="1" dirty="0"/>
              <a:t>ورضوه في التفسير.</a:t>
            </a:r>
            <a:endParaRPr lang="en-US" sz="3200" dirty="0"/>
          </a:p>
          <a:p>
            <a:pPr algn="justLow" rtl="1"/>
            <a:r>
              <a:rPr lang="fa-IR" sz="3200" b="1" dirty="0">
                <a:solidFill>
                  <a:srgbClr val="0000FF"/>
                </a:solidFill>
                <a:latin typeface="Arial" pitchFamily="34" charset="0"/>
                <a:cs typeface="Arial" pitchFamily="34" charset="0"/>
              </a:rPr>
              <a:t>ترجمة الفراء المتوفی 207: </a:t>
            </a:r>
          </a:p>
          <a:p>
            <a:pPr algn="justLow" rtl="1"/>
            <a:endParaRPr lang="en-US" sz="3200" b="1" dirty="0">
              <a:solidFill>
                <a:srgbClr val="0000FF"/>
              </a:solidFill>
              <a:latin typeface="Arial" pitchFamily="34" charset="0"/>
              <a:cs typeface="Arial" pitchFamily="34" charset="0"/>
            </a:endParaRPr>
          </a:p>
          <a:p>
            <a:pPr algn="justLow" rtl="1"/>
            <a:r>
              <a:rPr lang="fa-IR" sz="3200" dirty="0"/>
              <a:t>قال الخطيب البغدادي المتوفى 463: </a:t>
            </a:r>
            <a:r>
              <a:rPr lang="fa-IR" sz="3200" b="1" dirty="0"/>
              <a:t>وكان ثقة إماما .. لولا الفراء </a:t>
            </a:r>
            <a:r>
              <a:rPr lang="fa-IR" sz="3200" b="1" dirty="0">
                <a:ln>
                  <a:solidFill>
                    <a:srgbClr val="FF0000"/>
                  </a:solidFill>
                </a:ln>
              </a:rPr>
              <a:t>لما كانت عربية</a:t>
            </a:r>
            <a:r>
              <a:rPr lang="fa-IR" sz="3200" b="1" dirty="0"/>
              <a:t> .. ولولا الفراء لسقطت العربية».</a:t>
            </a:r>
            <a:endParaRPr lang="en-US" sz="3200" b="1" dirty="0"/>
          </a:p>
          <a:p>
            <a:pPr algn="justLow" rtl="1"/>
            <a:endParaRPr lang="en-US" sz="3200" dirty="0"/>
          </a:p>
          <a:p>
            <a:pPr algn="justLow" rtl="1"/>
            <a:r>
              <a:rPr lang="fa-IR" sz="3200" b="1" dirty="0">
                <a:solidFill>
                  <a:srgbClr val="0000FF"/>
                </a:solidFill>
                <a:latin typeface="Arial" pitchFamily="34" charset="0"/>
                <a:cs typeface="Arial" pitchFamily="34" charset="0"/>
              </a:rPr>
              <a:t>ترجمة الزَّجاج المتوفی 311: </a:t>
            </a:r>
            <a:endParaRPr lang="en-US" sz="3200" b="1" dirty="0">
              <a:solidFill>
                <a:srgbClr val="0000FF"/>
              </a:solidFill>
              <a:latin typeface="Arial" pitchFamily="34" charset="0"/>
              <a:cs typeface="Arial" pitchFamily="34" charset="0"/>
            </a:endParaRPr>
          </a:p>
          <a:p>
            <a:pPr algn="justLow" rtl="1"/>
            <a:r>
              <a:rPr lang="fa-IR" sz="3200" dirty="0"/>
              <a:t>قال السمعاني: </a:t>
            </a:r>
            <a:r>
              <a:rPr lang="fa-IR" sz="3200" b="1" dirty="0">
                <a:ln>
                  <a:solidFill>
                    <a:srgbClr val="FF0000"/>
                  </a:solidFill>
                </a:ln>
              </a:rPr>
              <a:t>النحوي الزَّجاج </a:t>
            </a:r>
            <a:r>
              <a:rPr lang="fa-IR" sz="3200" b="1" dirty="0"/>
              <a:t>.. كان من أهل الفضل والدين</a:t>
            </a:r>
            <a:r>
              <a:rPr lang="fa-IR" sz="3200" dirty="0"/>
              <a:t> </a:t>
            </a:r>
            <a:endParaRPr lang="en-US" sz="3200" dirty="0"/>
          </a:p>
          <a:p>
            <a:pPr algn="justLow" rtl="1"/>
            <a:endParaRPr lang="en-US" sz="3200" b="1" dirty="0"/>
          </a:p>
        </p:txBody>
      </p:sp>
      <p:sp>
        <p:nvSpPr>
          <p:cNvPr id="16" name="Rectangle 15"/>
          <p:cNvSpPr/>
          <p:nvPr/>
        </p:nvSpPr>
        <p:spPr>
          <a:xfrm>
            <a:off x="7752184" y="2638374"/>
            <a:ext cx="346441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ar-SA" sz="2800" dirty="0"/>
              <a:t>تهذيب التهذيب  ج 9 ص 158،</a:t>
            </a:r>
            <a:endParaRPr lang="en-US" sz="2800" dirty="0"/>
          </a:p>
        </p:txBody>
      </p:sp>
      <p:sp>
        <p:nvSpPr>
          <p:cNvPr id="17" name="Rectangle 16"/>
          <p:cNvSpPr/>
          <p:nvPr/>
        </p:nvSpPr>
        <p:spPr>
          <a:xfrm>
            <a:off x="5269132" y="4253306"/>
            <a:ext cx="594746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 تاريخ بغداد، ج14 ص149. وفيات الأعيان ج6 ص176.</a:t>
            </a:r>
            <a:endParaRPr lang="en-US" sz="2800" dirty="0"/>
          </a:p>
        </p:txBody>
      </p:sp>
      <p:sp>
        <p:nvSpPr>
          <p:cNvPr id="14" name="Rectangle 13"/>
          <p:cNvSpPr/>
          <p:nvPr/>
        </p:nvSpPr>
        <p:spPr>
          <a:xfrm>
            <a:off x="7622340" y="6087625"/>
            <a:ext cx="3594254"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الأنساب، ج  3 ص 156، الزَّجاج.</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7754" y="1059503"/>
            <a:ext cx="983311" cy="1440000"/>
          </a:xfrm>
          <a:prstGeom prst="rect">
            <a:avLst/>
          </a:prstGeom>
        </p:spPr>
      </p:pic>
      <p:pic>
        <p:nvPicPr>
          <p:cNvPr id="4" name="Picture 3">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76020" y="3687306"/>
            <a:ext cx="1025045" cy="1440000"/>
          </a:xfrm>
          <a:prstGeom prst="rect">
            <a:avLst/>
          </a:prstGeom>
        </p:spPr>
      </p:pic>
      <p:pic>
        <p:nvPicPr>
          <p:cNvPr id="5" name="Picture 4">
            <a:hlinkClick r:id="rId9" action="ppaction://hlinkfile"/>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76020" y="5404132"/>
            <a:ext cx="982710" cy="1440000"/>
          </a:xfrm>
          <a:prstGeom prst="rect">
            <a:avLst/>
          </a:prstGeom>
        </p:spPr>
      </p:pic>
    </p:spTree>
    <p:extLst>
      <p:ext uri="{BB962C8B-B14F-4D97-AF65-F5344CB8AC3E}">
        <p14:creationId xmlns:p14="http://schemas.microsoft.com/office/powerpoint/2010/main" val="351485409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ترجمه و شرح حال ادباي عرب مذكور</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 rtl="1"/>
            <a:r>
              <a:rPr lang="fa-IR" sz="3200" b="1" dirty="0">
                <a:solidFill>
                  <a:srgbClr val="0000FF"/>
                </a:solidFill>
                <a:latin typeface="Arial" pitchFamily="34" charset="0"/>
                <a:cs typeface="Arial" pitchFamily="34" charset="0"/>
              </a:rPr>
              <a:t>ترجمة أبي عبيدة المتوفی 210: </a:t>
            </a:r>
            <a:endParaRPr lang="en-US" sz="3200" b="1" dirty="0">
              <a:solidFill>
                <a:srgbClr val="0000FF"/>
              </a:solidFill>
              <a:latin typeface="Arial" pitchFamily="34" charset="0"/>
              <a:cs typeface="Arial" pitchFamily="34" charset="0"/>
            </a:endParaRPr>
          </a:p>
          <a:p>
            <a:pPr algn="just" rtl="1"/>
            <a:r>
              <a:rPr lang="fa-IR" sz="3200" dirty="0"/>
              <a:t>قال الذهبي: </a:t>
            </a:r>
            <a:r>
              <a:rPr lang="fa-IR" sz="3200" b="1" dirty="0"/>
              <a:t>لم يكن في الأرض خارجي ولا جماعي، أعلم بجميع العلوم من أبي عبيدة.</a:t>
            </a:r>
            <a:r>
              <a:rPr lang="fa-IR" sz="3200" dirty="0"/>
              <a:t> </a:t>
            </a:r>
          </a:p>
          <a:p>
            <a:pPr algn="just" rtl="1"/>
            <a:endParaRPr lang="en-US" sz="3200" dirty="0"/>
          </a:p>
          <a:p>
            <a:pPr algn="just" rtl="1"/>
            <a:r>
              <a:rPr lang="fa-IR" sz="3200" dirty="0"/>
              <a:t>قال السيوطي المتوفى 911: </a:t>
            </a:r>
            <a:r>
              <a:rPr lang="fa-IR" sz="3200" b="1" dirty="0"/>
              <a:t>وكان في العصر ثلاثة </a:t>
            </a:r>
            <a:r>
              <a:rPr lang="fa-IR" sz="3200" b="1" dirty="0">
                <a:ln>
                  <a:solidFill>
                    <a:srgbClr val="FF0000"/>
                  </a:solidFill>
                </a:ln>
              </a:rPr>
              <a:t>هم أئمة الناس في اللغة </a:t>
            </a:r>
            <a:r>
              <a:rPr lang="fa-IR" sz="3200" b="1" dirty="0"/>
              <a:t>والشعر وعلوم العرب لم ير قبلهم ولا بعدهم مثلهم، عنهم أخذ جل ما في أيدي الناس من هذا العلم، بل كله، وهم: أبو زيد، </a:t>
            </a:r>
            <a:r>
              <a:rPr lang="fa-IR" sz="3200" b="1" dirty="0">
                <a:ln>
                  <a:solidFill>
                    <a:srgbClr val="FF0000"/>
                  </a:solidFill>
                </a:ln>
              </a:rPr>
              <a:t>وأبو عبيدة </a:t>
            </a:r>
            <a:r>
              <a:rPr lang="fa-IR" sz="3200" b="1" dirty="0" err="1"/>
              <a:t>والأصمعي</a:t>
            </a:r>
            <a:r>
              <a:rPr lang="fa-IR" sz="3200" b="1" dirty="0"/>
              <a:t>.</a:t>
            </a:r>
          </a:p>
          <a:p>
            <a:pPr algn="just" rtl="1"/>
            <a:endParaRPr lang="en-US" sz="3200" b="1" dirty="0"/>
          </a:p>
          <a:p>
            <a:pPr algn="just" rtl="1"/>
            <a:r>
              <a:rPr lang="fa-IR" sz="3200" b="1" dirty="0">
                <a:solidFill>
                  <a:srgbClr val="0000FF"/>
                </a:solidFill>
                <a:latin typeface="Arial" pitchFamily="34" charset="0"/>
                <a:cs typeface="Arial" pitchFamily="34" charset="0"/>
              </a:rPr>
              <a:t>ترجمة الأخفش المتوفی  215 </a:t>
            </a:r>
            <a:endParaRPr lang="en-US" sz="3200" b="1" dirty="0">
              <a:solidFill>
                <a:srgbClr val="0000FF"/>
              </a:solidFill>
              <a:latin typeface="Arial" pitchFamily="34" charset="0"/>
              <a:cs typeface="Arial" pitchFamily="34" charset="0"/>
            </a:endParaRPr>
          </a:p>
          <a:p>
            <a:pPr algn="just" rtl="1"/>
            <a:r>
              <a:rPr lang="fa-IR" sz="3200" dirty="0"/>
              <a:t>قال ابن خلكان :  </a:t>
            </a:r>
            <a:r>
              <a:rPr lang="fa-IR" sz="3200" b="1" dirty="0"/>
              <a:t>أبو الحسن سعيد بن مسعدة المعروف بالأخفش الأوسط . أحد نحاة البصرة . . . من </a:t>
            </a:r>
            <a:r>
              <a:rPr lang="fa-IR" sz="3200" b="1" dirty="0">
                <a:ln>
                  <a:solidFill>
                    <a:srgbClr val="FF0000"/>
                  </a:solidFill>
                </a:ln>
              </a:rPr>
              <a:t>أئمة العربية</a:t>
            </a:r>
            <a:r>
              <a:rPr lang="fa-IR" sz="3200" b="1" dirty="0"/>
              <a:t>.</a:t>
            </a:r>
            <a:endParaRPr lang="en-US" sz="3200" b="1" dirty="0"/>
          </a:p>
          <a:p>
            <a:pPr algn="just" rtl="1"/>
            <a:endParaRPr lang="en-US" sz="3200" b="1" dirty="0">
              <a:solidFill>
                <a:srgbClr val="0000FF"/>
              </a:solidFill>
              <a:latin typeface="Arial" pitchFamily="34" charset="0"/>
              <a:cs typeface="Arial" pitchFamily="34" charset="0"/>
            </a:endParaRPr>
          </a:p>
        </p:txBody>
      </p:sp>
      <p:sp>
        <p:nvSpPr>
          <p:cNvPr id="16" name="Rectangle 15"/>
          <p:cNvSpPr/>
          <p:nvPr/>
        </p:nvSpPr>
        <p:spPr>
          <a:xfrm>
            <a:off x="7824192" y="2058717"/>
            <a:ext cx="334258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تذكرة الحفاظ، ج 1 ص 371. </a:t>
            </a:r>
            <a:endParaRPr lang="en-US" sz="2800" dirty="0"/>
          </a:p>
        </p:txBody>
      </p:sp>
      <p:sp>
        <p:nvSpPr>
          <p:cNvPr id="17" name="Rectangle 16"/>
          <p:cNvSpPr/>
          <p:nvPr/>
        </p:nvSpPr>
        <p:spPr>
          <a:xfrm>
            <a:off x="6444006" y="4096279"/>
            <a:ext cx="4722768"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 المزهر في علوم اللغة والأدب، ج2 ص344.</a:t>
            </a:r>
            <a:endParaRPr lang="en-US" sz="2800" dirty="0"/>
          </a:p>
        </p:txBody>
      </p:sp>
      <p:sp>
        <p:nvSpPr>
          <p:cNvPr id="14" name="Rectangle 13"/>
          <p:cNvSpPr/>
          <p:nvPr/>
        </p:nvSpPr>
        <p:spPr>
          <a:xfrm>
            <a:off x="3744549" y="6320912"/>
            <a:ext cx="742222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وفيات الأعيان ج 2 ص 380، الوافي بالوفيات للصفدي  ج 15 ص 161</a:t>
            </a:r>
            <a:endParaRPr lang="en-US" sz="2800" dirty="0"/>
          </a:p>
        </p:txBody>
      </p:sp>
      <p:sp>
        <p:nvSpPr>
          <p:cNvPr id="13" name="Right Arrow 12">
            <a:hlinkClick r:id="rId5" action="ppaction://hlinksldjump"/>
          </p:cNvPr>
          <p:cNvSpPr/>
          <p:nvPr/>
        </p:nvSpPr>
        <p:spPr>
          <a:xfrm>
            <a:off x="119336" y="17963"/>
            <a:ext cx="1076249" cy="58640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09916" y="5786100"/>
            <a:ext cx="700079" cy="1080000"/>
          </a:xfrm>
          <a:prstGeom prst="rect">
            <a:avLst/>
          </a:prstGeom>
        </p:spPr>
      </p:pic>
      <p:pic>
        <p:nvPicPr>
          <p:cNvPr id="5" name="Picture 4">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1344" y="1328264"/>
            <a:ext cx="807223" cy="1190083"/>
          </a:xfrm>
          <a:prstGeom prst="rect">
            <a:avLst/>
          </a:prstGeom>
        </p:spPr>
      </p:pic>
    </p:spTree>
    <p:extLst>
      <p:ext uri="{BB962C8B-B14F-4D97-AF65-F5344CB8AC3E}">
        <p14:creationId xmlns:p14="http://schemas.microsoft.com/office/powerpoint/2010/main" val="414238990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91344" y="39480"/>
            <a:ext cx="4032448"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055477"/>
            <a:ext cx="5795745"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endParaRPr lang="fa-IR" sz="3600" b="1" dirty="0">
              <a:solidFill>
                <a:srgbClr val="003300"/>
              </a:solidFill>
              <a:effectLst>
                <a:glow rad="139700">
                  <a:schemeClr val="accent3">
                    <a:satMod val="175000"/>
                    <a:alpha val="40000"/>
                  </a:schemeClr>
                </a:glow>
              </a:effectLst>
              <a:latin typeface="Arial" pitchFamily="34" charset="0"/>
              <a:cs typeface="+mj-cs"/>
            </a:endParaRPr>
          </a:p>
          <a:p>
            <a:pPr algn="ctr" rtl="1"/>
            <a:r>
              <a:rPr lang="fa-IR" sz="3600" b="1" dirty="0">
                <a:solidFill>
                  <a:srgbClr val="003300"/>
                </a:solidFill>
                <a:effectLst>
                  <a:glow rad="139700">
                    <a:schemeClr val="accent3">
                      <a:satMod val="175000"/>
                      <a:alpha val="40000"/>
                    </a:schemeClr>
                  </a:glow>
                </a:effectLst>
                <a:latin typeface="Arial" pitchFamily="34" charset="0"/>
                <a:cs typeface="+mj-cs"/>
              </a:rPr>
              <a:t>قول مفسران بر آمدن مولي به معناي اولي </a:t>
            </a:r>
            <a:r>
              <a:rPr lang="en-US" dirty="0">
                <a:cs typeface="+mj-cs"/>
              </a:rPr>
              <a:t>	</a:t>
            </a:r>
          </a:p>
          <a:p>
            <a:pPr algn="ctr"/>
            <a:endParaRPr lang="en-US" dirty="0">
              <a:cs typeface="+mj-cs"/>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43261546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تصريح نحويين بر آمدن مولی به معناي اولی</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solidFill>
                  <a:srgbClr val="0000FF"/>
                </a:solidFill>
                <a:latin typeface="Arial" pitchFamily="34" charset="0"/>
                <a:cs typeface="Arial" pitchFamily="34" charset="0"/>
              </a:rPr>
              <a:t>قول النحويين في قوله تعالی {مَأْوَاكُمْ النارُ هِيَ مَوْلاَكُمْ} </a:t>
            </a:r>
            <a:r>
              <a:rPr lang="fa-IR" sz="2400" b="1" dirty="0">
                <a:solidFill>
                  <a:srgbClr val="FF0000"/>
                </a:solidFill>
                <a:latin typeface="Arial" pitchFamily="34" charset="0"/>
                <a:cs typeface="Arial" pitchFamily="34" charset="0"/>
              </a:rPr>
              <a:t>الحديد، 15</a:t>
            </a:r>
            <a:endParaRPr lang="en-US" sz="2400" b="1" dirty="0">
              <a:solidFill>
                <a:srgbClr val="FF0000"/>
              </a:solidFill>
              <a:latin typeface="Arial" pitchFamily="34" charset="0"/>
              <a:cs typeface="Arial" pitchFamily="34" charset="0"/>
            </a:endParaRPr>
          </a:p>
          <a:p>
            <a:pPr algn="justLow" rtl="1"/>
            <a:r>
              <a:rPr lang="fa-IR" sz="3200" dirty="0"/>
              <a:t>قال أبو عبيدة معمر بن المثنى التيمى المتوفى: 209هـ: </a:t>
            </a:r>
            <a:r>
              <a:rPr lang="fa-IR" sz="3200" b="1" dirty="0"/>
              <a:t>{هِيَ مَوْلاَكُمْ}: «</a:t>
            </a:r>
            <a:r>
              <a:rPr lang="fa-IR" sz="3200" b="1" dirty="0">
                <a:ln>
                  <a:solidFill>
                    <a:srgbClr val="00B0F0"/>
                  </a:solidFill>
                </a:ln>
              </a:rPr>
              <a:t>أولى بكم</a:t>
            </a:r>
            <a:r>
              <a:rPr lang="fa-IR" sz="3200" b="1" dirty="0"/>
              <a:t>، قال لبيد».</a:t>
            </a:r>
            <a:r>
              <a:rPr lang="fa-IR" sz="3200" dirty="0"/>
              <a:t> </a:t>
            </a:r>
          </a:p>
          <a:p>
            <a:pPr algn="justLow" rtl="1"/>
            <a:endParaRPr lang="fa-IR" sz="3200" dirty="0"/>
          </a:p>
          <a:p>
            <a:pPr algn="justLow" rtl="1"/>
            <a:endParaRPr lang="fa-IR" sz="3200" dirty="0"/>
          </a:p>
          <a:p>
            <a:pPr algn="justLow" rtl="1"/>
            <a:r>
              <a:rPr lang="fa-IR" sz="3200" dirty="0"/>
              <a:t>قال الذهبي:  </a:t>
            </a:r>
            <a:r>
              <a:rPr lang="fa-IR" sz="3200" b="1" dirty="0"/>
              <a:t>أبو عبيدة </a:t>
            </a:r>
            <a:r>
              <a:rPr lang="fa-IR" sz="3200" b="1" dirty="0">
                <a:ln>
                  <a:solidFill>
                    <a:srgbClr val="FF0000"/>
                  </a:solidFill>
                </a:ln>
              </a:rPr>
              <a:t>الامام العلامة البحر </a:t>
            </a:r>
            <a:r>
              <a:rPr lang="fa-IR" sz="3200" b="1" dirty="0"/>
              <a:t>، أبو عبيدة ، معمر بن المثني ، النحوي.. قال الجاحظ : لم يكن في الأرض خارجي ولا جامعي أعلم بجميع العلوم منه .</a:t>
            </a:r>
          </a:p>
          <a:p>
            <a:pPr algn="justLow" rtl="1"/>
            <a:endParaRPr lang="fa-IR" sz="3200" dirty="0"/>
          </a:p>
          <a:p>
            <a:pPr algn="justLow" rtl="1"/>
            <a:endParaRPr lang="fa-IR" sz="3200" dirty="0"/>
          </a:p>
          <a:p>
            <a:pPr algn="justLow" rtl="1"/>
            <a:r>
              <a:rPr lang="fa-IR" sz="3200" dirty="0"/>
              <a:t>قال سليمان بن بنين الدقيقي النحوي المتوفى: 614هـ: «</a:t>
            </a:r>
            <a:r>
              <a:rPr lang="fa-IR" sz="3200" b="1" dirty="0"/>
              <a:t>{مَأْوَاكُمْ النارُ هِيَ مَوْلاَكُمْ}</a:t>
            </a:r>
            <a:r>
              <a:rPr lang="fa-IR" sz="3200" dirty="0"/>
              <a:t> </a:t>
            </a:r>
            <a:r>
              <a:rPr lang="fa-IR" sz="3200" b="1" dirty="0"/>
              <a:t>أي </a:t>
            </a:r>
            <a:r>
              <a:rPr lang="fa-IR" sz="3200" b="1" dirty="0">
                <a:ln>
                  <a:solidFill>
                    <a:srgbClr val="00B0F0"/>
                  </a:solidFill>
                </a:ln>
              </a:rPr>
              <a:t>أولى بكم</a:t>
            </a:r>
            <a:r>
              <a:rPr lang="fa-IR" sz="3200" b="1" dirty="0"/>
              <a:t>». </a:t>
            </a:r>
          </a:p>
          <a:p>
            <a:pPr algn="justLow" rtl="1"/>
            <a:endParaRPr lang="fa-IR" sz="3200" dirty="0"/>
          </a:p>
        </p:txBody>
      </p:sp>
      <p:sp>
        <p:nvSpPr>
          <p:cNvPr id="16" name="Rectangle 15"/>
          <p:cNvSpPr/>
          <p:nvPr/>
        </p:nvSpPr>
        <p:spPr>
          <a:xfrm>
            <a:off x="8513935" y="2015262"/>
            <a:ext cx="2823209"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مجاز القرآن ج1 ص122.</a:t>
            </a:r>
            <a:endParaRPr lang="en-US" sz="2800" dirty="0"/>
          </a:p>
        </p:txBody>
      </p:sp>
      <p:sp>
        <p:nvSpPr>
          <p:cNvPr id="17" name="Rectangle 16"/>
          <p:cNvSpPr/>
          <p:nvPr/>
        </p:nvSpPr>
        <p:spPr>
          <a:xfrm>
            <a:off x="8010593" y="4293096"/>
            <a:ext cx="332655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سير أعلام النبلاء ج 9 ص 446</a:t>
            </a:r>
            <a:endParaRPr lang="en-US" sz="2800" dirty="0"/>
          </a:p>
        </p:txBody>
      </p:sp>
      <p:sp>
        <p:nvSpPr>
          <p:cNvPr id="15" name="Rectangle 14"/>
          <p:cNvSpPr/>
          <p:nvPr/>
        </p:nvSpPr>
        <p:spPr>
          <a:xfrm>
            <a:off x="6890093" y="6087625"/>
            <a:ext cx="444705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اتفاق المباني وافتراق المعاني ج1 ص138</a:t>
            </a:r>
            <a:endParaRPr lang="en-US" sz="2800" dirty="0"/>
          </a:p>
        </p:txBody>
      </p:sp>
      <p:sp>
        <p:nvSpPr>
          <p:cNvPr id="18" name="Right Arrow 17">
            <a:hlinkClick r:id="rId5" action="ppaction://hlinksldjump"/>
          </p:cNvPr>
          <p:cNvSpPr/>
          <p:nvPr/>
        </p:nvSpPr>
        <p:spPr>
          <a:xfrm>
            <a:off x="479376" y="36098"/>
            <a:ext cx="889462" cy="44057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08800" y="1818482"/>
            <a:ext cx="933439" cy="1440000"/>
          </a:xfrm>
          <a:prstGeom prst="rect">
            <a:avLst/>
          </a:prstGeom>
        </p:spPr>
      </p:pic>
      <p:pic>
        <p:nvPicPr>
          <p:cNvPr id="4" name="Picture 3">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49314" y="3767419"/>
            <a:ext cx="999644" cy="1440000"/>
          </a:xfrm>
          <a:prstGeom prst="rect">
            <a:avLst/>
          </a:prstGeom>
        </p:spPr>
      </p:pic>
      <p:pic>
        <p:nvPicPr>
          <p:cNvPr id="7" name="Picture 6">
            <a:hlinkClick r:id="rId10" action="ppaction://hlinkfile"/>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71884" y="3872087"/>
            <a:ext cx="976518" cy="1440000"/>
          </a:xfrm>
          <a:prstGeom prst="rect">
            <a:avLst/>
          </a:prstGeom>
        </p:spPr>
      </p:pic>
    </p:spTree>
    <p:extLst>
      <p:ext uri="{BB962C8B-B14F-4D97-AF65-F5344CB8AC3E}">
        <p14:creationId xmlns:p14="http://schemas.microsoft.com/office/powerpoint/2010/main" val="183551765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5"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055477"/>
            <a:ext cx="5795745"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endParaRPr lang="fa-IR" sz="3600" b="1" dirty="0">
              <a:solidFill>
                <a:srgbClr val="003300"/>
              </a:solidFill>
              <a:effectLst>
                <a:glow rad="139700">
                  <a:schemeClr val="accent3">
                    <a:satMod val="175000"/>
                    <a:alpha val="40000"/>
                  </a:schemeClr>
                </a:glow>
              </a:effectLst>
              <a:latin typeface="Arial" pitchFamily="34" charset="0"/>
              <a:cs typeface="+mj-cs"/>
            </a:endParaRPr>
          </a:p>
          <a:p>
            <a:pPr algn="ctr" rtl="1"/>
            <a:r>
              <a:rPr lang="fa-IR" sz="3600" b="1" dirty="0">
                <a:solidFill>
                  <a:srgbClr val="003300"/>
                </a:solidFill>
                <a:effectLst>
                  <a:glow rad="139700">
                    <a:schemeClr val="accent3">
                      <a:satMod val="175000"/>
                      <a:alpha val="40000"/>
                    </a:schemeClr>
                  </a:glow>
                </a:effectLst>
                <a:latin typeface="Arial" pitchFamily="34" charset="0"/>
                <a:cs typeface="+mj-cs"/>
              </a:rPr>
              <a:t>قول محدثان بر آمدن مولي به معناي اولي </a:t>
            </a:r>
            <a:r>
              <a:rPr lang="en-US" dirty="0">
                <a:cs typeface="+mj-cs"/>
              </a:rPr>
              <a:t>	</a:t>
            </a:r>
          </a:p>
          <a:p>
            <a:pPr algn="ctr"/>
            <a:endParaRPr lang="en-US" dirty="0">
              <a:cs typeface="+mj-cs"/>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387147431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   قول  محدثان بر آمدن مولی به معناي اولی</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 rtl="1"/>
            <a:r>
              <a:rPr lang="fa-IR" sz="3200" b="1" dirty="0">
                <a:solidFill>
                  <a:srgbClr val="0000FF"/>
                </a:solidFill>
                <a:latin typeface="Arial" pitchFamily="34" charset="0"/>
                <a:cs typeface="Arial" pitchFamily="34" charset="0"/>
              </a:rPr>
              <a:t>قول المحدثين  في قوله تعالی {مَأْوَاكُمْ النارُ هِيَ مَوْلاَكُمْ} </a:t>
            </a:r>
            <a:r>
              <a:rPr lang="fa-IR" sz="2400" b="1" dirty="0">
                <a:solidFill>
                  <a:srgbClr val="FF0000"/>
                </a:solidFill>
                <a:latin typeface="Arial" pitchFamily="34" charset="0"/>
                <a:cs typeface="Arial" pitchFamily="34" charset="0"/>
              </a:rPr>
              <a:t>الحديد، 15</a:t>
            </a:r>
            <a:endParaRPr lang="en-US" sz="2400" b="1" dirty="0">
              <a:solidFill>
                <a:srgbClr val="FF0000"/>
              </a:solidFill>
              <a:latin typeface="Arial" pitchFamily="34" charset="0"/>
              <a:cs typeface="Arial" pitchFamily="34" charset="0"/>
            </a:endParaRPr>
          </a:p>
          <a:p>
            <a:pPr algn="just" rtl="1"/>
            <a:r>
              <a:rPr lang="ar-SA" sz="3200" dirty="0"/>
              <a:t>وقال </a:t>
            </a:r>
            <a:r>
              <a:rPr lang="ar-SA" sz="3200" dirty="0">
                <a:ln>
                  <a:solidFill>
                    <a:srgbClr val="FF0000"/>
                  </a:solidFill>
                </a:ln>
              </a:rPr>
              <a:t>البخاري</a:t>
            </a:r>
            <a:r>
              <a:rPr lang="ar-SA" sz="3200" dirty="0"/>
              <a:t> المتوفى 256هـ في تفسير قوله تعالى: </a:t>
            </a:r>
            <a:r>
              <a:rPr lang="fa-IR" sz="3200" b="1" dirty="0"/>
              <a:t>{مَأْوَاكُمْ النارُ هِيَ مَوْلاَكُمْ}</a:t>
            </a:r>
            <a:r>
              <a:rPr lang="fa-IR" sz="3200" dirty="0"/>
              <a:t> </a:t>
            </a:r>
            <a:r>
              <a:rPr lang="fa-IR" sz="3200" dirty="0">
                <a:solidFill>
                  <a:srgbClr val="FF0000"/>
                </a:solidFill>
              </a:rPr>
              <a:t>الحديد، 15</a:t>
            </a:r>
            <a:r>
              <a:rPr lang="fa-IR" sz="3200" dirty="0"/>
              <a:t>.: </a:t>
            </a:r>
            <a:r>
              <a:rPr lang="fa-IR" sz="3200" b="1" dirty="0"/>
              <a:t>«</a:t>
            </a:r>
            <a:r>
              <a:rPr lang="fa-IR" sz="3200" dirty="0"/>
              <a:t>(</a:t>
            </a:r>
            <a:r>
              <a:rPr lang="fa-IR" sz="3200" b="1" dirty="0"/>
              <a:t>مَوْلاَكُمْ</a:t>
            </a:r>
            <a:r>
              <a:rPr lang="fa-IR" sz="3200" dirty="0"/>
              <a:t>)</a:t>
            </a:r>
            <a:r>
              <a:rPr lang="fa-IR" sz="3200" b="1" dirty="0"/>
              <a:t> </a:t>
            </a:r>
            <a:r>
              <a:rPr lang="fa-IR" sz="3200" b="1" dirty="0">
                <a:ln>
                  <a:solidFill>
                    <a:srgbClr val="00B0F0"/>
                  </a:solidFill>
                </a:ln>
              </a:rPr>
              <a:t>أَوْلَى بِكُمْ». </a:t>
            </a:r>
          </a:p>
          <a:p>
            <a:pPr algn="just" rtl="1"/>
            <a:endParaRPr lang="fa-IR" sz="3200" dirty="0"/>
          </a:p>
          <a:p>
            <a:pPr algn="just" rtl="1"/>
            <a:endParaRPr lang="fa-IR" sz="3200" dirty="0"/>
          </a:p>
          <a:p>
            <a:pPr algn="just" rtl="1"/>
            <a:r>
              <a:rPr lang="fa-IR" sz="3200" dirty="0"/>
              <a:t>وقال ابن حجر المتوفى 852: </a:t>
            </a:r>
            <a:r>
              <a:rPr lang="fa-IR" sz="3200" b="1" dirty="0"/>
              <a:t>قوله: «مولاكم: أولى بكم» قال </a:t>
            </a:r>
            <a:r>
              <a:rPr lang="fa-IR" sz="3200" b="1" dirty="0">
                <a:ln>
                  <a:solidFill>
                    <a:srgbClr val="FF0000"/>
                  </a:solidFill>
                </a:ln>
              </a:rPr>
              <a:t>الفراء</a:t>
            </a:r>
            <a:r>
              <a:rPr lang="fa-IR" sz="3200" b="1" dirty="0"/>
              <a:t> في قوله تعالى مأواكم النار هي مولاكم يعني </a:t>
            </a:r>
            <a:r>
              <a:rPr lang="fa-IR" sz="3200" b="1" dirty="0">
                <a:ln>
                  <a:solidFill>
                    <a:srgbClr val="00B0F0"/>
                  </a:solidFill>
                </a:ln>
                <a:effectLst>
                  <a:glow rad="139700">
                    <a:schemeClr val="accent3">
                      <a:satMod val="175000"/>
                      <a:alpha val="40000"/>
                    </a:schemeClr>
                  </a:glow>
                </a:effectLst>
              </a:rPr>
              <a:t>أولى بكم، </a:t>
            </a:r>
            <a:r>
              <a:rPr lang="fa-IR" sz="3200" b="1" dirty="0"/>
              <a:t>وكذا قال أبو عبيدة وفي بعض نسخ البخاري هو </a:t>
            </a:r>
            <a:r>
              <a:rPr lang="fa-IR" sz="3200" b="1" dirty="0">
                <a:ln>
                  <a:solidFill>
                    <a:srgbClr val="00B0F0"/>
                  </a:solidFill>
                </a:ln>
              </a:rPr>
              <a:t>أولي بكم </a:t>
            </a:r>
            <a:r>
              <a:rPr lang="fa-IR" sz="3200" b="1" dirty="0"/>
              <a:t>وكذا هو في كلام أبي عبيدة.</a:t>
            </a:r>
            <a:r>
              <a:rPr lang="fa-IR" sz="3200" dirty="0"/>
              <a:t> </a:t>
            </a:r>
            <a:endParaRPr lang="en-US" sz="3200" dirty="0"/>
          </a:p>
        </p:txBody>
      </p:sp>
      <p:sp>
        <p:nvSpPr>
          <p:cNvPr id="17" name="Rectangle 16"/>
          <p:cNvSpPr/>
          <p:nvPr/>
        </p:nvSpPr>
        <p:spPr>
          <a:xfrm>
            <a:off x="3715973" y="2497882"/>
            <a:ext cx="7779694"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rtl="1"/>
            <a:r>
              <a:rPr lang="fa-IR" sz="2800" dirty="0"/>
              <a:t>صحيح البخاري، ج6 ص57 ح 4881 كتاب التفسير، ب 57، سورة الْحَدِيدُ</a:t>
            </a:r>
            <a:endParaRPr lang="fa-IR" sz="2800" b="1" dirty="0">
              <a:solidFill>
                <a:srgbClr val="FF0000"/>
              </a:solidFill>
              <a:latin typeface="Arial" pitchFamily="34" charset="0"/>
              <a:cs typeface="Arial" pitchFamily="34" charset="0"/>
            </a:endParaRPr>
          </a:p>
        </p:txBody>
      </p:sp>
      <p:sp>
        <p:nvSpPr>
          <p:cNvPr id="14" name="Rectangle 13"/>
          <p:cNvSpPr/>
          <p:nvPr/>
        </p:nvSpPr>
        <p:spPr>
          <a:xfrm>
            <a:off x="5831937" y="5669577"/>
            <a:ext cx="566373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rtl="1"/>
            <a:r>
              <a:rPr lang="fa-IR" sz="2800" dirty="0"/>
              <a:t>فتح الباري ج8 ص628، عمدة القاري، ج19 ص628.</a:t>
            </a:r>
            <a:endParaRPr lang="fa-IR" sz="2800" b="1" dirty="0">
              <a:solidFill>
                <a:srgbClr val="FF0000"/>
              </a:solidFill>
              <a:latin typeface="Arial" pitchFamily="34" charset="0"/>
              <a:cs typeface="Arial" pitchFamily="34" charset="0"/>
            </a:endParaRPr>
          </a:p>
        </p:txBody>
      </p:sp>
      <p:sp>
        <p:nvSpPr>
          <p:cNvPr id="13" name="Right Arrow 12">
            <a:hlinkClick r:id="rId5" action="ppaction://hlinksldjump"/>
          </p:cNvPr>
          <p:cNvSpPr/>
          <p:nvPr/>
        </p:nvSpPr>
        <p:spPr>
          <a:xfrm>
            <a:off x="332170" y="-24359"/>
            <a:ext cx="1183874" cy="6450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Picture 4">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268494" y="4769577"/>
            <a:ext cx="1301786" cy="1800000"/>
          </a:xfrm>
          <a:prstGeom prst="rect">
            <a:avLst/>
          </a:prstGeom>
        </p:spPr>
      </p:pic>
      <p:pic>
        <p:nvPicPr>
          <p:cNvPr id="7" name="Picture 6">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350027" y="1849096"/>
            <a:ext cx="1220253" cy="1800000"/>
          </a:xfrm>
          <a:prstGeom prst="rect">
            <a:avLst/>
          </a:prstGeom>
        </p:spPr>
      </p:pic>
    </p:spTree>
    <p:extLst>
      <p:ext uri="{BB962C8B-B14F-4D97-AF65-F5344CB8AC3E}">
        <p14:creationId xmlns:p14="http://schemas.microsoft.com/office/powerpoint/2010/main" val="223070612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055477"/>
            <a:ext cx="5795745"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endParaRPr lang="fa-IR" sz="3600" b="1" dirty="0">
              <a:solidFill>
                <a:srgbClr val="003300"/>
              </a:solidFill>
              <a:effectLst>
                <a:glow rad="139700">
                  <a:schemeClr val="accent3">
                    <a:satMod val="175000"/>
                    <a:alpha val="40000"/>
                  </a:schemeClr>
                </a:glow>
              </a:effectLst>
              <a:latin typeface="Arial" pitchFamily="34" charset="0"/>
              <a:cs typeface="+mj-cs"/>
            </a:endParaRPr>
          </a:p>
          <a:p>
            <a:pPr algn="ctr" rtl="1"/>
            <a:r>
              <a:rPr lang="fa-IR" sz="3600" b="1" dirty="0">
                <a:solidFill>
                  <a:srgbClr val="003300"/>
                </a:solidFill>
                <a:effectLst>
                  <a:glow rad="139700">
                    <a:schemeClr val="accent3">
                      <a:satMod val="175000"/>
                      <a:alpha val="40000"/>
                    </a:schemeClr>
                  </a:glow>
                </a:effectLst>
                <a:latin typeface="Arial" pitchFamily="34" charset="0"/>
                <a:cs typeface="+mj-cs"/>
              </a:rPr>
              <a:t>قول مفسران بر آمدن مولي به معناي اولي </a:t>
            </a:r>
            <a:r>
              <a:rPr lang="en-US" dirty="0">
                <a:cs typeface="+mj-cs"/>
              </a:rPr>
              <a:t>	</a:t>
            </a:r>
          </a:p>
          <a:p>
            <a:pPr algn="ctr"/>
            <a:endParaRPr lang="en-US" dirty="0">
              <a:cs typeface="+mj-cs"/>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184972097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latin typeface="Arial" pitchFamily="34" charset="0"/>
                <a:cs typeface="Arial" pitchFamily="34" charset="0"/>
              </a:rPr>
              <a:t>استعمال كلمه مولي در قرآن </a:t>
            </a:r>
            <a:endParaRPr lang="en-US" b="1" dirty="0">
              <a:solidFill>
                <a:schemeClr val="tx1"/>
              </a:solidFill>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indent="180340" rtl="1">
              <a:lnSpc>
                <a:spcPct val="120000"/>
              </a:lnSpc>
            </a:pPr>
            <a:r>
              <a:rPr lang="ar-SA"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{وَاللهُ </a:t>
            </a:r>
            <a:r>
              <a:rPr lang="ar-SA" sz="3200" b="1" dirty="0">
                <a:solidFill>
                  <a:srgbClr val="005320"/>
                </a:solidFill>
                <a:highlight>
                  <a:srgbClr val="FFFF00"/>
                </a:highlight>
                <a:latin typeface="Arial" panose="020B0604020202020204" pitchFamily="34" charset="0"/>
                <a:ea typeface="Times New Roman" panose="02020603050405020304" pitchFamily="18" charset="0"/>
                <a:cs typeface="Taher" panose="00000400000000000000" pitchFamily="2" charset="-78"/>
              </a:rPr>
              <a:t>مَوْلاَكُمْ</a:t>
            </a:r>
            <a:r>
              <a:rPr lang="ar-SA"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 وَهُوَ الْعَلِيمُ الْحَكِيمُ}</a:t>
            </a:r>
            <a:r>
              <a:rPr lang="ar-SA" sz="2400" b="1"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 التحريم: 2 </a:t>
            </a:r>
            <a:endParaRPr lang="en-US" sz="3200" dirty="0">
              <a:latin typeface="Times New Roman" panose="02020603050405020304" pitchFamily="18" charset="0"/>
              <a:ea typeface="Times New Roman" panose="02020603050405020304" pitchFamily="18" charset="0"/>
              <a:cs typeface="Taher" panose="00000400000000000000" pitchFamily="2" charset="-78"/>
            </a:endParaRPr>
          </a:p>
          <a:p>
            <a:pPr indent="180340" rtl="1">
              <a:lnSpc>
                <a:spcPct val="120000"/>
              </a:lnSpc>
            </a:pPr>
            <a:r>
              <a:rPr lang="ar-SA"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{مَأْوَاكُمْ النَّارُ هِيَ </a:t>
            </a:r>
            <a:r>
              <a:rPr lang="ar-SA" sz="3200" b="1" dirty="0">
                <a:solidFill>
                  <a:srgbClr val="005320"/>
                </a:solidFill>
                <a:highlight>
                  <a:srgbClr val="FFFF00"/>
                </a:highlight>
                <a:latin typeface="Arial" panose="020B0604020202020204" pitchFamily="34" charset="0"/>
                <a:ea typeface="Times New Roman" panose="02020603050405020304" pitchFamily="18" charset="0"/>
                <a:cs typeface="Taher" panose="00000400000000000000" pitchFamily="2" charset="-78"/>
              </a:rPr>
              <a:t>مَوْلاَكُمْ</a:t>
            </a:r>
            <a:r>
              <a:rPr lang="ar-SA"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 وَبِئْسَ الْمَصِيرُ}</a:t>
            </a:r>
            <a:r>
              <a:rPr lang="ar-SA" sz="2400" b="1" dirty="0">
                <a:latin typeface="Times New Roman" panose="02020603050405020304" pitchFamily="18" charset="0"/>
                <a:ea typeface="Times New Roman" panose="02020603050405020304" pitchFamily="18" charset="0"/>
                <a:cs typeface="Taher" panose="00000400000000000000" pitchFamily="2" charset="-78"/>
              </a:rPr>
              <a:t> </a:t>
            </a:r>
            <a:r>
              <a:rPr lang="ar-SA" sz="2400" b="1"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الحديد: 15</a:t>
            </a:r>
            <a:endParaRPr lang="en-US" sz="3200" dirty="0">
              <a:latin typeface="Times New Roman" panose="02020603050405020304" pitchFamily="18" charset="0"/>
              <a:ea typeface="Times New Roman" panose="02020603050405020304" pitchFamily="18" charset="0"/>
              <a:cs typeface="Taher" panose="00000400000000000000" pitchFamily="2" charset="-78"/>
            </a:endParaRPr>
          </a:p>
          <a:p>
            <a:pPr marL="180340" rtl="1">
              <a:lnSpc>
                <a:spcPct val="120000"/>
              </a:lnSpc>
            </a:pPr>
            <a:r>
              <a:rPr lang="fa-IR"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{وَاغْفِرْ لَنَا وَارْحَمْنَا أَنْتَ</a:t>
            </a:r>
            <a:r>
              <a:rPr lang="fa-IR" sz="3200" b="1" dirty="0">
                <a:solidFill>
                  <a:srgbClr val="005320"/>
                </a:solidFill>
                <a:highlight>
                  <a:srgbClr val="FFFF00"/>
                </a:highlight>
                <a:latin typeface="Arial" panose="020B0604020202020204" pitchFamily="34" charset="0"/>
                <a:ea typeface="Times New Roman" panose="02020603050405020304" pitchFamily="18" charset="0"/>
                <a:cs typeface="Taher" panose="00000400000000000000" pitchFamily="2" charset="-78"/>
              </a:rPr>
              <a:t> مَوْلاَنَا</a:t>
            </a:r>
            <a:r>
              <a:rPr lang="fa-IR"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 فَانصُرْنَا عَلَي الْقَوْمِ الْكَافِرِينَ</a:t>
            </a:r>
            <a:r>
              <a:rPr lang="ar-SA" sz="2400" b="1"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 البقرة: 286</a:t>
            </a:r>
            <a:endParaRPr lang="en-US" sz="2800" dirty="0">
              <a:solidFill>
                <a:srgbClr val="005320"/>
              </a:solidFill>
              <a:latin typeface="Arial" panose="020B0604020202020204" pitchFamily="34" charset="0"/>
              <a:ea typeface="Times New Roman" panose="02020603050405020304" pitchFamily="18" charset="0"/>
              <a:cs typeface="Taher" panose="00000400000000000000" pitchFamily="2" charset="-78"/>
            </a:endParaRPr>
          </a:p>
          <a:p>
            <a:pPr indent="180340" rtl="1">
              <a:lnSpc>
                <a:spcPct val="120000"/>
              </a:lnSpc>
            </a:pPr>
            <a:r>
              <a:rPr lang="ar-SA"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{ثُمَّ رُدُّوا إِلَي اللهِ </a:t>
            </a:r>
            <a:r>
              <a:rPr lang="ar-SA" sz="3200" b="1" dirty="0">
                <a:solidFill>
                  <a:srgbClr val="005320"/>
                </a:solidFill>
                <a:highlight>
                  <a:srgbClr val="FFFF00"/>
                </a:highlight>
                <a:latin typeface="Arial" panose="020B0604020202020204" pitchFamily="34" charset="0"/>
                <a:ea typeface="Times New Roman" panose="02020603050405020304" pitchFamily="18" charset="0"/>
                <a:cs typeface="Taher" panose="00000400000000000000" pitchFamily="2" charset="-78"/>
              </a:rPr>
              <a:t>مَوْلاَهُم</a:t>
            </a:r>
            <a:r>
              <a:rPr lang="ar-SA"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 الْحَقِّ أَلاَ لَهُ الْحُكْمُ وَهُوَ أَسْرَعُ الْحَاسِبِينَ} </a:t>
            </a:r>
            <a:r>
              <a:rPr lang="ar-SA" sz="2400" b="1"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الانعام: 62 </a:t>
            </a:r>
            <a:endParaRPr lang="en-US" sz="3200" dirty="0">
              <a:latin typeface="Times New Roman" panose="02020603050405020304" pitchFamily="18" charset="0"/>
              <a:ea typeface="Times New Roman" panose="02020603050405020304" pitchFamily="18" charset="0"/>
              <a:cs typeface="Taher" panose="00000400000000000000" pitchFamily="2" charset="-78"/>
            </a:endParaRPr>
          </a:p>
          <a:p>
            <a:pPr marL="180340" rtl="1">
              <a:lnSpc>
                <a:spcPct val="120000"/>
              </a:lnSpc>
            </a:pPr>
            <a:r>
              <a:rPr lang="fa-IR"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{هُنَالِكَ تَبْلُو كُلُّ نَفْس مَا أَسْلَفَتْ وَرُدُّوا إِلَي اللهِ </a:t>
            </a:r>
            <a:r>
              <a:rPr lang="fa-IR" sz="3200" b="1" dirty="0">
                <a:solidFill>
                  <a:srgbClr val="005320"/>
                </a:solidFill>
                <a:highlight>
                  <a:srgbClr val="FFFF00"/>
                </a:highlight>
                <a:latin typeface="Arial" panose="020B0604020202020204" pitchFamily="34" charset="0"/>
                <a:ea typeface="Times New Roman" panose="02020603050405020304" pitchFamily="18" charset="0"/>
                <a:cs typeface="Taher" panose="00000400000000000000" pitchFamily="2" charset="-78"/>
              </a:rPr>
              <a:t>مَوْلاَهُمْ</a:t>
            </a:r>
            <a:r>
              <a:rPr lang="fa-IR"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 الْحَقِّ} </a:t>
            </a:r>
            <a:r>
              <a:rPr lang="ar-SA" sz="2400" b="1"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يونس: 30</a:t>
            </a:r>
            <a:endParaRPr lang="en-US" sz="2800" dirty="0">
              <a:solidFill>
                <a:srgbClr val="005320"/>
              </a:solidFill>
              <a:latin typeface="Arial" panose="020B0604020202020204" pitchFamily="34" charset="0"/>
              <a:ea typeface="Times New Roman" panose="02020603050405020304" pitchFamily="18" charset="0"/>
              <a:cs typeface="Taher" panose="00000400000000000000" pitchFamily="2" charset="-78"/>
            </a:endParaRPr>
          </a:p>
          <a:p>
            <a:pPr marL="180340" rtl="1">
              <a:lnSpc>
                <a:spcPct val="120000"/>
              </a:lnSpc>
            </a:pPr>
            <a:r>
              <a:rPr lang="fa-IR"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{قُلْ لَنْ يُصِيبَنَا إِلاَّ مَا كَتَبَ اللهُ لَنَا هُوَ </a:t>
            </a:r>
            <a:r>
              <a:rPr lang="fa-IR" sz="3200" b="1" dirty="0">
                <a:solidFill>
                  <a:srgbClr val="005320"/>
                </a:solidFill>
                <a:highlight>
                  <a:srgbClr val="FFFF00"/>
                </a:highlight>
                <a:latin typeface="Arial" panose="020B0604020202020204" pitchFamily="34" charset="0"/>
                <a:ea typeface="Times New Roman" panose="02020603050405020304" pitchFamily="18" charset="0"/>
                <a:cs typeface="Taher" panose="00000400000000000000" pitchFamily="2" charset="-78"/>
              </a:rPr>
              <a:t>مَوْلاَنَا</a:t>
            </a:r>
            <a:r>
              <a:rPr lang="fa-IR"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 وَعَلَي اللهِ فَلْيَتَوَكَّلْ الْمُؤْمِنُونَ} </a:t>
            </a:r>
            <a:r>
              <a:rPr lang="ar-SA" sz="2400" b="1"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 التوبة: 51 </a:t>
            </a:r>
            <a:endParaRPr lang="en-US" sz="2800" dirty="0">
              <a:solidFill>
                <a:srgbClr val="005320"/>
              </a:solidFill>
              <a:latin typeface="Arial" panose="020B0604020202020204" pitchFamily="34" charset="0"/>
              <a:ea typeface="Times New Roman" panose="02020603050405020304" pitchFamily="18" charset="0"/>
              <a:cs typeface="Taher" panose="00000400000000000000" pitchFamily="2" charset="-78"/>
            </a:endParaRPr>
          </a:p>
          <a:p>
            <a:pPr marL="180340" rtl="1">
              <a:lnSpc>
                <a:spcPct val="120000"/>
              </a:lnSpc>
            </a:pPr>
            <a:r>
              <a:rPr lang="fa-IR"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{وَضَرَبَ اللهُ مَثَلا رَجُلَيْنِ أَحَدُهُمَا أَبْكَمُ لاَ يَقْدِرُ عَلَي شَيْء وَهُوَ كَلٌّ عَلَي </a:t>
            </a:r>
            <a:r>
              <a:rPr lang="fa-IR" sz="3200" b="1" dirty="0">
                <a:solidFill>
                  <a:srgbClr val="005320"/>
                </a:solidFill>
                <a:highlight>
                  <a:srgbClr val="FFFF00"/>
                </a:highlight>
                <a:latin typeface="Arial" panose="020B0604020202020204" pitchFamily="34" charset="0"/>
                <a:ea typeface="Times New Roman" panose="02020603050405020304" pitchFamily="18" charset="0"/>
                <a:cs typeface="Taher" panose="00000400000000000000" pitchFamily="2" charset="-78"/>
              </a:rPr>
              <a:t>مَوْلاَهُ</a:t>
            </a:r>
            <a:r>
              <a:rPr lang="fa-IR" sz="3200" b="1" dirty="0">
                <a:solidFill>
                  <a:srgbClr val="005320"/>
                </a:solidFill>
                <a:latin typeface="Arial" panose="020B0604020202020204" pitchFamily="34" charset="0"/>
                <a:ea typeface="Times New Roman" panose="02020603050405020304" pitchFamily="18" charset="0"/>
                <a:cs typeface="Taher" panose="00000400000000000000" pitchFamily="2" charset="-78"/>
              </a:rPr>
              <a:t> أَيْنَمَا يُوَجِّهُّ لاَ يَأْتِ بِخَيْر هَلْ يَسْتَوِي هُوَ وَمَنْ يَأْمُرُ بِالْعَدْلِ وَهُوَ عَلَي صِرَاط مُسْتَقِيم}</a:t>
            </a:r>
            <a:r>
              <a:rPr lang="ar-SA" sz="2400" b="1" dirty="0">
                <a:solidFill>
                  <a:srgbClr val="FF0000"/>
                </a:solidFill>
                <a:latin typeface="Times New Roman" panose="02020603050405020304" pitchFamily="18" charset="0"/>
                <a:ea typeface="Times New Roman" panose="02020603050405020304" pitchFamily="18" charset="0"/>
                <a:cs typeface="Taher" panose="00000400000000000000" pitchFamily="2" charset="-78"/>
              </a:rPr>
              <a:t> النحل: 76.</a:t>
            </a:r>
            <a:endParaRPr lang="en-US" sz="2800" dirty="0">
              <a:solidFill>
                <a:srgbClr val="005320"/>
              </a:solidFill>
              <a:latin typeface="Arial" panose="020B0604020202020204" pitchFamily="34" charset="0"/>
              <a:ea typeface="Times New Roman" panose="02020603050405020304" pitchFamily="18" charset="0"/>
              <a:cs typeface="Taher" panose="00000400000000000000" pitchFamily="2" charset="-78"/>
            </a:endParaRPr>
          </a:p>
          <a:p>
            <a:pPr algn="justLow" rtl="1">
              <a:lnSpc>
                <a:spcPct val="120000"/>
              </a:lnSpc>
            </a:pPr>
            <a:endParaRPr lang="fa-IR" sz="3200" dirty="0"/>
          </a:p>
          <a:p>
            <a:pPr algn="justLow" rtl="1">
              <a:lnSpc>
                <a:spcPct val="120000"/>
              </a:lnSpc>
            </a:pPr>
            <a:endParaRPr lang="en-US" sz="3200" dirty="0"/>
          </a:p>
        </p:txBody>
      </p:sp>
    </p:spTree>
    <p:extLst>
      <p:ext uri="{BB962C8B-B14F-4D97-AF65-F5344CB8AC3E}">
        <p14:creationId xmlns:p14="http://schemas.microsoft.com/office/powerpoint/2010/main" val="75260796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قول مفسرين بر آمدن مولی به معناي اولی</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solidFill>
                  <a:srgbClr val="0000FF"/>
                </a:solidFill>
                <a:latin typeface="Arial" pitchFamily="34" charset="0"/>
                <a:cs typeface="Arial" pitchFamily="34" charset="0"/>
              </a:rPr>
              <a:t>قول المفسرين  في قوله تعالی {مَأْوَاكُمْ النارُ هِيَ مَوْلاَكُمْ} </a:t>
            </a:r>
            <a:r>
              <a:rPr lang="fa-IR" sz="2400" b="1" dirty="0">
                <a:solidFill>
                  <a:srgbClr val="FF0000"/>
                </a:solidFill>
                <a:latin typeface="Arial" pitchFamily="34" charset="0"/>
                <a:cs typeface="Arial" pitchFamily="34" charset="0"/>
              </a:rPr>
              <a:t>الحديد، 15</a:t>
            </a:r>
            <a:endParaRPr lang="en-US" sz="2400" b="1" dirty="0">
              <a:solidFill>
                <a:srgbClr val="FF0000"/>
              </a:solidFill>
              <a:latin typeface="Arial" pitchFamily="34" charset="0"/>
              <a:cs typeface="Arial" pitchFamily="34" charset="0"/>
            </a:endParaRPr>
          </a:p>
          <a:p>
            <a:pPr algn="justLow" rtl="1"/>
            <a:r>
              <a:rPr lang="fa-IR" sz="3200" dirty="0"/>
              <a:t>قال الطبري أبو جعفر المتوفى: 310: </a:t>
            </a:r>
            <a:r>
              <a:rPr lang="fa-IR" sz="3200" b="1" dirty="0"/>
              <a:t>«وقوله هي مولاكم يقول النار </a:t>
            </a:r>
            <a:r>
              <a:rPr lang="fa-IR" sz="3200" b="1" dirty="0">
                <a:ln>
                  <a:solidFill>
                    <a:srgbClr val="00B0F0"/>
                  </a:solidFill>
                </a:ln>
              </a:rPr>
              <a:t>أولى بكم</a:t>
            </a:r>
            <a:r>
              <a:rPr lang="fa-IR" sz="3200" b="1" dirty="0"/>
              <a:t>».</a:t>
            </a:r>
            <a:r>
              <a:rPr lang="fa-IR" sz="3200" dirty="0"/>
              <a:t> </a:t>
            </a:r>
          </a:p>
          <a:p>
            <a:pPr algn="justLow" rtl="1"/>
            <a:endParaRPr lang="fa-IR" sz="3200" dirty="0"/>
          </a:p>
          <a:p>
            <a:pPr algn="justLow" rtl="1"/>
            <a:r>
              <a:rPr lang="fa-IR" sz="3200" dirty="0"/>
              <a:t>قال أبو عبد الرحمن محمد بن الحسين السلمي المتوفى: 412هـ: «</a:t>
            </a:r>
            <a:r>
              <a:rPr lang="fa-IR" sz="3200" b="1" dirty="0"/>
              <a:t>{مَأْوَاكُمْ النارُ هِيَ مَوْلاَكُمْ} أي </a:t>
            </a:r>
            <a:r>
              <a:rPr lang="fa-IR" sz="3200" b="1" dirty="0">
                <a:ln>
                  <a:solidFill>
                    <a:srgbClr val="00B0F0"/>
                  </a:solidFill>
                </a:ln>
              </a:rPr>
              <a:t>أولى الأشياء بكم </a:t>
            </a:r>
            <a:r>
              <a:rPr lang="fa-IR" sz="3200" b="1" dirty="0"/>
              <a:t>واقربها إليكم»</a:t>
            </a:r>
            <a:r>
              <a:rPr lang="fa-IR" sz="3200" dirty="0"/>
              <a:t> </a:t>
            </a:r>
          </a:p>
          <a:p>
            <a:pPr algn="justLow" rtl="1"/>
            <a:endParaRPr lang="fa-IR" sz="3200" dirty="0"/>
          </a:p>
          <a:p>
            <a:pPr algn="justLow" rtl="1"/>
            <a:r>
              <a:rPr lang="fa-IR" sz="3200" dirty="0"/>
              <a:t>قال القشيري النيسابوري الشافعي المتوفى: 465هـ: «{</a:t>
            </a:r>
            <a:r>
              <a:rPr lang="fa-IR" sz="3200" b="1" dirty="0"/>
              <a:t>هِيَ مَوْلاَكُمْ}</a:t>
            </a:r>
            <a:r>
              <a:rPr lang="fa-IR" sz="3200" dirty="0"/>
              <a:t> </a:t>
            </a:r>
            <a:r>
              <a:rPr lang="fa-IR" sz="3200" b="1" dirty="0"/>
              <a:t>أي هي </a:t>
            </a:r>
            <a:r>
              <a:rPr lang="fa-IR" sz="3200" b="1" dirty="0">
                <a:ln>
                  <a:solidFill>
                    <a:srgbClr val="00B0F0"/>
                  </a:solidFill>
                </a:ln>
              </a:rPr>
              <a:t>أوْلَى بكم</a:t>
            </a:r>
            <a:r>
              <a:rPr lang="fa-IR" sz="3200" b="1" dirty="0"/>
              <a:t>»</a:t>
            </a:r>
            <a:r>
              <a:rPr lang="fa-IR" sz="3200" dirty="0"/>
              <a:t> </a:t>
            </a:r>
          </a:p>
          <a:p>
            <a:pPr algn="justLow" rtl="1"/>
            <a:endParaRPr lang="fa-IR" sz="3200" dirty="0"/>
          </a:p>
          <a:p>
            <a:pPr algn="justLow" rtl="1"/>
            <a:r>
              <a:rPr lang="fa-IR" sz="3200" dirty="0"/>
              <a:t>قال الحميدي المتوفى: 488هـ «</a:t>
            </a:r>
            <a:r>
              <a:rPr lang="fa-IR" sz="3200" b="1" dirty="0"/>
              <a:t>{مَأْوَاكُمْ النارُ هِيَ مَوْلاَكُمْ}</a:t>
            </a:r>
            <a:r>
              <a:rPr lang="fa-IR" sz="3200" dirty="0"/>
              <a:t> </a:t>
            </a:r>
            <a:r>
              <a:rPr lang="fa-IR" sz="3200" b="1" dirty="0"/>
              <a:t>أي هي </a:t>
            </a:r>
            <a:r>
              <a:rPr lang="fa-IR" sz="3200" b="1" dirty="0">
                <a:ln>
                  <a:solidFill>
                    <a:srgbClr val="00B0F0"/>
                  </a:solidFill>
                </a:ln>
              </a:rPr>
              <a:t>أولى بكم</a:t>
            </a:r>
            <a:r>
              <a:rPr lang="fa-IR" sz="3200" b="1" dirty="0"/>
              <a:t>»</a:t>
            </a:r>
            <a:endParaRPr lang="en-US" sz="3200" dirty="0"/>
          </a:p>
        </p:txBody>
      </p:sp>
      <p:sp>
        <p:nvSpPr>
          <p:cNvPr id="16" name="Rectangle 15"/>
          <p:cNvSpPr/>
          <p:nvPr/>
        </p:nvSpPr>
        <p:spPr>
          <a:xfrm>
            <a:off x="8240403" y="2029370"/>
            <a:ext cx="317106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الطبري، ج27 ص228.</a:t>
            </a:r>
            <a:endParaRPr lang="en-US" sz="2800" dirty="0"/>
          </a:p>
        </p:txBody>
      </p:sp>
      <p:sp>
        <p:nvSpPr>
          <p:cNvPr id="17" name="Rectangle 16"/>
          <p:cNvSpPr/>
          <p:nvPr/>
        </p:nvSpPr>
        <p:spPr>
          <a:xfrm>
            <a:off x="8376659" y="3646935"/>
            <a:ext cx="303480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السلمي، ج2 ص309.</a:t>
            </a:r>
            <a:endParaRPr lang="en-US" sz="2800" dirty="0"/>
          </a:p>
        </p:txBody>
      </p:sp>
      <p:sp>
        <p:nvSpPr>
          <p:cNvPr id="14" name="Rectangle 13"/>
          <p:cNvSpPr/>
          <p:nvPr/>
        </p:nvSpPr>
        <p:spPr>
          <a:xfrm>
            <a:off x="8168268" y="4942328"/>
            <a:ext cx="3243196"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القشيري، ج3 ص297.</a:t>
            </a:r>
            <a:r>
              <a:rPr lang="fa-IR" sz="2800" b="1" dirty="0"/>
              <a:t> </a:t>
            </a:r>
            <a:endParaRPr lang="en-US" sz="2800" dirty="0"/>
          </a:p>
        </p:txBody>
      </p:sp>
      <p:sp>
        <p:nvSpPr>
          <p:cNvPr id="13" name="Rectangle 12"/>
          <p:cNvSpPr/>
          <p:nvPr/>
        </p:nvSpPr>
        <p:spPr>
          <a:xfrm>
            <a:off x="5164241" y="6136574"/>
            <a:ext cx="624722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غريب ما في الصحيحين البخاري ومسلم ج1 ص322</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97858" y="976358"/>
            <a:ext cx="1023103" cy="1440000"/>
          </a:xfrm>
          <a:prstGeom prst="rect">
            <a:avLst/>
          </a:prstGeom>
        </p:spPr>
      </p:pic>
      <p:pic>
        <p:nvPicPr>
          <p:cNvPr id="4" name="Picture 3">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81661" y="5326443"/>
            <a:ext cx="993859" cy="1440000"/>
          </a:xfrm>
          <a:prstGeom prst="rect">
            <a:avLst/>
          </a:prstGeom>
        </p:spPr>
      </p:pic>
    </p:spTree>
    <p:extLst>
      <p:ext uri="{BB962C8B-B14F-4D97-AF65-F5344CB8AC3E}">
        <p14:creationId xmlns:p14="http://schemas.microsoft.com/office/powerpoint/2010/main" val="308174361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P spid="13" grpId="0" animBg="1"/>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قول مفسرين بر آمدن مولی به معناي اولی</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dirty="0"/>
              <a:t>قال البغوي المتوفى: 516: «</a:t>
            </a:r>
            <a:r>
              <a:rPr lang="fa-IR" sz="3200" b="1" dirty="0"/>
              <a:t>{مَأْوَاكُمْ النارُ هِيَ مَوْلاَكُمْ} صاحبكم </a:t>
            </a:r>
            <a:r>
              <a:rPr lang="fa-IR" sz="3200" b="1" dirty="0">
                <a:ln>
                  <a:solidFill>
                    <a:srgbClr val="00B0F0"/>
                  </a:solidFill>
                </a:ln>
              </a:rPr>
              <a:t>وأولى بكم</a:t>
            </a:r>
            <a:r>
              <a:rPr lang="fa-IR" sz="3200" b="1" dirty="0"/>
              <a:t> لما أسلفتم من الذنوب».</a:t>
            </a:r>
            <a:r>
              <a:rPr lang="fa-IR" sz="3200" dirty="0"/>
              <a:t> </a:t>
            </a:r>
          </a:p>
          <a:p>
            <a:pPr algn="justLow" rtl="1"/>
            <a:endParaRPr lang="fa-IR" sz="3200" dirty="0"/>
          </a:p>
          <a:p>
            <a:pPr algn="justLow" rtl="1"/>
            <a:endParaRPr lang="fa-IR" sz="3200" dirty="0"/>
          </a:p>
          <a:p>
            <a:pPr algn="justLow" rtl="1"/>
            <a:r>
              <a:rPr lang="fa-IR" sz="3200" dirty="0"/>
              <a:t>قال ابن الجوزي المتوفى: 597:</a:t>
            </a:r>
            <a:r>
              <a:rPr lang="fa-IR" sz="3200" b="1" dirty="0"/>
              <a:t> «قوله تعالى: {هِيَ مَوْلاَكُمْ} قال أبو عبيدة أي </a:t>
            </a:r>
            <a:r>
              <a:rPr lang="fa-IR" sz="3200" b="1" dirty="0">
                <a:ln>
                  <a:solidFill>
                    <a:srgbClr val="00B0F0"/>
                  </a:solidFill>
                </a:ln>
              </a:rPr>
              <a:t>أولى بكم</a:t>
            </a:r>
            <a:r>
              <a:rPr lang="fa-IR" sz="3200" b="1" dirty="0"/>
              <a:t>».</a:t>
            </a:r>
            <a:r>
              <a:rPr lang="fa-IR" sz="3200" dirty="0"/>
              <a:t> </a:t>
            </a:r>
          </a:p>
          <a:p>
            <a:pPr algn="justLow" rtl="1"/>
            <a:endParaRPr lang="fa-IR" sz="3200" dirty="0"/>
          </a:p>
          <a:p>
            <a:pPr algn="justLow" rtl="1"/>
            <a:endParaRPr lang="fa-IR" sz="3200" dirty="0"/>
          </a:p>
          <a:p>
            <a:pPr algn="justLow" rtl="1"/>
            <a:r>
              <a:rPr lang="fa-IR" sz="3200" dirty="0"/>
              <a:t>قال البيضاوي المتوفى: 685: «</a:t>
            </a:r>
            <a:r>
              <a:rPr lang="fa-IR" sz="3200" b="1" dirty="0"/>
              <a:t>{مَأْوَاكُمْ النارُ هِيَ مَوْلاَكُمْ} هي أ</a:t>
            </a:r>
            <a:r>
              <a:rPr lang="fa-IR" sz="3200" b="1" dirty="0">
                <a:ln>
                  <a:solidFill>
                    <a:srgbClr val="00B0F0"/>
                  </a:solidFill>
                </a:ln>
              </a:rPr>
              <a:t>ولى بكم </a:t>
            </a:r>
            <a:r>
              <a:rPr lang="fa-IR" sz="3200" b="1" dirty="0"/>
              <a:t>كقول لبيد». </a:t>
            </a:r>
          </a:p>
          <a:p>
            <a:pPr algn="justLow" rtl="1"/>
            <a:endParaRPr lang="fa-IR" sz="3200" dirty="0"/>
          </a:p>
          <a:p>
            <a:pPr algn="justLow" rtl="1"/>
            <a:endParaRPr lang="fa-IR" sz="3200" dirty="0"/>
          </a:p>
          <a:p>
            <a:pPr algn="justLow" rtl="1"/>
            <a:endParaRPr lang="fa-IR" sz="3200" dirty="0"/>
          </a:p>
        </p:txBody>
      </p:sp>
      <p:sp>
        <p:nvSpPr>
          <p:cNvPr id="16" name="Rectangle 15"/>
          <p:cNvSpPr/>
          <p:nvPr/>
        </p:nvSpPr>
        <p:spPr>
          <a:xfrm>
            <a:off x="8133003" y="1831473"/>
            <a:ext cx="2988318" cy="566309"/>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Low" rtl="1">
              <a:lnSpc>
                <a:spcPct val="110000"/>
              </a:lnSpc>
            </a:pPr>
            <a:r>
              <a:rPr lang="fa-IR" sz="2800" dirty="0"/>
              <a:t>تفسير البغوي، ج4 ص297.</a:t>
            </a:r>
            <a:endParaRPr lang="en-US" sz="2800" dirty="0"/>
          </a:p>
        </p:txBody>
      </p:sp>
      <p:sp>
        <p:nvSpPr>
          <p:cNvPr id="17" name="Rectangle 16"/>
          <p:cNvSpPr/>
          <p:nvPr/>
        </p:nvSpPr>
        <p:spPr>
          <a:xfrm>
            <a:off x="8416734" y="3836127"/>
            <a:ext cx="2704587"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زاد المسير ج8 ص167.</a:t>
            </a:r>
            <a:r>
              <a:rPr lang="fa-IR" sz="2800" b="1" dirty="0"/>
              <a:t> </a:t>
            </a:r>
            <a:endParaRPr lang="en-US" sz="2800" dirty="0"/>
          </a:p>
        </p:txBody>
      </p:sp>
      <p:sp>
        <p:nvSpPr>
          <p:cNvPr id="13" name="Rectangle 12"/>
          <p:cNvSpPr/>
          <p:nvPr/>
        </p:nvSpPr>
        <p:spPr>
          <a:xfrm>
            <a:off x="7866904" y="5615662"/>
            <a:ext cx="3254417"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البيضاوي، ج5 ص300.</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8508" y="1400409"/>
            <a:ext cx="1033357" cy="1440000"/>
          </a:xfrm>
          <a:prstGeom prst="rect">
            <a:avLst/>
          </a:prstGeom>
        </p:spPr>
      </p:pic>
      <p:pic>
        <p:nvPicPr>
          <p:cNvPr id="4" name="Picture 3">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57188" y="3651030"/>
            <a:ext cx="1016379" cy="1440000"/>
          </a:xfrm>
          <a:prstGeom prst="rect">
            <a:avLst/>
          </a:prstGeom>
        </p:spPr>
      </p:pic>
      <p:pic>
        <p:nvPicPr>
          <p:cNvPr id="5" name="Picture 4">
            <a:hlinkClick r:id="rId9" action="ppaction://hlinkfile"/>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86912" y="5272272"/>
            <a:ext cx="996550" cy="1440000"/>
          </a:xfrm>
          <a:prstGeom prst="rect">
            <a:avLst/>
          </a:prstGeom>
        </p:spPr>
      </p:pic>
    </p:spTree>
    <p:extLst>
      <p:ext uri="{BB962C8B-B14F-4D97-AF65-F5344CB8AC3E}">
        <p14:creationId xmlns:p14="http://schemas.microsoft.com/office/powerpoint/2010/main" val="18945555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908720"/>
            <a:ext cx="11887781"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dirty="0"/>
              <a:t>قد ذكر حديث الغدير ابن أبي عاصم في كتاب السنة وقال الألباني في ذيله: </a:t>
            </a:r>
            <a:r>
              <a:rPr lang="fa-IR" sz="3200" b="1" dirty="0"/>
              <a:t> من كنت مولاه فعلي مولاه ، اللهم وال من والاه ، وعاد من عاداه ، وهو حديث صحيح غاية ، جاء من طرق جماعة من الصحابة خرجت أحاديث سبعة منهم ، ولبعضهم أكثر من طريق واحد ، وقد خرجتها كلها وتكلمت على أسانيدها في سلسلة الأحاديث الصحيحة (1750) .</a:t>
            </a:r>
          </a:p>
          <a:p>
            <a:pPr rtl="1"/>
            <a:endParaRPr lang="en-US" sz="3200" dirty="0"/>
          </a:p>
          <a:p>
            <a:pPr rtl="1"/>
            <a:endParaRPr lang="en-US" sz="3200" dirty="0"/>
          </a:p>
          <a:p>
            <a:pPr rtl="1"/>
            <a:endParaRPr lang="fa-IR" sz="3200" dirty="0"/>
          </a:p>
          <a:p>
            <a:pPr rtl="1"/>
            <a:r>
              <a:rPr lang="fa-IR" sz="3200" dirty="0"/>
              <a:t>ذكر ابن حبان  في صحيحه حديث أبي الطفيل في المناشدة </a:t>
            </a:r>
            <a:endParaRPr lang="en-US" sz="3200" dirty="0"/>
          </a:p>
          <a:p>
            <a:pPr rtl="1"/>
            <a:endParaRPr lang="en-US" sz="3200" dirty="0">
              <a:cs typeface="Taher" pitchFamily="2" charset="-78"/>
            </a:endParaRPr>
          </a:p>
        </p:txBody>
      </p:sp>
      <p:sp>
        <p:nvSpPr>
          <p:cNvPr id="2" name="Title 1"/>
          <p:cNvSpPr>
            <a:spLocks noGrp="1"/>
          </p:cNvSpPr>
          <p:nvPr>
            <p:ph type="title"/>
          </p:nvPr>
        </p:nvSpPr>
        <p:spPr>
          <a:xfrm>
            <a:off x="105088" y="11142"/>
            <a:ext cx="11979790" cy="879880"/>
          </a:xfrm>
        </p:spPr>
        <p:style>
          <a:lnRef idx="0">
            <a:scrgbClr r="0" g="0" b="0"/>
          </a:lnRef>
          <a:fillRef idx="1002">
            <a:schemeClr val="dk2"/>
          </a:fillRef>
          <a:effectRef idx="0">
            <a:scrgbClr r="0" g="0" b="0"/>
          </a:effectRef>
          <a:fontRef idx="major"/>
        </p:style>
        <p:txBody>
          <a:bodyPr>
            <a:normAutofit/>
          </a:bodyPr>
          <a:lstStyle/>
          <a:p>
            <a:r>
              <a:rPr lang="fa-IR" b="1" dirty="0">
                <a:cs typeface="Sultan Medium" pitchFamily="2" charset="-78"/>
              </a:rPr>
              <a:t>حديث غدير  به نقل ابن ابي عاصم وابن حبان</a:t>
            </a:r>
            <a:endParaRPr lang="en-US" b="1" dirty="0">
              <a:cs typeface="Sultan Medium" pitchFamily="2" charset="-78"/>
            </a:endParaRPr>
          </a:p>
        </p:txBody>
      </p:sp>
      <p:sp>
        <p:nvSpPr>
          <p:cNvPr id="9" name="Rectangle 8"/>
          <p:cNvSpPr/>
          <p:nvPr/>
        </p:nvSpPr>
        <p:spPr>
          <a:xfrm>
            <a:off x="3935760" y="3068960"/>
            <a:ext cx="7576113"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السنة لابن أبي عاصم  ص 552 تحقيق : بقلم : محمد ناصر الدين الألباني</a:t>
            </a:r>
          </a:p>
          <a:p>
            <a:pPr algn="r" rtl="1"/>
            <a:r>
              <a:rPr lang="fa-IR" sz="2800" dirty="0"/>
              <a:t>، ناشر : المكتب الإسلامي - بيروت – لبنان -  1413 - 1993 م.</a:t>
            </a:r>
            <a:endParaRPr lang="en-US" sz="2800" dirty="0"/>
          </a:p>
        </p:txBody>
      </p:sp>
      <p:sp>
        <p:nvSpPr>
          <p:cNvPr id="5" name="Right Arrow 4">
            <a:hlinkClick r:id="rId3" action="ppaction://hlinksldjump"/>
          </p:cNvPr>
          <p:cNvSpPr/>
          <p:nvPr/>
        </p:nvSpPr>
        <p:spPr>
          <a:xfrm>
            <a:off x="1559496" y="-70363"/>
            <a:ext cx="889462" cy="331011"/>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 name="Rectangle 5"/>
          <p:cNvSpPr/>
          <p:nvPr/>
        </p:nvSpPr>
        <p:spPr>
          <a:xfrm>
            <a:off x="5189308" y="5517232"/>
            <a:ext cx="6322565"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صحيح ابن حبان ج 15 ص 376 ، تحقيق : شعيب الأرنؤوط </a:t>
            </a:r>
          </a:p>
          <a:p>
            <a:pPr algn="r" rtl="1"/>
            <a:r>
              <a:rPr lang="fa-IR" sz="2800" dirty="0"/>
              <a:t> نشر : مؤسسة الرسالة - 1414 - 1993 م.</a:t>
            </a:r>
            <a:endParaRPr lang="en-US" sz="2800"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1384" y="2492896"/>
            <a:ext cx="1275274" cy="180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5622" y="4675448"/>
            <a:ext cx="1166798" cy="1800000"/>
          </a:xfrm>
          <a:prstGeom prst="rect">
            <a:avLst/>
          </a:prstGeom>
        </p:spPr>
      </p:pic>
    </p:spTree>
    <p:extLst>
      <p:ext uri="{BB962C8B-B14F-4D97-AF65-F5344CB8AC3E}">
        <p14:creationId xmlns:p14="http://schemas.microsoft.com/office/powerpoint/2010/main" val="92718015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قول مفسرين بر آمدن مولی به معناي اولی</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84207"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 rtl="1"/>
            <a:endParaRPr lang="fa-IR" sz="3200" b="1" dirty="0"/>
          </a:p>
          <a:p>
            <a:pPr algn="just" rtl="1"/>
            <a:r>
              <a:rPr lang="fa-IR" sz="3200" dirty="0"/>
              <a:t>قال علاء الدين علي بن محمد الشهير بالخازن المتوفى: 725هـ: «</a:t>
            </a:r>
            <a:r>
              <a:rPr lang="fa-IR" sz="3200" b="1" dirty="0"/>
              <a:t>{هِيَ مَوْلاَكُمْ}</a:t>
            </a:r>
            <a:r>
              <a:rPr lang="fa-IR" sz="3200" dirty="0"/>
              <a:t> </a:t>
            </a:r>
            <a:r>
              <a:rPr lang="fa-IR" sz="3200" b="1" dirty="0"/>
              <a:t>أي </a:t>
            </a:r>
            <a:r>
              <a:rPr lang="fa-IR" sz="3200" b="1" dirty="0">
                <a:ln>
                  <a:solidFill>
                    <a:srgbClr val="00B0F0"/>
                  </a:solidFill>
                </a:ln>
              </a:rPr>
              <a:t>وليكم </a:t>
            </a:r>
            <a:r>
              <a:rPr lang="fa-IR" sz="3200" b="1" dirty="0"/>
              <a:t>وقيل هي </a:t>
            </a:r>
            <a:r>
              <a:rPr lang="fa-IR" sz="3200" b="1" dirty="0">
                <a:ln>
                  <a:solidFill>
                    <a:srgbClr val="00B0F0"/>
                  </a:solidFill>
                </a:ln>
              </a:rPr>
              <a:t>أولى بكم </a:t>
            </a:r>
            <a:r>
              <a:rPr lang="fa-IR" sz="3200" b="1" dirty="0"/>
              <a:t>لما أسلفتم من الذنوب والمعنى هي التي تلي عليكم لأنها ملكت أمركم وأسلمتم إليها فهي أولى بكم من كل </a:t>
            </a:r>
            <a:r>
              <a:rPr lang="fa-IR" sz="3200" b="1" dirty="0" err="1"/>
              <a:t>شيء</a:t>
            </a:r>
            <a:r>
              <a:rPr lang="fa-IR" sz="3200" b="1" dirty="0"/>
              <a:t>»</a:t>
            </a:r>
          </a:p>
          <a:p>
            <a:pPr algn="just" rtl="1"/>
            <a:endParaRPr lang="fa-IR" sz="3200" b="1" dirty="0"/>
          </a:p>
          <a:p>
            <a:pPr algn="just" rtl="1"/>
            <a:endParaRPr lang="fa-IR" sz="3200" b="1" dirty="0"/>
          </a:p>
          <a:p>
            <a:pPr algn="just" rtl="1"/>
            <a:endParaRPr lang="fa-IR" sz="3200" b="1" dirty="0"/>
          </a:p>
          <a:p>
            <a:pPr algn="just" rtl="1"/>
            <a:r>
              <a:rPr lang="fa-IR" sz="3200" dirty="0"/>
              <a:t>قال السيوطي المتوفى: 911: </a:t>
            </a:r>
            <a:r>
              <a:rPr lang="fa-IR" sz="3200" b="1" dirty="0"/>
              <a:t>«{مَأْوَاكُمْ النارُ هِيَ مَوْلاَكُمْ} </a:t>
            </a:r>
            <a:r>
              <a:rPr lang="fa-IR" sz="3200" b="1" dirty="0">
                <a:ln>
                  <a:solidFill>
                    <a:srgbClr val="00B0F0"/>
                  </a:solidFill>
                </a:ln>
              </a:rPr>
              <a:t>أولى بكم</a:t>
            </a:r>
            <a:r>
              <a:rPr lang="fa-IR" sz="3200" b="1" dirty="0"/>
              <a:t>»</a:t>
            </a:r>
            <a:endParaRPr lang="en-US" sz="3200" dirty="0"/>
          </a:p>
        </p:txBody>
      </p:sp>
      <p:sp>
        <p:nvSpPr>
          <p:cNvPr id="17" name="Rectangle 16"/>
          <p:cNvSpPr/>
          <p:nvPr/>
        </p:nvSpPr>
        <p:spPr>
          <a:xfrm>
            <a:off x="6957956" y="3153032"/>
            <a:ext cx="4775666"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 لباب التأويل في معاني التنزيل ج7 ص300.</a:t>
            </a:r>
            <a:r>
              <a:rPr lang="fa-IR" sz="2800" b="1" dirty="0"/>
              <a:t> </a:t>
            </a:r>
            <a:endParaRPr lang="en-US" sz="2800" dirty="0"/>
          </a:p>
        </p:txBody>
      </p:sp>
      <p:sp>
        <p:nvSpPr>
          <p:cNvPr id="14" name="Rectangle 13"/>
          <p:cNvSpPr/>
          <p:nvPr/>
        </p:nvSpPr>
        <p:spPr>
          <a:xfrm>
            <a:off x="8467984" y="5446273"/>
            <a:ext cx="3265638"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الجلالين، ج1 ص628.</a:t>
            </a:r>
            <a:r>
              <a:rPr lang="fa-IR" sz="2800" b="1" dirty="0"/>
              <a:t> </a:t>
            </a:r>
            <a:endParaRPr lang="en-US" sz="2800" dirty="0"/>
          </a:p>
        </p:txBody>
      </p:sp>
      <p:sp>
        <p:nvSpPr>
          <p:cNvPr id="13" name="Right Arrow 12">
            <a:hlinkClick r:id="rId5" action="ppaction://hlinksldjump"/>
          </p:cNvPr>
          <p:cNvSpPr/>
          <p:nvPr/>
        </p:nvSpPr>
        <p:spPr>
          <a:xfrm>
            <a:off x="476186" y="-36818"/>
            <a:ext cx="1183874" cy="58640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67219" y="4546273"/>
            <a:ext cx="1251041" cy="1800000"/>
          </a:xfrm>
          <a:prstGeom prst="rect">
            <a:avLst/>
          </a:prstGeom>
        </p:spPr>
      </p:pic>
    </p:spTree>
    <p:extLst>
      <p:ext uri="{BB962C8B-B14F-4D97-AF65-F5344CB8AC3E}">
        <p14:creationId xmlns:p14="http://schemas.microsoft.com/office/powerpoint/2010/main" val="101853412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055477"/>
            <a:ext cx="5795745"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endParaRPr lang="fa-IR" sz="3600" b="1" dirty="0">
              <a:solidFill>
                <a:srgbClr val="003300"/>
              </a:solidFill>
              <a:effectLst>
                <a:glow rad="139700">
                  <a:schemeClr val="accent3">
                    <a:satMod val="175000"/>
                    <a:alpha val="40000"/>
                  </a:schemeClr>
                </a:glow>
              </a:effectLst>
              <a:latin typeface="Arial" pitchFamily="34" charset="0"/>
              <a:cs typeface="+mj-cs"/>
            </a:endParaRPr>
          </a:p>
          <a:p>
            <a:pPr algn="ctr" rtl="1"/>
            <a:r>
              <a:rPr lang="fa-IR" sz="3600" b="1" dirty="0">
                <a:solidFill>
                  <a:srgbClr val="003300"/>
                </a:solidFill>
                <a:effectLst>
                  <a:glow rad="139700">
                    <a:schemeClr val="accent3">
                      <a:satMod val="175000"/>
                      <a:alpha val="40000"/>
                    </a:schemeClr>
                  </a:glow>
                </a:effectLst>
                <a:latin typeface="Arial" pitchFamily="34" charset="0"/>
                <a:cs typeface="+mj-cs"/>
              </a:rPr>
              <a:t>قول مفسران بر آمدن مولي به معناي اولي </a:t>
            </a:r>
            <a:r>
              <a:rPr lang="en-US" dirty="0">
                <a:cs typeface="+mj-cs"/>
              </a:rPr>
              <a:t>	</a:t>
            </a:r>
          </a:p>
          <a:p>
            <a:pPr algn="ctr"/>
            <a:endParaRPr lang="en-US" dirty="0">
              <a:cs typeface="+mj-cs"/>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58430912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تصريح مفسران بر آمدن مولی به معناي اولی</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solidFill>
                  <a:srgbClr val="0000FF"/>
                </a:solidFill>
                <a:latin typeface="Arial" pitchFamily="34" charset="0"/>
                <a:cs typeface="Arial" pitchFamily="34" charset="0"/>
              </a:rPr>
              <a:t>قول المفسرين في قوله تعالي {وَاللهُ مَوْلَاكُمْ} </a:t>
            </a:r>
            <a:r>
              <a:rPr lang="fa-IR" sz="2400" b="1" dirty="0">
                <a:solidFill>
                  <a:srgbClr val="FF0000"/>
                </a:solidFill>
                <a:latin typeface="Arial" pitchFamily="34" charset="0"/>
                <a:cs typeface="Arial" pitchFamily="34" charset="0"/>
              </a:rPr>
              <a:t>التحريم: 2</a:t>
            </a:r>
          </a:p>
          <a:p>
            <a:pPr algn="justLow" rtl="1"/>
            <a:r>
              <a:rPr lang="fa-IR" sz="3200" dirty="0"/>
              <a:t>قال الزمخشري المتوفى: 538: </a:t>
            </a:r>
            <a:r>
              <a:rPr lang="fa-IR" sz="3200" b="1" dirty="0"/>
              <a:t>«{وَاللهُ مَوْلَاكُمْ} </a:t>
            </a:r>
            <a:r>
              <a:rPr lang="fa-IR" sz="3200" b="1" dirty="0">
                <a:ln>
                  <a:solidFill>
                    <a:srgbClr val="FF0000"/>
                  </a:solidFill>
                </a:ln>
              </a:rPr>
              <a:t>سيدكم ومتولي أموركم</a:t>
            </a:r>
            <a:r>
              <a:rPr lang="fa-IR" sz="3200" b="1" dirty="0"/>
              <a:t>».</a:t>
            </a:r>
            <a:r>
              <a:rPr lang="fa-IR" sz="3200" dirty="0"/>
              <a:t> </a:t>
            </a:r>
          </a:p>
          <a:p>
            <a:pPr algn="justLow" rtl="1"/>
            <a:r>
              <a:rPr lang="fa-IR" sz="3200" dirty="0"/>
              <a:t>وقال أيضاً:«</a:t>
            </a:r>
            <a:r>
              <a:rPr lang="fa-IR" sz="3200" b="1" dirty="0"/>
              <a:t>وقيل: مولاكم </a:t>
            </a:r>
            <a:r>
              <a:rPr lang="fa-IR" sz="3200" b="1" dirty="0">
                <a:ln>
                  <a:solidFill>
                    <a:srgbClr val="FF0000"/>
                  </a:solidFill>
                </a:ln>
              </a:rPr>
              <a:t>أولي بكم من أنفسكم</a:t>
            </a:r>
            <a:r>
              <a:rPr lang="fa-IR" sz="3200" b="1" dirty="0"/>
              <a:t>»</a:t>
            </a:r>
            <a:r>
              <a:rPr lang="fa-IR" sz="3200" dirty="0"/>
              <a:t> </a:t>
            </a:r>
          </a:p>
          <a:p>
            <a:pPr algn="justLow" rtl="1"/>
            <a:endParaRPr lang="fa-IR" sz="3200" dirty="0"/>
          </a:p>
          <a:p>
            <a:pPr algn="justLow" rtl="1"/>
            <a:r>
              <a:rPr lang="fa-IR" sz="3200" dirty="0"/>
              <a:t>قال السمعاني المتوفى: 489هـ: «</a:t>
            </a:r>
            <a:r>
              <a:rPr lang="fa-IR" sz="3200" b="1" dirty="0"/>
              <a:t>{وَاللهُ مَوْلَاكُمْ} أي: </a:t>
            </a:r>
            <a:r>
              <a:rPr lang="fa-IR" sz="3200" b="1" dirty="0">
                <a:ln>
                  <a:solidFill>
                    <a:srgbClr val="FF0000"/>
                  </a:solidFill>
                </a:ln>
              </a:rPr>
              <a:t>ولي أموركم، </a:t>
            </a:r>
            <a:r>
              <a:rPr lang="fa-IR" sz="3200" b="1" dirty="0"/>
              <a:t>يهديكم إلى الأرشد والأقوم والأولى».</a:t>
            </a:r>
            <a:r>
              <a:rPr lang="fa-IR" sz="3200" dirty="0"/>
              <a:t> </a:t>
            </a:r>
          </a:p>
          <a:p>
            <a:pPr algn="justLow" rtl="1"/>
            <a:endParaRPr lang="fa-IR" sz="3200" dirty="0"/>
          </a:p>
          <a:p>
            <a:pPr algn="justLow" rtl="1"/>
            <a:endParaRPr lang="fa-IR" sz="3200" dirty="0"/>
          </a:p>
          <a:p>
            <a:pPr algn="justLow" rtl="1"/>
            <a:r>
              <a:rPr lang="fa-IR" sz="3200" dirty="0"/>
              <a:t>وهكذا عن ابن الجوزي المتوفى: 597. والفخر الرازي المتوفى 604،</a:t>
            </a:r>
            <a:endParaRPr lang="en-US" sz="3200" dirty="0"/>
          </a:p>
          <a:p>
            <a:pPr algn="justLow" rtl="1"/>
            <a:endParaRPr lang="en-US" sz="3200" b="1" dirty="0">
              <a:solidFill>
                <a:srgbClr val="0000FF"/>
              </a:solidFill>
              <a:latin typeface="Arial" pitchFamily="34" charset="0"/>
              <a:cs typeface="Arial" pitchFamily="34" charset="0"/>
            </a:endParaRPr>
          </a:p>
        </p:txBody>
      </p:sp>
      <p:sp>
        <p:nvSpPr>
          <p:cNvPr id="16" name="Rectangle 15"/>
          <p:cNvSpPr/>
          <p:nvPr/>
        </p:nvSpPr>
        <p:spPr>
          <a:xfrm>
            <a:off x="7444976" y="2583701"/>
            <a:ext cx="390363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الكشاف، ج4 ص363، ج4 ص569.</a:t>
            </a:r>
            <a:endParaRPr lang="en-US" sz="2800" dirty="0"/>
          </a:p>
        </p:txBody>
      </p:sp>
      <p:sp>
        <p:nvSpPr>
          <p:cNvPr id="17" name="Rectangle 16"/>
          <p:cNvSpPr/>
          <p:nvPr/>
        </p:nvSpPr>
        <p:spPr>
          <a:xfrm>
            <a:off x="8135870" y="4478049"/>
            <a:ext cx="3212739"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السمعاني، ج5 ص472.</a:t>
            </a:r>
            <a:endParaRPr lang="en-US" sz="2800" dirty="0"/>
          </a:p>
        </p:txBody>
      </p:sp>
      <p:sp>
        <p:nvSpPr>
          <p:cNvPr id="14" name="Rectangle 13"/>
          <p:cNvSpPr/>
          <p:nvPr/>
        </p:nvSpPr>
        <p:spPr>
          <a:xfrm>
            <a:off x="4971542" y="6099092"/>
            <a:ext cx="6377067"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زاد المسير، ج8 ص307، التفسير الكبير، ج30 ص307، ط1..</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39077" y="1348079"/>
            <a:ext cx="1013039" cy="1440000"/>
          </a:xfrm>
          <a:prstGeom prst="rect">
            <a:avLst/>
          </a:prstGeom>
        </p:spPr>
      </p:pic>
    </p:spTree>
    <p:extLst>
      <p:ext uri="{BB962C8B-B14F-4D97-AF65-F5344CB8AC3E}">
        <p14:creationId xmlns:p14="http://schemas.microsoft.com/office/powerpoint/2010/main" val="113356330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تصريح مفسران بر آمدن مولی به معناي اولی</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780067"/>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dirty="0"/>
              <a:t>قال الآلوسي المتوفى: 1270هـ: </a:t>
            </a:r>
            <a:r>
              <a:rPr lang="fa-IR" sz="3200" b="1" dirty="0"/>
              <a:t>«{وَاللهُ مَوْلَاكُمْ} </a:t>
            </a:r>
            <a:r>
              <a:rPr lang="fa-IR" sz="3200" b="1" dirty="0">
                <a:ln>
                  <a:solidFill>
                    <a:srgbClr val="FF0000"/>
                  </a:solidFill>
                </a:ln>
              </a:rPr>
              <a:t>سيدكم ومتولي أموركم</a:t>
            </a:r>
            <a:r>
              <a:rPr lang="fa-IR" sz="3200" b="1" dirty="0"/>
              <a:t>»</a:t>
            </a:r>
            <a:r>
              <a:rPr lang="fa-IR" sz="3200" dirty="0"/>
              <a:t> </a:t>
            </a:r>
          </a:p>
          <a:p>
            <a:pPr algn="justLow" rtl="1"/>
            <a:endParaRPr lang="fa-IR" sz="3200" dirty="0"/>
          </a:p>
          <a:p>
            <a:pPr algn="justLow" rtl="1"/>
            <a:endParaRPr lang="fa-IR" sz="3200" dirty="0"/>
          </a:p>
          <a:p>
            <a:pPr algn="justLow" rtl="1"/>
            <a:endParaRPr lang="fa-IR" sz="3200" dirty="0"/>
          </a:p>
          <a:p>
            <a:pPr algn="justLow" rtl="1"/>
            <a:r>
              <a:rPr lang="fa-IR" sz="3200" dirty="0"/>
              <a:t>قال عبد الرحمن بن ناصر السعدي المتوفى: 1376: «</a:t>
            </a:r>
            <a:r>
              <a:rPr lang="fa-IR" sz="3200" b="1" dirty="0"/>
              <a:t>{وَاللهُ مَوْلَاكُمْ}، أي: </a:t>
            </a:r>
            <a:r>
              <a:rPr lang="fa-IR" sz="3200" b="1" dirty="0">
                <a:ln>
                  <a:solidFill>
                    <a:srgbClr val="FF0000"/>
                  </a:solidFill>
                </a:ln>
              </a:rPr>
              <a:t>متولي أموركم، </a:t>
            </a:r>
            <a:r>
              <a:rPr lang="fa-IR" sz="3200" b="1" dirty="0"/>
              <a:t>ومربيكم أحسن تربية، في أمر دينكم ودنياكم، وما به يندفع عنكم الشر»</a:t>
            </a:r>
            <a:endParaRPr lang="fa-IR" sz="3200" dirty="0"/>
          </a:p>
          <a:p>
            <a:pPr algn="justLow" rtl="1"/>
            <a:endParaRPr lang="fa-IR" sz="3200" dirty="0"/>
          </a:p>
          <a:p>
            <a:pPr algn="justLow" rtl="1"/>
            <a:endParaRPr lang="fa-IR" sz="3200" dirty="0"/>
          </a:p>
          <a:p>
            <a:pPr algn="justLow" rtl="1"/>
            <a:r>
              <a:rPr lang="fa-IR" sz="3200" dirty="0"/>
              <a:t>قال البيضاوي المتوفى: 685: </a:t>
            </a:r>
            <a:r>
              <a:rPr lang="fa-IR" sz="3200" b="1" dirty="0"/>
              <a:t>«{وَاللهُ مَوْلَاكُمْ} </a:t>
            </a:r>
            <a:r>
              <a:rPr lang="fa-IR" sz="3200" b="1" dirty="0">
                <a:ln>
                  <a:solidFill>
                    <a:srgbClr val="FF0000"/>
                  </a:solidFill>
                </a:ln>
              </a:rPr>
              <a:t>متولي أمركم»</a:t>
            </a:r>
            <a:r>
              <a:rPr lang="fa-IR" sz="3200" dirty="0">
                <a:ln>
                  <a:solidFill>
                    <a:srgbClr val="FF0000"/>
                  </a:solidFill>
                </a:ln>
              </a:rPr>
              <a:t> </a:t>
            </a:r>
          </a:p>
          <a:p>
            <a:pPr algn="justLow" rtl="1"/>
            <a:endParaRPr lang="fa-IR" sz="3200" dirty="0"/>
          </a:p>
        </p:txBody>
      </p:sp>
      <p:sp>
        <p:nvSpPr>
          <p:cNvPr id="16" name="Rectangle 15"/>
          <p:cNvSpPr/>
          <p:nvPr/>
        </p:nvSpPr>
        <p:spPr>
          <a:xfrm>
            <a:off x="8130400" y="1530003"/>
            <a:ext cx="318228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روح المعاني، ج28 ص149.</a:t>
            </a:r>
            <a:r>
              <a:rPr lang="fa-IR" sz="2800" b="1" dirty="0"/>
              <a:t> </a:t>
            </a:r>
            <a:endParaRPr lang="en-US" sz="2800" dirty="0"/>
          </a:p>
        </p:txBody>
      </p:sp>
      <p:sp>
        <p:nvSpPr>
          <p:cNvPr id="17" name="Rectangle 16"/>
          <p:cNvSpPr/>
          <p:nvPr/>
        </p:nvSpPr>
        <p:spPr>
          <a:xfrm>
            <a:off x="8204154" y="4363276"/>
            <a:ext cx="311335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السعدي ج1 ص873.</a:t>
            </a:r>
            <a:r>
              <a:rPr lang="fa-IR" sz="2800" b="1" dirty="0"/>
              <a:t> </a:t>
            </a:r>
            <a:endParaRPr lang="en-US" sz="2800" dirty="0"/>
          </a:p>
        </p:txBody>
      </p:sp>
      <p:sp>
        <p:nvSpPr>
          <p:cNvPr id="14" name="Rectangle 13"/>
          <p:cNvSpPr/>
          <p:nvPr/>
        </p:nvSpPr>
        <p:spPr>
          <a:xfrm>
            <a:off x="8058264" y="6079928"/>
            <a:ext cx="3254417"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البيضاوي، ج5 ص355.</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71475" y="1037624"/>
            <a:ext cx="1260113" cy="1800000"/>
          </a:xfrm>
          <a:prstGeom prst="rect">
            <a:avLst/>
          </a:prstGeom>
        </p:spPr>
      </p:pic>
      <p:pic>
        <p:nvPicPr>
          <p:cNvPr id="4" name="Picture 3">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271475" y="5013376"/>
            <a:ext cx="1245844" cy="1800000"/>
          </a:xfrm>
          <a:prstGeom prst="rect">
            <a:avLst/>
          </a:prstGeom>
        </p:spPr>
      </p:pic>
    </p:spTree>
    <p:extLst>
      <p:ext uri="{BB962C8B-B14F-4D97-AF65-F5344CB8AC3E}">
        <p14:creationId xmlns:p14="http://schemas.microsoft.com/office/powerpoint/2010/main" val="327329429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تصريح مفسران بر آمدن مولی به معناي اولی</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 rtl="1"/>
            <a:r>
              <a:rPr lang="fa-IR" sz="3200" dirty="0"/>
              <a:t>قال النسفي المتوفى: 710: </a:t>
            </a:r>
            <a:r>
              <a:rPr lang="fa-IR" sz="3200" b="1" dirty="0"/>
              <a:t>{وَاللهُ مَوْلَاكُمْ} </a:t>
            </a:r>
            <a:r>
              <a:rPr lang="fa-IR" sz="3200" b="1" dirty="0">
                <a:ln>
                  <a:solidFill>
                    <a:srgbClr val="FF0000"/>
                  </a:solidFill>
                </a:ln>
              </a:rPr>
              <a:t>سيدكم ومتولي أموركم </a:t>
            </a:r>
            <a:r>
              <a:rPr lang="fa-IR" sz="3200" b="1" dirty="0"/>
              <a:t>وقيل مولاكم </a:t>
            </a:r>
            <a:r>
              <a:rPr lang="fa-IR" sz="3200" b="1" dirty="0">
                <a:ln>
                  <a:solidFill>
                    <a:srgbClr val="FF0000"/>
                  </a:solidFill>
                </a:ln>
              </a:rPr>
              <a:t>أولى بكم من أنفسكم </a:t>
            </a:r>
            <a:r>
              <a:rPr lang="fa-IR" sz="3200" b="1" dirty="0"/>
              <a:t>فكانت نصيحته أنفع لم من نصائحكم أنفسكم»</a:t>
            </a:r>
            <a:r>
              <a:rPr lang="fa-IR" sz="3200" dirty="0"/>
              <a:t> .</a:t>
            </a:r>
          </a:p>
          <a:p>
            <a:pPr algn="just" rtl="1"/>
            <a:r>
              <a:rPr lang="fa-IR" sz="3200" dirty="0"/>
              <a:t>وهكذا قال نظام الدين النيسابوري المتوفى: 728. </a:t>
            </a:r>
          </a:p>
          <a:p>
            <a:pPr algn="just" rtl="1">
              <a:lnSpc>
                <a:spcPct val="150000"/>
              </a:lnSpc>
            </a:pPr>
            <a:endParaRPr lang="en-US" sz="3200" dirty="0"/>
          </a:p>
          <a:p>
            <a:pPr algn="just" rtl="1"/>
            <a:r>
              <a:rPr lang="fa-IR" sz="3200" dirty="0"/>
              <a:t>قال أبو السعود محمد بن محمد العمادي المتوفى: 951هـ: «</a:t>
            </a:r>
            <a:r>
              <a:rPr lang="fa-IR" sz="3200" b="1" dirty="0"/>
              <a:t>{وَاللهُ مَوْلَاكُمْ} </a:t>
            </a:r>
            <a:r>
              <a:rPr lang="fa-IR" sz="3200" b="1" dirty="0">
                <a:ln>
                  <a:solidFill>
                    <a:srgbClr val="FF0000"/>
                  </a:solidFill>
                </a:ln>
              </a:rPr>
              <a:t>سيدكم ومتولى أموركم</a:t>
            </a:r>
            <a:r>
              <a:rPr lang="fa-IR" sz="3200" b="1" dirty="0"/>
              <a:t>»</a:t>
            </a:r>
            <a:r>
              <a:rPr lang="fa-IR" sz="3200" dirty="0"/>
              <a:t> </a:t>
            </a:r>
          </a:p>
          <a:p>
            <a:pPr algn="just" rtl="1"/>
            <a:endParaRPr lang="fa-IR" sz="3200" dirty="0"/>
          </a:p>
          <a:p>
            <a:pPr algn="just" rtl="1"/>
            <a:endParaRPr lang="fa-IR" sz="3200" dirty="0"/>
          </a:p>
          <a:p>
            <a:pPr algn="just" rtl="1"/>
            <a:r>
              <a:rPr lang="fa-IR" sz="3200" dirty="0"/>
              <a:t>قال الشوكاني المتوفى: 1250: </a:t>
            </a:r>
            <a:r>
              <a:rPr lang="fa-IR" sz="3200" b="1" dirty="0"/>
              <a:t>«{وَاللهُ مَوْلَاكُمْ} أي وليكم وناصركم </a:t>
            </a:r>
            <a:r>
              <a:rPr lang="fa-IR" sz="3200" b="1" dirty="0">
                <a:ln>
                  <a:solidFill>
                    <a:srgbClr val="FF0000"/>
                  </a:solidFill>
                </a:ln>
              </a:rPr>
              <a:t>والمتولى لأموركم</a:t>
            </a:r>
            <a:r>
              <a:rPr lang="fa-IR" sz="3200" b="1" dirty="0"/>
              <a:t>»</a:t>
            </a:r>
            <a:endParaRPr lang="en-US" sz="3200" dirty="0"/>
          </a:p>
        </p:txBody>
      </p:sp>
      <p:sp>
        <p:nvSpPr>
          <p:cNvPr id="16" name="Rectangle 15"/>
          <p:cNvSpPr/>
          <p:nvPr/>
        </p:nvSpPr>
        <p:spPr>
          <a:xfrm>
            <a:off x="5015880" y="2664180"/>
            <a:ext cx="653095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النسفي، ج4 ص259 - تفسير غرائب القرآن ج6 ص55.</a:t>
            </a:r>
            <a:endParaRPr lang="en-US" sz="2800" dirty="0"/>
          </a:p>
        </p:txBody>
      </p:sp>
      <p:sp>
        <p:nvSpPr>
          <p:cNvPr id="17" name="Rectangle 16"/>
          <p:cNvSpPr/>
          <p:nvPr/>
        </p:nvSpPr>
        <p:spPr>
          <a:xfrm>
            <a:off x="8130515" y="4456594"/>
            <a:ext cx="341632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تفسير أبي السعود، ج8 ص266.</a:t>
            </a:r>
            <a:endParaRPr lang="en-US" sz="2800" dirty="0"/>
          </a:p>
        </p:txBody>
      </p:sp>
      <p:sp>
        <p:nvSpPr>
          <p:cNvPr id="14" name="Rectangle 13"/>
          <p:cNvSpPr/>
          <p:nvPr/>
        </p:nvSpPr>
        <p:spPr>
          <a:xfrm>
            <a:off x="8919193" y="6213125"/>
            <a:ext cx="262764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فتح القدير ج5 ص250.</a:t>
            </a:r>
            <a:endParaRPr lang="en-US" sz="2800" dirty="0"/>
          </a:p>
        </p:txBody>
      </p:sp>
      <p:sp>
        <p:nvSpPr>
          <p:cNvPr id="15" name="Right Arrow 14">
            <a:hlinkClick r:id="rId5" action="ppaction://hlinksldjump"/>
          </p:cNvPr>
          <p:cNvSpPr/>
          <p:nvPr/>
        </p:nvSpPr>
        <p:spPr>
          <a:xfrm>
            <a:off x="332170" y="-36818"/>
            <a:ext cx="1183874" cy="58640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0743" y="5326980"/>
            <a:ext cx="990982" cy="1440000"/>
          </a:xfrm>
          <a:prstGeom prst="rect">
            <a:avLst/>
          </a:prstGeom>
        </p:spPr>
      </p:pic>
    </p:spTree>
    <p:extLst>
      <p:ext uri="{BB962C8B-B14F-4D97-AF65-F5344CB8AC3E}">
        <p14:creationId xmlns:p14="http://schemas.microsoft.com/office/powerpoint/2010/main" val="419498040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اگر مراد محبت بود با كلمه حب بيان مي كرد</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000" b="1" dirty="0"/>
              <a:t>لوكان المراد من حديث الغدير هو إثبات حب علي  (ع) لكان رسول الله (ص) يقول: من كان يحبني فليحب عليا وأمثال ذلك كما؛ في رواية البزار المتوفی 292،‌عن أبي رافع : بعث رسول الله (ص) عليّاً أميراً على اليمن وخرج معه رجل من أسلم يقال له : عمرو بن شاس الأسلمي ، فرجع وهو يذمّ عليّاً ويشكوه ، فبعث إليه رسول الله (ص)  فقال : اخسأْ يا عمرو ! هل رأيت من عليٍّ جوراً في حُكْمِه أو أثَرةً في قَسْمِه ؟ قال : اللهمّ لا ، قال : فعلامَ تقول الذي بلغني ؟ قال : بغضه لا أملك . قال : فغضب رسول الله (ص)  حتى عُرف ذلك في وجهه ، ثمّ قال : من أبغضه فقد أبغضني ، ومن أبغضني فقد أبغض الله؛ ومن أحبّه فقد أحبّني ، ومن أحبّني فقد أحبّ الله. تعالى.  </a:t>
            </a:r>
            <a:endParaRPr lang="en-US" sz="3000" dirty="0"/>
          </a:p>
          <a:p>
            <a:pPr rtl="1">
              <a:lnSpc>
                <a:spcPct val="40000"/>
              </a:lnSpc>
            </a:pPr>
            <a:endParaRPr lang="fa-IR" sz="3000" b="1" dirty="0"/>
          </a:p>
          <a:p>
            <a:pPr rtl="1">
              <a:lnSpc>
                <a:spcPct val="40000"/>
              </a:lnSpc>
            </a:pPr>
            <a:endParaRPr lang="fa-IR" sz="3000" b="1" dirty="0"/>
          </a:p>
          <a:p>
            <a:pPr rtl="1">
              <a:lnSpc>
                <a:spcPct val="40000"/>
              </a:lnSpc>
            </a:pPr>
            <a:endParaRPr lang="fa-IR" sz="3000" b="1" dirty="0"/>
          </a:p>
          <a:p>
            <a:pPr rtl="1">
              <a:lnSpc>
                <a:spcPct val="40000"/>
              </a:lnSpc>
            </a:pPr>
            <a:endParaRPr lang="fa-IR" sz="3000" b="1" dirty="0"/>
          </a:p>
          <a:p>
            <a:pPr rtl="1"/>
            <a:r>
              <a:rPr lang="fa-IR" sz="3000" b="1" dirty="0"/>
              <a:t>قال الهيثمي المتوفی 807: رواه البزار وفيه رجال وثقوا على ضعفهم.</a:t>
            </a:r>
            <a:endParaRPr lang="en-US" sz="3000" b="1" dirty="0"/>
          </a:p>
        </p:txBody>
      </p:sp>
      <p:sp>
        <p:nvSpPr>
          <p:cNvPr id="17" name="Rectangle 16"/>
          <p:cNvSpPr/>
          <p:nvPr/>
        </p:nvSpPr>
        <p:spPr>
          <a:xfrm>
            <a:off x="5087888" y="4300354"/>
            <a:ext cx="643477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مسند البزار  ج 9 ص 323 نشر : مؤسسة علوم القرآن , بيروت</a:t>
            </a:r>
            <a:endParaRPr lang="en-US" sz="2800" dirty="0"/>
          </a:p>
        </p:txBody>
      </p:sp>
      <p:sp>
        <p:nvSpPr>
          <p:cNvPr id="14" name="Rectangle 13"/>
          <p:cNvSpPr/>
          <p:nvPr/>
        </p:nvSpPr>
        <p:spPr>
          <a:xfrm>
            <a:off x="4914764" y="5998052"/>
            <a:ext cx="6607899"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مجمع الزوائد  ج 9 ص 129، نشر : دار الكتب العلمية - بيروت</a:t>
            </a:r>
            <a:endParaRPr lang="en-US" sz="2800" dirty="0"/>
          </a:p>
        </p:txBody>
      </p:sp>
      <p:sp>
        <p:nvSpPr>
          <p:cNvPr id="15" name="Right Arrow 14">
            <a:hlinkClick r:id="rId5" action="ppaction://hlinksldjump"/>
          </p:cNvPr>
          <p:cNvSpPr/>
          <p:nvPr/>
        </p:nvSpPr>
        <p:spPr>
          <a:xfrm>
            <a:off x="263352" y="36098"/>
            <a:ext cx="889462" cy="44057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96150" y="5296805"/>
            <a:ext cx="1003484" cy="1440000"/>
          </a:xfrm>
          <a:prstGeom prst="rect">
            <a:avLst/>
          </a:prstGeom>
        </p:spPr>
      </p:pic>
    </p:spTree>
    <p:extLst>
      <p:ext uri="{BB962C8B-B14F-4D97-AF65-F5344CB8AC3E}">
        <p14:creationId xmlns:p14="http://schemas.microsoft.com/office/powerpoint/2010/main" val="92632619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اگر مراد محبت بود با كلمه حب بيان مي كرد</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t>روی الحاكم عن عوف بن أبي عثمان النهدي قال قال رجل لسلمان ما أشد حبك لعلي سمعت رسول الله صلى الله عليه وآله يقول من أحب عليا فقد أحبني ومن أبغض عليا فقد أبغضني هذا حديث صحيح على شرط الشيخين ولم يخرجاه.</a:t>
            </a:r>
          </a:p>
          <a:p>
            <a:pPr rtl="1"/>
            <a:endParaRPr lang="fa-IR" sz="3200" b="1" dirty="0"/>
          </a:p>
          <a:p>
            <a:pPr rtl="1"/>
            <a:endParaRPr lang="ar-SA" sz="3200" b="1" dirty="0"/>
          </a:p>
          <a:p>
            <a:pPr rtl="1"/>
            <a:endParaRPr lang="fa-IR" sz="3200" b="1" dirty="0"/>
          </a:p>
          <a:p>
            <a:pPr rtl="1"/>
            <a:r>
              <a:rPr lang="fa-IR" sz="3200" b="1" dirty="0"/>
              <a:t>روی الهيثمي المتوفی 807، عن أم سلمة قالت أشهد أنى سمعت رسول الله صلى الله عليه وسلم يقول من أحب عليا فقد أحبني ومن أحبني فقد أحب الله ومن أبغض عليا فقد أبغضني ومن أبغضني فقد أبغض الله . رواه الطبراني واسناده حسن .</a:t>
            </a:r>
            <a:endParaRPr lang="en-US" sz="3200" dirty="0"/>
          </a:p>
        </p:txBody>
      </p:sp>
      <p:sp>
        <p:nvSpPr>
          <p:cNvPr id="17" name="Rectangle 16"/>
          <p:cNvSpPr/>
          <p:nvPr/>
        </p:nvSpPr>
        <p:spPr>
          <a:xfrm>
            <a:off x="5735960" y="2500154"/>
            <a:ext cx="5389617"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المستدرك  ج 3 ص 130 ، نشر: دار المعرفة بيروت</a:t>
            </a:r>
            <a:endParaRPr lang="en-US" sz="2800" dirty="0"/>
          </a:p>
        </p:txBody>
      </p:sp>
      <p:sp>
        <p:nvSpPr>
          <p:cNvPr id="14" name="Rectangle 13"/>
          <p:cNvSpPr/>
          <p:nvPr/>
        </p:nvSpPr>
        <p:spPr>
          <a:xfrm>
            <a:off x="3764404" y="5877272"/>
            <a:ext cx="7443064" cy="95410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مجمع الزوائد  ج 9 ص 132، نشر : دار الكتب العلمية - بيروت - لبنان</a:t>
            </a:r>
            <a:endParaRPr lang="en-US" sz="2800" dirty="0"/>
          </a:p>
          <a:p>
            <a:r>
              <a:rPr lang="fa-IR" sz="2800" dirty="0"/>
              <a:t>المعجم الكبير ج 23 ص 380، نشر : دار إحياء التراث العربي</a:t>
            </a:r>
            <a:endParaRPr lang="en-US" sz="2800" dirty="0"/>
          </a:p>
        </p:txBody>
      </p:sp>
      <p:sp>
        <p:nvSpPr>
          <p:cNvPr id="15" name="Right Arrow 14">
            <a:hlinkClick r:id="rId5" action="ppaction://hlinksldjump"/>
          </p:cNvPr>
          <p:cNvSpPr/>
          <p:nvPr/>
        </p:nvSpPr>
        <p:spPr>
          <a:xfrm>
            <a:off x="290887" y="-10163"/>
            <a:ext cx="978408"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38466" y="2051961"/>
            <a:ext cx="1158585" cy="1800000"/>
          </a:xfrm>
          <a:prstGeom prst="rect">
            <a:avLst/>
          </a:prstGeom>
        </p:spPr>
      </p:pic>
      <p:pic>
        <p:nvPicPr>
          <p:cNvPr id="4" name="Picture 3">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193567" y="5250474"/>
            <a:ext cx="1003484" cy="1440000"/>
          </a:xfrm>
          <a:prstGeom prst="rect">
            <a:avLst/>
          </a:prstGeom>
        </p:spPr>
      </p:pic>
    </p:spTree>
    <p:extLst>
      <p:ext uri="{BB962C8B-B14F-4D97-AF65-F5344CB8AC3E}">
        <p14:creationId xmlns:p14="http://schemas.microsoft.com/office/powerpoint/2010/main" val="305898624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055477"/>
            <a:ext cx="5795745"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endParaRPr lang="fa-IR" sz="3600" b="1" dirty="0">
              <a:solidFill>
                <a:srgbClr val="003300"/>
              </a:solidFill>
              <a:effectLst>
                <a:glow rad="139700">
                  <a:schemeClr val="accent3">
                    <a:satMod val="175000"/>
                    <a:alpha val="40000"/>
                  </a:schemeClr>
                </a:glow>
              </a:effectLst>
              <a:latin typeface="Arial" pitchFamily="34" charset="0"/>
              <a:cs typeface="+mj-cs"/>
            </a:endParaRPr>
          </a:p>
          <a:p>
            <a:pPr algn="ctr" rtl="1"/>
            <a:r>
              <a:rPr lang="fa-IR" sz="3600" b="1" dirty="0">
                <a:solidFill>
                  <a:srgbClr val="003300"/>
                </a:solidFill>
                <a:effectLst>
                  <a:glow rad="139700">
                    <a:schemeClr val="accent3">
                      <a:satMod val="175000"/>
                      <a:alpha val="40000"/>
                    </a:schemeClr>
                  </a:glow>
                </a:effectLst>
                <a:latin typeface="Arial" pitchFamily="34" charset="0"/>
                <a:cs typeface="+mj-cs"/>
              </a:rPr>
              <a:t>علي  (ع)  در غدير  حضور نداشت</a:t>
            </a:r>
            <a:endParaRPr lang="en-US" sz="3200" b="1" dirty="0">
              <a:latin typeface="Arial" pitchFamily="34" charset="0"/>
              <a:cs typeface="+mj-cs"/>
            </a:endParaRPr>
          </a:p>
          <a:p>
            <a:pPr algn="ctr"/>
            <a:r>
              <a:rPr lang="en-US" dirty="0">
                <a:cs typeface="+mj-cs"/>
              </a:rPr>
              <a:t>	</a:t>
            </a:r>
          </a:p>
          <a:p>
            <a:pPr algn="ctr"/>
            <a:endParaRPr lang="en-US" dirty="0">
              <a:cs typeface="+mj-cs"/>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105213031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a:p>
        </p:txBody>
      </p:sp>
      <p:sp>
        <p:nvSpPr>
          <p:cNvPr id="136194" name="Rectangle 2"/>
          <p:cNvSpPr>
            <a:spLocks noGrp="1" noChangeArrowheads="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rtl="1"/>
            <a:r>
              <a:rPr lang="fa-IR" b="1" dirty="0">
                <a:latin typeface="Arial" pitchFamily="34" charset="0"/>
                <a:cs typeface="Arial" pitchFamily="34" charset="0"/>
              </a:rPr>
              <a:t>شبهه وهابيون در عدم حضور علي  (ع) در غدير</a:t>
            </a:r>
            <a:endParaRPr lang="en-US" b="1" dirty="0">
              <a:latin typeface="Arial" pitchFamily="34" charset="0"/>
              <a:cs typeface="Arial" pitchFamily="34" charset="0"/>
            </a:endParaRPr>
          </a:p>
        </p:txBody>
      </p:sp>
      <p:grpSp>
        <p:nvGrpSpPr>
          <p:cNvPr id="136222" name="Group 30"/>
          <p:cNvGrpSpPr>
            <a:grpSpLocks/>
          </p:cNvGrpSpPr>
          <p:nvPr/>
        </p:nvGrpSpPr>
        <p:grpSpPr bwMode="auto">
          <a:xfrm>
            <a:off x="2838542" y="1831869"/>
            <a:ext cx="7204251" cy="897173"/>
            <a:chOff x="1536" y="1365"/>
            <a:chExt cx="2736" cy="432"/>
          </a:xfrm>
        </p:grpSpPr>
        <p:sp>
          <p:nvSpPr>
            <p:cNvPr id="136197" name="AutoShape 5">
              <a:hlinkClick r:id="rId3" action="ppaction://hlinksldjump"/>
            </p:cNvPr>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a:hlinkClick r:id="rId4" action="ppaction://hlinksldjump"/>
            </p:cNvPr>
            <p:cNvSpPr txBox="1">
              <a:spLocks noChangeArrowheads="1"/>
            </p:cNvSpPr>
            <p:nvPr/>
          </p:nvSpPr>
          <p:spPr bwMode="gray">
            <a:xfrm>
              <a:off x="1569" y="1437"/>
              <a:ext cx="237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3200" b="1" dirty="0">
                  <a:solidFill>
                    <a:srgbClr val="000000"/>
                  </a:solidFill>
                  <a:cs typeface="Yagut" pitchFamily="2" charset="-78"/>
                </a:rPr>
                <a:t>علي  (ع) در غدير حضور نداشت</a:t>
              </a:r>
              <a:endParaRPr lang="en-US" sz="3200" b="1" dirty="0">
                <a:solidFill>
                  <a:srgbClr val="000000"/>
                </a:solidFill>
                <a:cs typeface="Yagut" pitchFamily="2" charset="-78"/>
              </a:endParaRPr>
            </a:p>
          </p:txBody>
        </p:sp>
        <p:sp>
          <p:nvSpPr>
            <p:cNvPr id="136199" name="Text Box 7"/>
            <p:cNvSpPr txBox="1">
              <a:spLocks noChangeArrowheads="1"/>
            </p:cNvSpPr>
            <p:nvPr/>
          </p:nvSpPr>
          <p:spPr bwMode="gray">
            <a:xfrm>
              <a:off x="4048" y="1417"/>
              <a:ext cx="118"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1</a:t>
              </a:r>
              <a:endParaRPr lang="en-US" sz="2400" dirty="0"/>
            </a:p>
          </p:txBody>
        </p:sp>
      </p:grpSp>
      <p:grpSp>
        <p:nvGrpSpPr>
          <p:cNvPr id="136223" name="Group 31"/>
          <p:cNvGrpSpPr>
            <a:grpSpLocks/>
          </p:cNvGrpSpPr>
          <p:nvPr/>
        </p:nvGrpSpPr>
        <p:grpSpPr bwMode="auto">
          <a:xfrm>
            <a:off x="2828230" y="2853650"/>
            <a:ext cx="7259441" cy="961890"/>
            <a:chOff x="1536" y="1833"/>
            <a:chExt cx="2779" cy="432"/>
          </a:xfrm>
        </p:grpSpPr>
        <p:sp>
          <p:nvSpPr>
            <p:cNvPr id="136202" name="AutoShape 10">
              <a:hlinkClick r:id="rId5"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4" name="Text Box 12">
              <a:hlinkClick r:id="rId5" action="ppaction://hlinksldjump"/>
            </p:cNvPr>
            <p:cNvSpPr txBox="1">
              <a:spLocks noChangeArrowheads="1"/>
            </p:cNvSpPr>
            <p:nvPr/>
          </p:nvSpPr>
          <p:spPr bwMode="gray">
            <a:xfrm>
              <a:off x="1689" y="1935"/>
              <a:ext cx="2160"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latin typeface="Arial" pitchFamily="34" charset="0"/>
                  <a:cs typeface="Arial" pitchFamily="34" charset="0"/>
                </a:rPr>
                <a:t>حضور علي در غدير به نقل صحيحين</a:t>
              </a:r>
              <a:endParaRPr lang="en-US" sz="2800" b="1" dirty="0">
                <a:solidFill>
                  <a:srgbClr val="000000"/>
                </a:solidFill>
                <a:cs typeface="Yagut" pitchFamily="2" charset="-78"/>
              </a:endParaRPr>
            </a:p>
          </p:txBody>
        </p:sp>
        <p:sp>
          <p:nvSpPr>
            <p:cNvPr id="136205" name="Text Box 13"/>
            <p:cNvSpPr txBox="1">
              <a:spLocks noChangeArrowheads="1"/>
            </p:cNvSpPr>
            <p:nvPr/>
          </p:nvSpPr>
          <p:spPr bwMode="gray">
            <a:xfrm>
              <a:off x="3970" y="1911"/>
              <a:ext cx="27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t>2</a:t>
              </a:r>
              <a:endParaRPr lang="en-US" sz="2400" dirty="0"/>
            </a:p>
          </p:txBody>
        </p:sp>
      </p:grpSp>
      <p:sp>
        <p:nvSpPr>
          <p:cNvPr id="18" name="Right Arrow 17">
            <a:hlinkClick r:id="rId6" action="ppaction://hlinksldjump"/>
          </p:cNvPr>
          <p:cNvSpPr/>
          <p:nvPr/>
        </p:nvSpPr>
        <p:spPr>
          <a:xfrm>
            <a:off x="305951" y="188635"/>
            <a:ext cx="978408"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29" name="Group 32"/>
          <p:cNvGrpSpPr>
            <a:grpSpLocks/>
          </p:cNvGrpSpPr>
          <p:nvPr/>
        </p:nvGrpSpPr>
        <p:grpSpPr bwMode="auto">
          <a:xfrm>
            <a:off x="2841290" y="3861048"/>
            <a:ext cx="7287159" cy="915206"/>
            <a:chOff x="1536" y="2304"/>
            <a:chExt cx="2770" cy="432"/>
          </a:xfrm>
        </p:grpSpPr>
        <p:sp>
          <p:nvSpPr>
            <p:cNvPr id="30"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1"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2" name="Text Box 17">
              <a:hlinkClick r:id="rId7" action="ppaction://hlinksldjump"/>
            </p:cNvPr>
            <p:cNvSpPr txBox="1">
              <a:spLocks noChangeArrowheads="1"/>
            </p:cNvSpPr>
            <p:nvPr/>
          </p:nvSpPr>
          <p:spPr bwMode="gray">
            <a:xfrm>
              <a:off x="1680" y="2382"/>
              <a:ext cx="216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latin typeface="Arial" pitchFamily="34" charset="0"/>
                  <a:cs typeface="Arial" pitchFamily="34" charset="0"/>
                </a:rPr>
                <a:t>اقوال علماي اهل سنت در رد نظريه فوق</a:t>
              </a:r>
              <a:endParaRPr lang="en-US" sz="2800" b="1" dirty="0">
                <a:solidFill>
                  <a:srgbClr val="000000"/>
                </a:solidFill>
                <a:cs typeface="Yagut" pitchFamily="2" charset="-78"/>
              </a:endParaRPr>
            </a:p>
          </p:txBody>
        </p:sp>
        <p:sp>
          <p:nvSpPr>
            <p:cNvPr id="33" name="Text Box 18"/>
            <p:cNvSpPr txBox="1">
              <a:spLocks noChangeArrowheads="1"/>
            </p:cNvSpPr>
            <p:nvPr/>
          </p:nvSpPr>
          <p:spPr bwMode="gray">
            <a:xfrm>
              <a:off x="4048" y="2366"/>
              <a:ext cx="11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3</a:t>
              </a:r>
              <a:endParaRPr lang="en-US" sz="2400" dirty="0"/>
            </a:p>
          </p:txBody>
        </p:sp>
      </p:grpSp>
      <p:sp>
        <p:nvSpPr>
          <p:cNvPr id="2" name="Left-Right Arrow 1"/>
          <p:cNvSpPr/>
          <p:nvPr/>
        </p:nvSpPr>
        <p:spPr>
          <a:xfrm>
            <a:off x="6238873" y="4772283"/>
            <a:ext cx="1618698" cy="154419"/>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01528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6223"/>
                                        </p:tgtEl>
                                        <p:attrNameLst>
                                          <p:attrName>style.visibility</p:attrName>
                                        </p:attrNameLst>
                                      </p:cBhvr>
                                      <p:to>
                                        <p:strVal val="visible"/>
                                      </p:to>
                                    </p:set>
                                    <p:anim calcmode="lin" valueType="num">
                                      <p:cBhvr additive="base">
                                        <p:cTn id="13" dur="1000" fill="hold"/>
                                        <p:tgtEl>
                                          <p:spTgt spid="136223"/>
                                        </p:tgtEl>
                                        <p:attrNameLst>
                                          <p:attrName>ppt_x</p:attrName>
                                        </p:attrNameLst>
                                      </p:cBhvr>
                                      <p:tavLst>
                                        <p:tav tm="0">
                                          <p:val>
                                            <p:strVal val="1+#ppt_w/2"/>
                                          </p:val>
                                        </p:tav>
                                        <p:tav tm="100000">
                                          <p:val>
                                            <p:strVal val="#ppt_x"/>
                                          </p:val>
                                        </p:tav>
                                      </p:tavLst>
                                    </p:anim>
                                    <p:anim calcmode="lin" valueType="num">
                                      <p:cBhvr additive="base">
                                        <p:cTn id="14" dur="1000" fill="hold"/>
                                        <p:tgtEl>
                                          <p:spTgt spid="1362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علي  (ع) در غدير حضور نداشت</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4425" y="836713"/>
            <a:ext cx="11900281"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dirty="0"/>
              <a:t>قال أبو جعفر الطحاوي المتوفی : 321هـ:  </a:t>
            </a:r>
            <a:r>
              <a:rPr lang="fa-IR" sz="3200" b="1" dirty="0"/>
              <a:t> قال أبو جَعْفَر فَدَفَعَ دَافِعٌ هذا الحديث وقال إنَّهُ مُسْتَحِيلٌ وَذَكَرَ أَنَّ عَلِيًّا عليه السلام لم يَكُنْ مع النبي صلى الله عليه وسلم في خُرُوجِهِ إلَى الْحَجِّ من الْمَدِينَةِ الذي مَرَّ في طَرِيقِهِ بِغَدِيرِ خُمٍّ لأَنَّ غَدِيرَ خُمٍّ إنَّمَا هو بِالْجُحْفَةِ.</a:t>
            </a:r>
          </a:p>
          <a:p>
            <a:pPr algn="justLow" rtl="1"/>
            <a:endParaRPr lang="fa-IR" sz="3200" dirty="0"/>
          </a:p>
          <a:p>
            <a:pPr algn="justLow" rtl="1"/>
            <a:endParaRPr lang="fa-IR" sz="3200" dirty="0"/>
          </a:p>
          <a:p>
            <a:pPr algn="justLow" rtl="1"/>
            <a:endParaRPr lang="fa-IR" sz="3200" dirty="0"/>
          </a:p>
          <a:p>
            <a:pPr algn="justLow" rtl="1"/>
            <a:r>
              <a:rPr lang="fa-IR" sz="3200" dirty="0"/>
              <a:t>قال عضد الدين الإيجي المتوفی 756 في رد دلالة حديث الغدير علي إمامة علي  (ع) : </a:t>
            </a:r>
            <a:r>
              <a:rPr lang="fa-IR" sz="3200" b="1" dirty="0"/>
              <a:t>ولأن عليا لم يكن يوم الغدير مع النبي فإنه كان باليمن</a:t>
            </a:r>
            <a:endParaRPr lang="en-US" sz="3200" dirty="0"/>
          </a:p>
        </p:txBody>
      </p:sp>
      <p:sp>
        <p:nvSpPr>
          <p:cNvPr id="16" name="Rectangle 15"/>
          <p:cNvSpPr/>
          <p:nvPr/>
        </p:nvSpPr>
        <p:spPr>
          <a:xfrm>
            <a:off x="3962176" y="2559990"/>
            <a:ext cx="7457491" cy="95410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rtl="1"/>
            <a:r>
              <a:rPr lang="fa-IR" sz="2800" b="1" dirty="0"/>
              <a:t> </a:t>
            </a:r>
            <a:r>
              <a:rPr lang="fa-IR" sz="2800" dirty="0"/>
              <a:t>شرح مشكل الاثار  ج 5   ص 16، نشر : مؤسسة الرسالة </a:t>
            </a:r>
          </a:p>
          <a:p>
            <a:pPr algn="r" rtl="1"/>
            <a:r>
              <a:rPr lang="fa-IR" sz="2800" dirty="0"/>
              <a:t>بيروت - 1408هـ - 1987م ، الطبعة : الأولى ، تحقيق : شعيب الأرنؤوط</a:t>
            </a:r>
            <a:endParaRPr lang="en-US" sz="2800" dirty="0"/>
          </a:p>
        </p:txBody>
      </p:sp>
      <p:sp>
        <p:nvSpPr>
          <p:cNvPr id="13" name="Right Arrow 12">
            <a:hlinkClick r:id="rId5" action="ppaction://hlinksldjump"/>
          </p:cNvPr>
          <p:cNvSpPr/>
          <p:nvPr/>
        </p:nvSpPr>
        <p:spPr>
          <a:xfrm>
            <a:off x="5879976" y="6237313"/>
            <a:ext cx="668266" cy="226085"/>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Rectangle 14"/>
          <p:cNvSpPr/>
          <p:nvPr/>
        </p:nvSpPr>
        <p:spPr>
          <a:xfrm>
            <a:off x="4481549" y="5450945"/>
            <a:ext cx="6938118" cy="95410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rtl="1"/>
            <a:r>
              <a:rPr lang="fa-IR" sz="2800" dirty="0"/>
              <a:t>المواقف - الإيجي - ج 3 ص 602 ،‌ بتحقيق : عبد الرحمن عميرة </a:t>
            </a:r>
          </a:p>
          <a:p>
            <a:pPr algn="r" rtl="1"/>
            <a:r>
              <a:rPr lang="fa-IR" sz="2800" dirty="0"/>
              <a:t> لبنان - بيروت - دار الجيل - 1417 - 1997م</a:t>
            </a:r>
            <a:endParaRPr lang="en-US" sz="2800" dirty="0"/>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2797" y="2118036"/>
            <a:ext cx="1481860" cy="1800000"/>
          </a:xfrm>
          <a:prstGeom prst="rect">
            <a:avLst/>
          </a:prstGeom>
        </p:spPr>
      </p:pic>
    </p:spTree>
    <p:extLst>
      <p:ext uri="{BB962C8B-B14F-4D97-AF65-F5344CB8AC3E}">
        <p14:creationId xmlns:p14="http://schemas.microsoft.com/office/powerpoint/2010/main" val="300388785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487489" y="-27384"/>
            <a:ext cx="2737989"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72154484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علي  (ع) در غدير حضور نداشت</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dirty="0"/>
              <a:t>إنّ هذا القول ، من أعاجيب الأكاذيب؛ فإنّ رجوع الإمام أمير المؤمنين من اليمن ببُدن النبي صلى ‏الله ‏عليه ‏و‏آله‏ وفي حجّة الوداع ، ممّا ثبت في الصحيحين كما روی البخاري عن </a:t>
            </a:r>
            <a:r>
              <a:rPr lang="fa-IR" sz="3200" b="1" dirty="0"/>
              <a:t>أَنَسِ بن مَالِكٍ رضي الله عنه قال قَدِمَ عَلِيٌّ رضي الله عنه على النبي صلى الله عليه وسلم من الْيَمَنِ فقال بِمَا أَهْلَلْتَ قال بِمَا أَهَلَّ بِهِ النبي صلى الله عليه وسلم فقال لَوْلَا أَنَّ مَعِي الْهَدْيَ لَأَحْلَلْتُ.</a:t>
            </a:r>
            <a:endParaRPr lang="en-US" sz="3200" dirty="0"/>
          </a:p>
        </p:txBody>
      </p:sp>
      <p:sp>
        <p:nvSpPr>
          <p:cNvPr id="16" name="Rectangle 15"/>
          <p:cNvSpPr/>
          <p:nvPr/>
        </p:nvSpPr>
        <p:spPr>
          <a:xfrm>
            <a:off x="2999656" y="3246656"/>
            <a:ext cx="827502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صحيح البخاري  ج 2   ص 564 ح 1483، نشر : دار ابن كثير , اليمامة - بيروت</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99175" y="3493963"/>
            <a:ext cx="1274336" cy="1800000"/>
          </a:xfrm>
          <a:prstGeom prst="rect">
            <a:avLst/>
          </a:prstGeom>
        </p:spPr>
      </p:pic>
    </p:spTree>
    <p:extLst>
      <p:ext uri="{BB962C8B-B14F-4D97-AF65-F5344CB8AC3E}">
        <p14:creationId xmlns:p14="http://schemas.microsoft.com/office/powerpoint/2010/main" val="126372442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علي  (ع) در غدير حضور نداشت</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dirty="0"/>
              <a:t>روی البخاري عن جَابِرِ بن عبد اللَّهِ رضي الله عنهما قال:</a:t>
            </a:r>
            <a:r>
              <a:rPr lang="fa-IR" sz="3200" b="1" dirty="0"/>
              <a:t> أَهَلَّ النبي صلى الله عليه وسلم هو وَأَصْحَابُهُ بِالْحَجِّ وَلَيْسَ مع أَحَدٍ منهم هَدْيٌ غير النبي صلى الله عليه وسلم وَطَلْحَةَ وَقَدِمَ عَلِيٌّ من الْيَمَنِ وَمَعَهُ هَدْيٌ فقال أَهْلَلْتُ بِمَا أَهَلَّ بِهِ النبي صلى الله عليه وسلم فَأَمَرَ النبي صلى الله عليه وسلم أَصْحَابَهُ أَنْ يَجْعَلُوهَا عُمْرَةً وَيَطُوفُوا ثُمَّ يُقَصِّرُوا وَيَحِلُّوا إلا من كان معه الْهَدْيُ فَقَالُوا نَنْطَلِقُ إلى مِنًى وَذَكَرُ أَحَدِنَا يَقْطُرُ </a:t>
            </a:r>
          </a:p>
          <a:p>
            <a:pPr rtl="1"/>
            <a:endParaRPr lang="fa-IR" sz="3200" b="1" dirty="0"/>
          </a:p>
          <a:p>
            <a:pPr rtl="1"/>
            <a:endParaRPr lang="fa-IR" sz="3200" b="1" dirty="0"/>
          </a:p>
          <a:p>
            <a:pPr rtl="1"/>
            <a:r>
              <a:rPr lang="fa-IR" sz="3200" dirty="0"/>
              <a:t>روی مسلم عن جابر بن عبد الله إلي أن قال: </a:t>
            </a:r>
            <a:r>
              <a:rPr lang="fa-IR" sz="3200" b="1" dirty="0"/>
              <a:t>وَقَدِمَ عَلِيٌّ من الْيَمَنِ بِبُدْنِ النبي صلى الله عليه وسلم فَوَجَدَ فَاطِمَةَ رضي الله عنها مِمَّنْ حَلَّ وَلَبِسَتْ ثِيَابًا صَبِيغًا وَاكْتَحَلَتْ فَأَنْكَرَ ذلك عليها فقالت إِنَّ أبي أَمَرَنِي</a:t>
            </a:r>
            <a:endParaRPr lang="en-US" sz="3200" dirty="0"/>
          </a:p>
        </p:txBody>
      </p:sp>
      <p:sp>
        <p:nvSpPr>
          <p:cNvPr id="16" name="Rectangle 15"/>
          <p:cNvSpPr/>
          <p:nvPr/>
        </p:nvSpPr>
        <p:spPr>
          <a:xfrm>
            <a:off x="2991591" y="3387486"/>
            <a:ext cx="8345554"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صحيح البخاري  ج 2   ص 594 ح 1568 ، نشر : دار ابن كثير , اليمامة - بيروت</a:t>
            </a:r>
            <a:endParaRPr lang="en-US" sz="2800" dirty="0"/>
          </a:p>
        </p:txBody>
      </p:sp>
      <p:sp>
        <p:nvSpPr>
          <p:cNvPr id="17" name="Rectangle 16"/>
          <p:cNvSpPr/>
          <p:nvPr/>
        </p:nvSpPr>
        <p:spPr>
          <a:xfrm>
            <a:off x="2961133" y="6214963"/>
            <a:ext cx="837601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a:t>صحيح مسلم  ج 2   ص 888 ح 1218 ، نشر : دار إحياء التراث العربي - بيروت </a:t>
            </a:r>
            <a:endParaRPr lang="en-US" sz="2800" dirty="0"/>
          </a:p>
        </p:txBody>
      </p:sp>
      <p:sp>
        <p:nvSpPr>
          <p:cNvPr id="15" name="Right Arrow 14">
            <a:hlinkClick r:id="rId5" action="ppaction://hlinksldjump"/>
          </p:cNvPr>
          <p:cNvSpPr/>
          <p:nvPr/>
        </p:nvSpPr>
        <p:spPr>
          <a:xfrm>
            <a:off x="5591944" y="6597353"/>
            <a:ext cx="668266" cy="15441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66648" y="2862282"/>
            <a:ext cx="1019469" cy="1440000"/>
          </a:xfrm>
          <a:prstGeom prst="rect">
            <a:avLst/>
          </a:prstGeom>
        </p:spPr>
      </p:pic>
      <p:pic>
        <p:nvPicPr>
          <p:cNvPr id="4" name="Picture 3">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331987" y="5494963"/>
            <a:ext cx="1017605" cy="1440000"/>
          </a:xfrm>
          <a:prstGeom prst="rect">
            <a:avLst/>
          </a:prstGeom>
        </p:spPr>
      </p:pic>
    </p:spTree>
    <p:extLst>
      <p:ext uri="{BB962C8B-B14F-4D97-AF65-F5344CB8AC3E}">
        <p14:creationId xmlns:p14="http://schemas.microsoft.com/office/powerpoint/2010/main" val="249600029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نقد و رد علماي اهل سنت </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dirty="0"/>
              <a:t>قال أبو جعفر الطحاوي المتوفی : 321هـ:  </a:t>
            </a:r>
            <a:r>
              <a:rPr lang="fa-IR" sz="3200" b="1" dirty="0"/>
              <a:t> قال أبو جَعْفَر فَدَفَعَ دَافِعٌ هذا الحديث وقال إنَّهُ مُسْتَحِيلٌ وَذَكَرَ أَنَّ عَلِيًّا عليه السلام لم يَكُنْ مع النبي صلى الله عليه وسلم في خُرُوجِهِ إلَى الْحَجِّ من الْمَدِينَةِ الذي مَرَّ في طَرِيقِهِ بِغَدِيرِ خُمٍّ لأَنَّ غَدِيرَ خُمٍّ إنَّمَا هو بِالْجُحْفَةِ وَذَكَرَ في ذلك ما قد حدثنا الرَّبِيعُ بن سُلَيْمَانَ الْمُرَادِيُّ قال حدثنا أَسَدُ بن مُوسَى قال حدثنا حَاتِمُ بن إسْمَاعِيلَ الْمَدَنِيُّ قال ثنا جَعْفَرُ بن مُحَمَّدٍ عن أبيه قال دَخَلْنَا على جَابِرِ بن عبد اللَّهِ فذكر حَدِيثَهُ في حَجَّةِ النبي عليه السلام قال قَدِمَ عَلِيٌّ من الْيَمَنِ بِبُدْنِ النبي صلى الله عليه وسلم ثُمَّ ذَكَرَ بَقِيَّةَ الحديث.</a:t>
            </a:r>
            <a:endParaRPr lang="en-US" sz="3200" dirty="0"/>
          </a:p>
          <a:p>
            <a:pPr rtl="1"/>
            <a:endParaRPr lang="fa-IR" sz="3200" dirty="0"/>
          </a:p>
        </p:txBody>
      </p:sp>
      <p:sp>
        <p:nvSpPr>
          <p:cNvPr id="17" name="Rectangle 16"/>
          <p:cNvSpPr/>
          <p:nvPr/>
        </p:nvSpPr>
        <p:spPr>
          <a:xfrm>
            <a:off x="3597525" y="4446111"/>
            <a:ext cx="7739619" cy="95410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rtl="1"/>
            <a:r>
              <a:rPr lang="fa-IR" sz="2800" dirty="0"/>
              <a:t>شرح مشكل الاثار  ج 5   ص 16، نشر : مؤسسة الرسالة - لبنان/ بيروت – </a:t>
            </a:r>
          </a:p>
          <a:p>
            <a:pPr algn="r" rtl="1"/>
            <a:r>
              <a:rPr lang="fa-IR" sz="2800" dirty="0"/>
              <a:t>1408هـ - 1987م ، الطبعة : الأولى ، تحقيق : شعيب الأرنؤوط</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67628" y="4328105"/>
            <a:ext cx="1481860" cy="1800000"/>
          </a:xfrm>
          <a:prstGeom prst="rect">
            <a:avLst/>
          </a:prstGeom>
        </p:spPr>
      </p:pic>
    </p:spTree>
    <p:extLst>
      <p:ext uri="{BB962C8B-B14F-4D97-AF65-F5344CB8AC3E}">
        <p14:creationId xmlns:p14="http://schemas.microsoft.com/office/powerpoint/2010/main" val="11555789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908720"/>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825660"/>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79967"/>
            <a:ext cx="11894106" cy="605953"/>
          </a:xfrm>
          <a:prstGeom prst="rect">
            <a:avLst/>
          </a:prstGeo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نقد و رد علماي اهل سنت </a:t>
            </a:r>
          </a:p>
        </p:txBody>
      </p:sp>
      <p:sp>
        <p:nvSpPr>
          <p:cNvPr id="9" name="Rectangle 8"/>
          <p:cNvSpPr/>
          <p:nvPr/>
        </p:nvSpPr>
        <p:spPr>
          <a:xfrm>
            <a:off x="1775520" y="3841884"/>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949280"/>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93280"/>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547200"/>
            <a:ext cx="11917540" cy="6410193"/>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dirty="0"/>
              <a:t>ردّ السيد الجرجاني المتوفی  816 كلام الإيحي بقوله: </a:t>
            </a:r>
            <a:r>
              <a:rPr lang="fa-IR" sz="3200" b="1" dirty="0"/>
              <a:t>( ولأن عليا لم يكن يوم الغدير مع النبي فإنه كان باليمن ) ورد هذا بأن غيبته لا تنافي صحة الحديث إلا أن يروى هكذا أخذ بيد علي أو استحضره.</a:t>
            </a:r>
          </a:p>
          <a:p>
            <a:pPr rtl="1">
              <a:lnSpc>
                <a:spcPct val="150000"/>
              </a:lnSpc>
            </a:pPr>
            <a:endParaRPr lang="fa-IR" sz="3200" b="1" dirty="0"/>
          </a:p>
          <a:p>
            <a:pPr rtl="1"/>
            <a:r>
              <a:rPr lang="fa-IR" sz="3200" dirty="0"/>
              <a:t>قال ابن حجر المكّي المتوفى سنة 974:  </a:t>
            </a:r>
            <a:r>
              <a:rPr lang="fa-IR" sz="3200" b="1" dirty="0"/>
              <a:t>ولا التفات لمن قدح في صحته ولا لمن رده بأن عليا كان باليمن لثبوت رجوعه منها وإدراكه الحج مع النبي صلى الله عليه وسلم</a:t>
            </a:r>
          </a:p>
          <a:p>
            <a:pPr rtl="1"/>
            <a:endParaRPr lang="fa-IR" sz="3200" dirty="0"/>
          </a:p>
          <a:p>
            <a:pPr rtl="1"/>
            <a:endParaRPr lang="fa-IR" sz="3200" dirty="0"/>
          </a:p>
          <a:p>
            <a:pPr rtl="1"/>
            <a:r>
              <a:rPr lang="fa-IR" sz="3200" dirty="0"/>
              <a:t>قال ملا علي القاري الوفاة: 1014:  </a:t>
            </a:r>
            <a:r>
              <a:rPr lang="fa-IR" sz="3200" b="1" dirty="0"/>
              <a:t>وأبعد من رده بأن عليا كان باليمن لثبوت رجوعه منها وإدراكه الحج مع النبي صلى الله عليه وسلم.</a:t>
            </a:r>
            <a:endParaRPr lang="en-US" sz="3200" dirty="0"/>
          </a:p>
        </p:txBody>
      </p:sp>
      <p:sp>
        <p:nvSpPr>
          <p:cNvPr id="16" name="Rectangle 15"/>
          <p:cNvSpPr/>
          <p:nvPr/>
        </p:nvSpPr>
        <p:spPr>
          <a:xfrm>
            <a:off x="3380813" y="2202612"/>
            <a:ext cx="7851828"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r" rtl="1"/>
            <a:r>
              <a:rPr lang="fa-IR" sz="2800" dirty="0"/>
              <a:t>شرح المواقف ج 8 ص 361 ، نشر: مطبعة السعادة ، مصر- 1325 - 1907 م</a:t>
            </a:r>
            <a:endParaRPr lang="en-US" sz="2800" dirty="0"/>
          </a:p>
        </p:txBody>
      </p:sp>
      <p:sp>
        <p:nvSpPr>
          <p:cNvPr id="17" name="Rectangle 16"/>
          <p:cNvSpPr/>
          <p:nvPr/>
        </p:nvSpPr>
        <p:spPr>
          <a:xfrm>
            <a:off x="4518944" y="4148936"/>
            <a:ext cx="6713697"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a:t>الصواعق المحرقة ج 1   ص 107 ، نشر : مؤسسة الرسالة - لبنان </a:t>
            </a:r>
            <a:endParaRPr lang="en-US" sz="2800" dirty="0"/>
          </a:p>
        </p:txBody>
      </p:sp>
      <p:sp>
        <p:nvSpPr>
          <p:cNvPr id="14" name="Rectangle 13"/>
          <p:cNvSpPr/>
          <p:nvPr/>
        </p:nvSpPr>
        <p:spPr>
          <a:xfrm>
            <a:off x="4405270" y="6271280"/>
            <a:ext cx="679545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a:t>مرقاة المفاتيح  ج 11   ص 258 ، نشر : دار الكتب العلمية - لبنان</a:t>
            </a:r>
            <a:endParaRPr lang="en-US" sz="2800" dirty="0"/>
          </a:p>
        </p:txBody>
      </p:sp>
      <p:sp>
        <p:nvSpPr>
          <p:cNvPr id="15" name="Right Arrow 14">
            <a:hlinkClick r:id="rId5" action="ppaction://hlinksldjump"/>
          </p:cNvPr>
          <p:cNvSpPr/>
          <p:nvPr/>
        </p:nvSpPr>
        <p:spPr>
          <a:xfrm>
            <a:off x="5591944" y="6679852"/>
            <a:ext cx="668266" cy="2055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84652" y="3608520"/>
            <a:ext cx="1112727" cy="1440000"/>
          </a:xfrm>
          <a:prstGeom prst="rect">
            <a:avLst/>
          </a:prstGeom>
        </p:spPr>
      </p:pic>
    </p:spTree>
    <p:extLst>
      <p:ext uri="{BB962C8B-B14F-4D97-AF65-F5344CB8AC3E}">
        <p14:creationId xmlns:p14="http://schemas.microsoft.com/office/powerpoint/2010/main" val="146459498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fa-IR" sz="6000" b="1" dirty="0">
                <a:solidFill>
                  <a:srgbClr val="003300"/>
                </a:solidFill>
                <a:effectLst>
                  <a:glow rad="139700">
                    <a:schemeClr val="accent3">
                      <a:satMod val="175000"/>
                      <a:alpha val="40000"/>
                    </a:schemeClr>
                  </a:glow>
                </a:effectLst>
              </a:rPr>
              <a:t>مـن كنت مولاه فعلي مولاه </a:t>
            </a:r>
            <a:endParaRPr lang="en-US" sz="6000" b="1" dirty="0">
              <a:solidFill>
                <a:srgbClr val="003300"/>
              </a:solidFill>
              <a:effectLst>
                <a:glow rad="139700">
                  <a:schemeClr val="accent3">
                    <a:satMod val="175000"/>
                    <a:alpha val="40000"/>
                  </a:schemeClr>
                </a:glow>
              </a:effectLst>
            </a:endParaRPr>
          </a:p>
        </p:txBody>
      </p:sp>
      <p:sp>
        <p:nvSpPr>
          <p:cNvPr id="3" name="Bevel 2"/>
          <p:cNvSpPr/>
          <p:nvPr/>
        </p:nvSpPr>
        <p:spPr>
          <a:xfrm>
            <a:off x="4294044" y="4055477"/>
            <a:ext cx="6375320"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3600" b="1" dirty="0">
                <a:solidFill>
                  <a:srgbClr val="003300"/>
                </a:solidFill>
                <a:effectLst>
                  <a:glow rad="139700">
                    <a:schemeClr val="accent3">
                      <a:satMod val="175000"/>
                      <a:alpha val="40000"/>
                    </a:schemeClr>
                  </a:glow>
                </a:effectLst>
                <a:latin typeface="Arial" pitchFamily="34" charset="0"/>
                <a:cs typeface="+mj-cs"/>
              </a:rPr>
              <a:t>ابن تيميه: </a:t>
            </a:r>
          </a:p>
          <a:p>
            <a:pPr algn="ctr" rtl="1"/>
            <a:r>
              <a:rPr lang="fa-IR" sz="3600" b="1" dirty="0">
                <a:solidFill>
                  <a:srgbClr val="003300"/>
                </a:solidFill>
                <a:effectLst>
                  <a:glow rad="139700">
                    <a:schemeClr val="accent3">
                      <a:satMod val="175000"/>
                      <a:alpha val="40000"/>
                    </a:schemeClr>
                  </a:glow>
                </a:effectLst>
                <a:latin typeface="Arial" pitchFamily="34" charset="0"/>
                <a:cs typeface="+mj-cs"/>
              </a:rPr>
              <a:t>اللهم وال من والاه دروغ است</a:t>
            </a:r>
            <a:endParaRPr lang="en-US" dirty="0">
              <a:cs typeface="+mj-cs"/>
            </a:endParaRPr>
          </a:p>
          <a:p>
            <a:pPr algn="ctr"/>
            <a:endParaRPr lang="en-US" dirty="0">
              <a:cs typeface="+mj-cs"/>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09438681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dirty="0"/>
          </a:p>
        </p:txBody>
      </p:sp>
      <p:sp>
        <p:nvSpPr>
          <p:cNvPr id="136194" name="Rectangle 2"/>
          <p:cNvSpPr>
            <a:spLocks noGrp="1" noChangeArrowheads="1"/>
          </p:cNvSpPr>
          <p:nvPr>
            <p:ph type="title"/>
          </p:nvPr>
        </p:nvSpPr>
        <p:spPr>
          <a:xfrm>
            <a:off x="1569721" y="269114"/>
            <a:ext cx="9052561" cy="855631"/>
          </a:xfrm>
        </p:spPr>
        <p:style>
          <a:lnRef idx="0">
            <a:schemeClr val="accent5"/>
          </a:lnRef>
          <a:fillRef idx="3">
            <a:schemeClr val="accent5"/>
          </a:fillRef>
          <a:effectRef idx="3">
            <a:schemeClr val="accent5"/>
          </a:effectRef>
          <a:fontRef idx="minor">
            <a:schemeClr val="lt1"/>
          </a:fontRef>
        </p:style>
        <p:txBody>
          <a:bodyPr>
            <a:noAutofit/>
          </a:bodyPr>
          <a:lstStyle/>
          <a:p>
            <a:pPr algn="ctr" rtl="1"/>
            <a:r>
              <a:rPr lang="fa-IR" sz="3600" dirty="0">
                <a:latin typeface="Sultan bold"/>
                <a:cs typeface="Sultan Medium" pitchFamily="2" charset="-78"/>
              </a:rPr>
              <a:t>وهابيت وتكذيب  «اللهم وال من والاه وعاد من عاداه»</a:t>
            </a:r>
            <a:endParaRPr lang="en-US" sz="3600" dirty="0">
              <a:latin typeface="Sultan bold"/>
              <a:cs typeface="Sultan Medium" pitchFamily="2" charset="-78"/>
            </a:endParaRPr>
          </a:p>
        </p:txBody>
      </p:sp>
      <p:grpSp>
        <p:nvGrpSpPr>
          <p:cNvPr id="136222" name="Group 30"/>
          <p:cNvGrpSpPr>
            <a:grpSpLocks/>
          </p:cNvGrpSpPr>
          <p:nvPr/>
        </p:nvGrpSpPr>
        <p:grpSpPr bwMode="auto">
          <a:xfrm>
            <a:off x="2838542" y="1196752"/>
            <a:ext cx="7204251" cy="735272"/>
            <a:chOff x="1536" y="1365"/>
            <a:chExt cx="2736"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198" name="Text Box 6">
              <a:hlinkClick r:id="rId3" action="ppaction://hlinksldjump"/>
            </p:cNvPr>
            <p:cNvSpPr txBox="1">
              <a:spLocks noChangeArrowheads="1"/>
            </p:cNvSpPr>
            <p:nvPr/>
          </p:nvSpPr>
          <p:spPr bwMode="gray">
            <a:xfrm>
              <a:off x="1581" y="1401"/>
              <a:ext cx="2375"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cs typeface="Yagut" pitchFamily="2" charset="-78"/>
                </a:rPr>
                <a:t>سخن ابن تيميه در تكذيب «اللهم وال من والا»</a:t>
              </a:r>
              <a:endParaRPr lang="en-US" sz="2800" b="1" dirty="0">
                <a:solidFill>
                  <a:srgbClr val="000000"/>
                </a:solidFill>
                <a:cs typeface="Yagut" pitchFamily="2" charset="-78"/>
              </a:endParaRPr>
            </a:p>
          </p:txBody>
        </p:sp>
        <p:sp>
          <p:nvSpPr>
            <p:cNvPr id="136199" name="Text Box 7"/>
            <p:cNvSpPr txBox="1">
              <a:spLocks noChangeArrowheads="1"/>
            </p:cNvSpPr>
            <p:nvPr/>
          </p:nvSpPr>
          <p:spPr bwMode="gray">
            <a:xfrm>
              <a:off x="4048" y="1417"/>
              <a:ext cx="11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1</a:t>
              </a:r>
              <a:endParaRPr lang="en-US" sz="2400" dirty="0"/>
            </a:p>
          </p:txBody>
        </p:sp>
      </p:grpSp>
      <p:grpSp>
        <p:nvGrpSpPr>
          <p:cNvPr id="136223" name="Group 31"/>
          <p:cNvGrpSpPr>
            <a:grpSpLocks/>
          </p:cNvGrpSpPr>
          <p:nvPr/>
        </p:nvGrpSpPr>
        <p:grpSpPr bwMode="auto">
          <a:xfrm>
            <a:off x="2841712" y="1916833"/>
            <a:ext cx="7259441" cy="713647"/>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3" name="AutoShape 11"/>
            <p:cNvSpPr>
              <a:spLocks noChangeArrowheads="1"/>
            </p:cNvSpPr>
            <p:nvPr/>
          </p:nvSpPr>
          <p:spPr bwMode="gray">
            <a:xfrm>
              <a:off x="3944" y="1833"/>
              <a:ext cx="371"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4" name="Text Box 12">
              <a:hlinkClick r:id="rId5" action="ppaction://hlinksldjump"/>
            </p:cNvPr>
            <p:cNvSpPr txBox="1">
              <a:spLocks noChangeArrowheads="1"/>
            </p:cNvSpPr>
            <p:nvPr/>
          </p:nvSpPr>
          <p:spPr bwMode="gray">
            <a:xfrm>
              <a:off x="1689" y="1867"/>
              <a:ext cx="2160"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b="1" dirty="0">
                  <a:latin typeface="Arial" pitchFamily="34" charset="0"/>
                  <a:cs typeface="Arial" pitchFamily="34" charset="0"/>
                </a:rPr>
                <a:t>سي نفر از صحابه آن را نقل كرده‌اند</a:t>
              </a:r>
              <a:endParaRPr lang="en-US" sz="2800" b="1" dirty="0">
                <a:latin typeface="Arial" pitchFamily="34" charset="0"/>
                <a:cs typeface="Arial" pitchFamily="34" charset="0"/>
              </a:endParaRPr>
            </a:p>
          </p:txBody>
        </p:sp>
        <p:sp>
          <p:nvSpPr>
            <p:cNvPr id="136205" name="Text Box 13"/>
            <p:cNvSpPr txBox="1">
              <a:spLocks noChangeArrowheads="1"/>
            </p:cNvSpPr>
            <p:nvPr/>
          </p:nvSpPr>
          <p:spPr bwMode="gray">
            <a:xfrm>
              <a:off x="3970" y="1911"/>
              <a:ext cx="2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t>2</a:t>
              </a:r>
              <a:endParaRPr lang="en-US" sz="2400" dirty="0"/>
            </a:p>
          </p:txBody>
        </p:sp>
      </p:grpSp>
      <p:grpSp>
        <p:nvGrpSpPr>
          <p:cNvPr id="136224" name="Group 32"/>
          <p:cNvGrpSpPr>
            <a:grpSpLocks/>
          </p:cNvGrpSpPr>
          <p:nvPr/>
        </p:nvGrpSpPr>
        <p:grpSpPr bwMode="auto">
          <a:xfrm>
            <a:off x="2855641" y="2636912"/>
            <a:ext cx="7287159" cy="713648"/>
            <a:chOff x="1536" y="2304"/>
            <a:chExt cx="2770" cy="432"/>
          </a:xfrm>
        </p:grpSpPr>
        <p:sp>
          <p:nvSpPr>
            <p:cNvPr id="136207"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09" name="Text Box 17">
              <a:hlinkClick r:id="rId6" action="ppaction://hlinksldjump"/>
            </p:cNvPr>
            <p:cNvSpPr txBox="1">
              <a:spLocks noChangeArrowheads="1"/>
            </p:cNvSpPr>
            <p:nvPr/>
          </p:nvSpPr>
          <p:spPr bwMode="gray">
            <a:xfrm>
              <a:off x="1680" y="2382"/>
              <a:ext cx="2160"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lnSpc>
                  <a:spcPct val="110000"/>
                </a:lnSpc>
              </a:pPr>
              <a:r>
                <a:rPr lang="fa-IR" sz="2800" b="1" dirty="0">
                  <a:latin typeface="Arial" pitchFamily="34" charset="0"/>
                  <a:cs typeface="Arial" pitchFamily="34" charset="0"/>
                </a:rPr>
                <a:t>نقل حديث توسط علماي قبل از ابن تيميه </a:t>
              </a:r>
            </a:p>
          </p:txBody>
        </p:sp>
        <p:sp>
          <p:nvSpPr>
            <p:cNvPr id="136210" name="Text Box 18"/>
            <p:cNvSpPr txBox="1">
              <a:spLocks noChangeArrowheads="1"/>
            </p:cNvSpPr>
            <p:nvPr/>
          </p:nvSpPr>
          <p:spPr bwMode="gray">
            <a:xfrm>
              <a:off x="4048" y="2366"/>
              <a:ext cx="118"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3</a:t>
              </a:r>
              <a:endParaRPr lang="en-US" sz="2400" dirty="0"/>
            </a:p>
          </p:txBody>
        </p:sp>
      </p:grpSp>
      <p:grpSp>
        <p:nvGrpSpPr>
          <p:cNvPr id="136225" name="Group 33"/>
          <p:cNvGrpSpPr>
            <a:grpSpLocks/>
          </p:cNvGrpSpPr>
          <p:nvPr/>
        </p:nvGrpSpPr>
        <p:grpSpPr bwMode="auto">
          <a:xfrm>
            <a:off x="2855641" y="3356993"/>
            <a:ext cx="7286571" cy="720783"/>
            <a:chOff x="1536" y="2822"/>
            <a:chExt cx="2779" cy="432"/>
          </a:xfrm>
        </p:grpSpPr>
        <p:sp>
          <p:nvSpPr>
            <p:cNvPr id="136212"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36213"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6214" name="Text Box 22">
              <a:hlinkClick r:id="rId7" action="ppaction://hlinksldjump"/>
            </p:cNvPr>
            <p:cNvSpPr txBox="1">
              <a:spLocks noChangeArrowheads="1"/>
            </p:cNvSpPr>
            <p:nvPr/>
          </p:nvSpPr>
          <p:spPr bwMode="gray">
            <a:xfrm>
              <a:off x="1546" y="2900"/>
              <a:ext cx="2294"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lnSpc>
                  <a:spcPct val="110000"/>
                </a:lnSpc>
              </a:pPr>
              <a:r>
                <a:rPr lang="fa-IR" sz="2800" b="1" dirty="0">
                  <a:latin typeface="Arial" pitchFamily="34" charset="0"/>
                  <a:cs typeface="Arial" pitchFamily="34" charset="0"/>
                </a:rPr>
                <a:t>اختصاص بابي مستقل به اين جمله از روايت غدير</a:t>
              </a:r>
            </a:p>
          </p:txBody>
        </p:sp>
        <p:sp>
          <p:nvSpPr>
            <p:cNvPr id="136215" name="Text Box 23"/>
            <p:cNvSpPr txBox="1">
              <a:spLocks noChangeArrowheads="1"/>
            </p:cNvSpPr>
            <p:nvPr/>
          </p:nvSpPr>
          <p:spPr bwMode="gray">
            <a:xfrm>
              <a:off x="4057" y="2894"/>
              <a:ext cx="119"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4</a:t>
              </a:r>
              <a:endParaRPr lang="en-US" sz="2400" dirty="0"/>
            </a:p>
          </p:txBody>
        </p:sp>
      </p:grpSp>
      <p:grpSp>
        <p:nvGrpSpPr>
          <p:cNvPr id="27" name="Group 33"/>
          <p:cNvGrpSpPr>
            <a:grpSpLocks/>
          </p:cNvGrpSpPr>
          <p:nvPr/>
        </p:nvGrpSpPr>
        <p:grpSpPr bwMode="auto">
          <a:xfrm>
            <a:off x="2853480" y="4077073"/>
            <a:ext cx="7283731" cy="710077"/>
            <a:chOff x="1536" y="2822"/>
            <a:chExt cx="2779" cy="432"/>
          </a:xfrm>
        </p:grpSpPr>
        <p:sp>
          <p:nvSpPr>
            <p:cNvPr id="28" name="AutoShape 20"/>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9"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0" name="Text Box 22">
              <a:hlinkClick r:id="rId8" action="ppaction://hlinksldjump"/>
            </p:cNvPr>
            <p:cNvSpPr txBox="1">
              <a:spLocks noChangeArrowheads="1"/>
            </p:cNvSpPr>
            <p:nvPr/>
          </p:nvSpPr>
          <p:spPr bwMode="gray">
            <a:xfrm>
              <a:off x="1680" y="2875"/>
              <a:ext cx="216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fa-IR" sz="2800" b="1" dirty="0">
                  <a:latin typeface="Arial" pitchFamily="34" charset="0"/>
                  <a:cs typeface="Arial" pitchFamily="34" charset="0"/>
                </a:rPr>
                <a:t>اعتراف  علماي قبل از ابن تيميه به صحت سند</a:t>
              </a:r>
              <a:endParaRPr lang="en-US" sz="2800" b="1" dirty="0">
                <a:latin typeface="Arial" pitchFamily="34" charset="0"/>
                <a:cs typeface="Arial" pitchFamily="34" charset="0"/>
              </a:endParaRPr>
            </a:p>
          </p:txBody>
        </p:sp>
        <p:sp>
          <p:nvSpPr>
            <p:cNvPr id="31" name="Text Box 23"/>
            <p:cNvSpPr txBox="1">
              <a:spLocks noChangeArrowheads="1"/>
            </p:cNvSpPr>
            <p:nvPr/>
          </p:nvSpPr>
          <p:spPr bwMode="gray">
            <a:xfrm>
              <a:off x="4057" y="2894"/>
              <a:ext cx="119"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5</a:t>
              </a:r>
              <a:endParaRPr lang="en-US" sz="2400" dirty="0"/>
            </a:p>
          </p:txBody>
        </p:sp>
      </p:grpSp>
      <p:sp>
        <p:nvSpPr>
          <p:cNvPr id="42" name="Right Arrow 41">
            <a:hlinkClick r:id="rId9" action="ppaction://hlinksldjump"/>
          </p:cNvPr>
          <p:cNvSpPr/>
          <p:nvPr/>
        </p:nvSpPr>
        <p:spPr>
          <a:xfrm>
            <a:off x="1703512" y="-27384"/>
            <a:ext cx="808602" cy="33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3"/>
          <p:cNvGrpSpPr>
            <a:grpSpLocks/>
          </p:cNvGrpSpPr>
          <p:nvPr/>
        </p:nvGrpSpPr>
        <p:grpSpPr bwMode="auto">
          <a:xfrm>
            <a:off x="2855641" y="4797152"/>
            <a:ext cx="7283731" cy="717178"/>
            <a:chOff x="1536" y="2822"/>
            <a:chExt cx="2779" cy="432"/>
          </a:xfrm>
        </p:grpSpPr>
        <p:sp>
          <p:nvSpPr>
            <p:cNvPr id="33" name="AutoShape 20"/>
            <p:cNvSpPr>
              <a:spLocks noChangeArrowheads="1"/>
            </p:cNvSpPr>
            <p:nvPr/>
          </p:nvSpPr>
          <p:spPr bwMode="gray">
            <a:xfrm>
              <a:off x="1536" y="2907"/>
              <a:ext cx="2736" cy="288"/>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34" name="AutoShape 21"/>
            <p:cNvSpPr>
              <a:spLocks noChangeArrowheads="1"/>
            </p:cNvSpPr>
            <p:nvPr/>
          </p:nvSpPr>
          <p:spPr bwMode="gray">
            <a:xfrm>
              <a:off x="3932" y="2822"/>
              <a:ext cx="383" cy="432"/>
            </a:xfrm>
            <a:prstGeom prst="diamond">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endParaRPr lang="en-US"/>
            </a:p>
          </p:txBody>
        </p:sp>
        <p:sp>
          <p:nvSpPr>
            <p:cNvPr id="35" name="Text Box 22">
              <a:hlinkClick r:id="rId10" action="ppaction://hlinksldjump"/>
            </p:cNvPr>
            <p:cNvSpPr txBox="1">
              <a:spLocks noChangeArrowheads="1"/>
            </p:cNvSpPr>
            <p:nvPr/>
          </p:nvSpPr>
          <p:spPr bwMode="gray">
            <a:xfrm>
              <a:off x="1680" y="2913"/>
              <a:ext cx="2160"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b="1" dirty="0">
                  <a:latin typeface="Arial" pitchFamily="34" charset="0"/>
                  <a:cs typeface="Arial" pitchFamily="34" charset="0"/>
                </a:rPr>
                <a:t>ذكر حديث ،‌ توسط  علماي بعد از ابن تيميه</a:t>
              </a:r>
              <a:endParaRPr lang="en-US" sz="2800" b="1" dirty="0">
                <a:latin typeface="Arial" pitchFamily="34" charset="0"/>
                <a:cs typeface="Arial" pitchFamily="34" charset="0"/>
              </a:endParaRPr>
            </a:p>
          </p:txBody>
        </p:sp>
        <p:sp>
          <p:nvSpPr>
            <p:cNvPr id="36" name="Text Box 23"/>
            <p:cNvSpPr txBox="1">
              <a:spLocks noChangeArrowheads="1"/>
            </p:cNvSpPr>
            <p:nvPr/>
          </p:nvSpPr>
          <p:spPr bwMode="gray">
            <a:xfrm>
              <a:off x="4057" y="2894"/>
              <a:ext cx="11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6</a:t>
              </a:r>
              <a:endParaRPr lang="en-US" sz="2400" dirty="0"/>
            </a:p>
          </p:txBody>
        </p:sp>
      </p:grpSp>
      <p:grpSp>
        <p:nvGrpSpPr>
          <p:cNvPr id="37" name="Group 33"/>
          <p:cNvGrpSpPr>
            <a:grpSpLocks/>
          </p:cNvGrpSpPr>
          <p:nvPr/>
        </p:nvGrpSpPr>
        <p:grpSpPr bwMode="auto">
          <a:xfrm>
            <a:off x="2855641" y="5517232"/>
            <a:ext cx="7283731" cy="682370"/>
            <a:chOff x="1536" y="2822"/>
            <a:chExt cx="2779" cy="432"/>
          </a:xfrm>
        </p:grpSpPr>
        <p:sp>
          <p:nvSpPr>
            <p:cNvPr id="38" name="AutoShape 20"/>
            <p:cNvSpPr>
              <a:spLocks noChangeArrowheads="1"/>
            </p:cNvSpPr>
            <p:nvPr/>
          </p:nvSpPr>
          <p:spPr bwMode="gray">
            <a:xfrm>
              <a:off x="1536" y="2907"/>
              <a:ext cx="2736" cy="28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39" name="AutoShape 21"/>
            <p:cNvSpPr>
              <a:spLocks noChangeArrowheads="1"/>
            </p:cNvSpPr>
            <p:nvPr/>
          </p:nvSpPr>
          <p:spPr bwMode="gray">
            <a:xfrm>
              <a:off x="3932" y="2822"/>
              <a:ext cx="383" cy="432"/>
            </a:xfrm>
            <a:prstGeom prst="diamond">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40" name="Text Box 22">
              <a:hlinkClick r:id="rId11" action="ppaction://hlinksldjump"/>
            </p:cNvPr>
            <p:cNvSpPr txBox="1">
              <a:spLocks noChangeArrowheads="1"/>
            </p:cNvSpPr>
            <p:nvPr/>
          </p:nvSpPr>
          <p:spPr bwMode="gray">
            <a:xfrm>
              <a:off x="1680" y="2877"/>
              <a:ext cx="2160"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b="1" dirty="0">
                  <a:latin typeface="Arial" pitchFamily="34" charset="0"/>
                  <a:cs typeface="Arial" pitchFamily="34" charset="0"/>
                </a:rPr>
                <a:t>اعتراف  علماي بعد از ابن تيميه به صحت سند</a:t>
              </a:r>
              <a:endParaRPr lang="en-US" sz="2800" b="1" dirty="0">
                <a:latin typeface="Arial" pitchFamily="34" charset="0"/>
                <a:cs typeface="Arial" pitchFamily="34" charset="0"/>
              </a:endParaRPr>
            </a:p>
          </p:txBody>
        </p:sp>
        <p:sp>
          <p:nvSpPr>
            <p:cNvPr id="41" name="Text Box 23"/>
            <p:cNvSpPr txBox="1">
              <a:spLocks noChangeArrowheads="1"/>
            </p:cNvSpPr>
            <p:nvPr/>
          </p:nvSpPr>
          <p:spPr bwMode="gray">
            <a:xfrm>
              <a:off x="4057" y="2894"/>
              <a:ext cx="119"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7</a:t>
              </a:r>
              <a:endParaRPr lang="en-US" sz="2400" dirty="0"/>
            </a:p>
          </p:txBody>
        </p:sp>
      </p:grpSp>
      <p:grpSp>
        <p:nvGrpSpPr>
          <p:cNvPr id="43" name="Group 33"/>
          <p:cNvGrpSpPr>
            <a:grpSpLocks/>
          </p:cNvGrpSpPr>
          <p:nvPr/>
        </p:nvGrpSpPr>
        <p:grpSpPr bwMode="auto">
          <a:xfrm>
            <a:off x="2855641" y="6182708"/>
            <a:ext cx="7283731" cy="682370"/>
            <a:chOff x="1536" y="2822"/>
            <a:chExt cx="2779" cy="432"/>
          </a:xfrm>
        </p:grpSpPr>
        <p:sp>
          <p:nvSpPr>
            <p:cNvPr id="44" name="AutoShape 20"/>
            <p:cNvSpPr>
              <a:spLocks noChangeArrowheads="1"/>
            </p:cNvSpPr>
            <p:nvPr/>
          </p:nvSpPr>
          <p:spPr bwMode="gray">
            <a:xfrm>
              <a:off x="1536" y="2907"/>
              <a:ext cx="2736" cy="28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45" name="AutoShape 21"/>
            <p:cNvSpPr>
              <a:spLocks noChangeArrowheads="1"/>
            </p:cNvSpPr>
            <p:nvPr/>
          </p:nvSpPr>
          <p:spPr bwMode="gray">
            <a:xfrm>
              <a:off x="3932" y="2822"/>
              <a:ext cx="383" cy="432"/>
            </a:xfrm>
            <a:prstGeom prst="diamond">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p>
          </p:txBody>
        </p:sp>
        <p:sp>
          <p:nvSpPr>
            <p:cNvPr id="46" name="Text Box 22">
              <a:hlinkClick r:id="rId12" action="ppaction://hlinksldjump"/>
            </p:cNvPr>
            <p:cNvSpPr txBox="1">
              <a:spLocks noChangeArrowheads="1"/>
            </p:cNvSpPr>
            <p:nvPr/>
          </p:nvSpPr>
          <p:spPr bwMode="gray">
            <a:xfrm>
              <a:off x="1680" y="2913"/>
              <a:ext cx="2160"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b="1" dirty="0">
                  <a:latin typeface="Arial" pitchFamily="34" charset="0"/>
                  <a:cs typeface="Arial" pitchFamily="34" charset="0"/>
                </a:rPr>
                <a:t>علماء اهل سنت و رد سخن ابن تيميه</a:t>
              </a:r>
              <a:endParaRPr lang="en-US" sz="2800" b="1" dirty="0">
                <a:latin typeface="Arial" pitchFamily="34" charset="0"/>
                <a:cs typeface="Arial" pitchFamily="34" charset="0"/>
              </a:endParaRPr>
            </a:p>
          </p:txBody>
        </p:sp>
        <p:sp>
          <p:nvSpPr>
            <p:cNvPr id="47" name="Text Box 23"/>
            <p:cNvSpPr txBox="1">
              <a:spLocks noChangeArrowheads="1"/>
            </p:cNvSpPr>
            <p:nvPr/>
          </p:nvSpPr>
          <p:spPr bwMode="gray">
            <a:xfrm>
              <a:off x="4057" y="2894"/>
              <a:ext cx="119"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t>8</a:t>
              </a:r>
              <a:endParaRPr lang="en-US" sz="2400" dirty="0"/>
            </a:p>
          </p:txBody>
        </p:sp>
      </p:grpSp>
    </p:spTree>
    <p:extLst>
      <p:ext uri="{BB962C8B-B14F-4D97-AF65-F5344CB8AC3E}">
        <p14:creationId xmlns:p14="http://schemas.microsoft.com/office/powerpoint/2010/main" val="7964282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6223"/>
                                        </p:tgtEl>
                                        <p:attrNameLst>
                                          <p:attrName>style.visibility</p:attrName>
                                        </p:attrNameLst>
                                      </p:cBhvr>
                                      <p:to>
                                        <p:strVal val="visible"/>
                                      </p:to>
                                    </p:set>
                                    <p:anim calcmode="lin" valueType="num">
                                      <p:cBhvr additive="base">
                                        <p:cTn id="13" dur="1000" fill="hold"/>
                                        <p:tgtEl>
                                          <p:spTgt spid="136223"/>
                                        </p:tgtEl>
                                        <p:attrNameLst>
                                          <p:attrName>ppt_x</p:attrName>
                                        </p:attrNameLst>
                                      </p:cBhvr>
                                      <p:tavLst>
                                        <p:tav tm="0">
                                          <p:val>
                                            <p:strVal val="1+#ppt_w/2"/>
                                          </p:val>
                                        </p:tav>
                                        <p:tav tm="100000">
                                          <p:val>
                                            <p:strVal val="#ppt_x"/>
                                          </p:val>
                                        </p:tav>
                                      </p:tavLst>
                                    </p:anim>
                                    <p:anim calcmode="lin" valueType="num">
                                      <p:cBhvr additive="base">
                                        <p:cTn id="14" dur="1000" fill="hold"/>
                                        <p:tgtEl>
                                          <p:spTgt spid="1362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6224"/>
                                        </p:tgtEl>
                                        <p:attrNameLst>
                                          <p:attrName>style.visibility</p:attrName>
                                        </p:attrNameLst>
                                      </p:cBhvr>
                                      <p:to>
                                        <p:strVal val="visible"/>
                                      </p:to>
                                    </p:set>
                                    <p:anim calcmode="lin" valueType="num">
                                      <p:cBhvr additive="base">
                                        <p:cTn id="19" dur="1000" fill="hold"/>
                                        <p:tgtEl>
                                          <p:spTgt spid="136224"/>
                                        </p:tgtEl>
                                        <p:attrNameLst>
                                          <p:attrName>ppt_x</p:attrName>
                                        </p:attrNameLst>
                                      </p:cBhvr>
                                      <p:tavLst>
                                        <p:tav tm="0">
                                          <p:val>
                                            <p:strVal val="1+#ppt_w/2"/>
                                          </p:val>
                                        </p:tav>
                                        <p:tav tm="100000">
                                          <p:val>
                                            <p:strVal val="#ppt_x"/>
                                          </p:val>
                                        </p:tav>
                                      </p:tavLst>
                                    </p:anim>
                                    <p:anim calcmode="lin" valueType="num">
                                      <p:cBhvr additive="base">
                                        <p:cTn id="20" dur="1000" fill="hold"/>
                                        <p:tgtEl>
                                          <p:spTgt spid="1362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6225"/>
                                        </p:tgtEl>
                                        <p:attrNameLst>
                                          <p:attrName>style.visibility</p:attrName>
                                        </p:attrNameLst>
                                      </p:cBhvr>
                                      <p:to>
                                        <p:strVal val="visible"/>
                                      </p:to>
                                    </p:set>
                                    <p:anim calcmode="lin" valueType="num">
                                      <p:cBhvr additive="base">
                                        <p:cTn id="25" dur="1000" fill="hold"/>
                                        <p:tgtEl>
                                          <p:spTgt spid="136225"/>
                                        </p:tgtEl>
                                        <p:attrNameLst>
                                          <p:attrName>ppt_x</p:attrName>
                                        </p:attrNameLst>
                                      </p:cBhvr>
                                      <p:tavLst>
                                        <p:tav tm="0">
                                          <p:val>
                                            <p:strVal val="1+#ppt_w/2"/>
                                          </p:val>
                                        </p:tav>
                                        <p:tav tm="100000">
                                          <p:val>
                                            <p:strVal val="#ppt_x"/>
                                          </p:val>
                                        </p:tav>
                                      </p:tavLst>
                                    </p:anim>
                                    <p:anim calcmode="lin" valueType="num">
                                      <p:cBhvr additive="base">
                                        <p:cTn id="26" dur="1000" fill="hold"/>
                                        <p:tgtEl>
                                          <p:spTgt spid="1362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1+#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000" fill="hold"/>
                                        <p:tgtEl>
                                          <p:spTgt spid="32"/>
                                        </p:tgtEl>
                                        <p:attrNameLst>
                                          <p:attrName>ppt_x</p:attrName>
                                        </p:attrNameLst>
                                      </p:cBhvr>
                                      <p:tavLst>
                                        <p:tav tm="0">
                                          <p:val>
                                            <p:strVal val="1+#ppt_w/2"/>
                                          </p:val>
                                        </p:tav>
                                        <p:tav tm="100000">
                                          <p:val>
                                            <p:strVal val="#ppt_x"/>
                                          </p:val>
                                        </p:tav>
                                      </p:tavLst>
                                    </p:anim>
                                    <p:anim calcmode="lin" valueType="num">
                                      <p:cBhvr additive="base">
                                        <p:cTn id="3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1+#ppt_w/2"/>
                                          </p:val>
                                        </p:tav>
                                        <p:tav tm="100000">
                                          <p:val>
                                            <p:strVal val="#ppt_x"/>
                                          </p:val>
                                        </p:tav>
                                      </p:tavLst>
                                    </p:anim>
                                    <p:anim calcmode="lin" valueType="num">
                                      <p:cBhvr additive="base">
                                        <p:cTn id="4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1000" fill="hold"/>
                                        <p:tgtEl>
                                          <p:spTgt spid="43"/>
                                        </p:tgtEl>
                                        <p:attrNameLst>
                                          <p:attrName>ppt_x</p:attrName>
                                        </p:attrNameLst>
                                      </p:cBhvr>
                                      <p:tavLst>
                                        <p:tav tm="0">
                                          <p:val>
                                            <p:strVal val="1+#ppt_w/2"/>
                                          </p:val>
                                        </p:tav>
                                        <p:tav tm="100000">
                                          <p:val>
                                            <p:strVal val="#ppt_x"/>
                                          </p:val>
                                        </p:tav>
                                      </p:tavLst>
                                    </p:anim>
                                    <p:anim calcmode="lin" valueType="num">
                                      <p:cBhvr additive="base">
                                        <p:cTn id="50"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تكذيب ابن تيميه جمله اللهم وال من والاه</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45335" y="836713"/>
            <a:ext cx="11875295"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dirty="0"/>
              <a:t>قال ابن تيميه : </a:t>
            </a:r>
            <a:r>
              <a:rPr lang="fa-IR" sz="3200" b="1" dirty="0"/>
              <a:t>. . . لكن حديث الموالاة قد رواه الترمذي و أحمد و الترمذي في مسنده عن النبي (ص) انه قال : « من كنت مولاه فعلى مولاه » و أما الزيادة و هي قوله : « اللهم وال من والاه وعاد من عاداه الخ » فلا ريب أنّه كذب</a:t>
            </a:r>
            <a:r>
              <a:rPr lang="en-US" sz="3200" dirty="0"/>
              <a:t>.</a:t>
            </a:r>
          </a:p>
          <a:p>
            <a:pPr algn="justLow" rtl="1"/>
            <a:endParaRPr lang="fa-IR" sz="3200" dirty="0"/>
          </a:p>
          <a:p>
            <a:pPr algn="justLow" rtl="1"/>
            <a:endParaRPr lang="fa-IR" sz="3200" dirty="0"/>
          </a:p>
          <a:p>
            <a:pPr algn="justLow" rtl="1"/>
            <a:endParaRPr lang="fa-IR" sz="3200" dirty="0"/>
          </a:p>
          <a:p>
            <a:pPr algn="justLow" rtl="1"/>
            <a:r>
              <a:rPr lang="fa-IR" sz="3200" dirty="0"/>
              <a:t>قال محمد بن عبدالوهاب: </a:t>
            </a:r>
            <a:r>
              <a:rPr lang="fa-IR" sz="3200" b="1" dirty="0"/>
              <a:t>و أما الزيادة فليست في الحديث . . . و لا ريب أنها كذب.</a:t>
            </a:r>
            <a:endParaRPr lang="en-US" sz="3200" dirty="0"/>
          </a:p>
        </p:txBody>
      </p:sp>
      <p:sp>
        <p:nvSpPr>
          <p:cNvPr id="16" name="Rectangle 15"/>
          <p:cNvSpPr/>
          <p:nvPr/>
        </p:nvSpPr>
        <p:spPr>
          <a:xfrm>
            <a:off x="5296036" y="2614109"/>
            <a:ext cx="616066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منهاج السنة ج 7 ، ص 319 ، نشر : مؤسسة قرطبة – 1406.</a:t>
            </a:r>
            <a:endParaRPr lang="en-US" sz="2800" dirty="0"/>
          </a:p>
        </p:txBody>
      </p:sp>
      <p:sp>
        <p:nvSpPr>
          <p:cNvPr id="17" name="Rectangle 16"/>
          <p:cNvSpPr/>
          <p:nvPr/>
        </p:nvSpPr>
        <p:spPr>
          <a:xfrm>
            <a:off x="3475025" y="4993796"/>
            <a:ext cx="798167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مسائل لخصها محمد بن عبد الوهاب ، ج 1 ، ص 154 ، نشر : مطابع الرياض.</a:t>
            </a:r>
            <a:endParaRPr lang="en-US" sz="2800" dirty="0"/>
          </a:p>
        </p:txBody>
      </p:sp>
      <p:sp>
        <p:nvSpPr>
          <p:cNvPr id="13" name="Right Arrow 12">
            <a:hlinkClick r:id="rId5" action="ppaction://hlinksldjump"/>
          </p:cNvPr>
          <p:cNvSpPr/>
          <p:nvPr/>
        </p:nvSpPr>
        <p:spPr>
          <a:xfrm>
            <a:off x="5868921" y="5311484"/>
            <a:ext cx="978408" cy="2055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264972" y="1928624"/>
            <a:ext cx="1298416" cy="1800000"/>
          </a:xfrm>
          <a:prstGeom prst="rect">
            <a:avLst/>
          </a:prstGeom>
        </p:spPr>
      </p:pic>
    </p:spTree>
    <p:extLst>
      <p:ext uri="{BB962C8B-B14F-4D97-AF65-F5344CB8AC3E}">
        <p14:creationId xmlns:p14="http://schemas.microsoft.com/office/powerpoint/2010/main" val="270213491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تكذيب ابن تيميه جمله اللهم وال من والاه</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t>قال ابن تيمية: وأما قوله ( من كنت مولاه فعلى مولاه اللهم وال من والاه 0000 الخ ( فهذا ليس في شيء من الامهات الا في الترمذى وليس فيه الا ( من كنت مولاه فعلى مولاه ( وأما الزيادة فليست في الحديث وسئل عنها الإمام أحمد فقال زيادة كوفية ولا ريب أنها كذب لوجوه: ( أحدها ( أن الحق لا يدور مع معين الا النبى لأنه لو كان كذلك لوجب اتباعه في كل ما قال ومعلوم أن عليا ينازعه الصحابة </a:t>
            </a:r>
            <a:endParaRPr lang="en-US" sz="3200" dirty="0"/>
          </a:p>
          <a:p>
            <a:pPr rtl="1"/>
            <a:endParaRPr lang="fa-IR" sz="3200" dirty="0"/>
          </a:p>
          <a:p>
            <a:pPr rtl="1"/>
            <a:endParaRPr lang="fa-IR" sz="3200" dirty="0"/>
          </a:p>
          <a:p>
            <a:pPr algn="justLow" rtl="1"/>
            <a:endParaRPr lang="en-US" sz="3200" dirty="0"/>
          </a:p>
        </p:txBody>
      </p:sp>
      <p:sp>
        <p:nvSpPr>
          <p:cNvPr id="17" name="Rectangle 16"/>
          <p:cNvSpPr/>
          <p:nvPr/>
        </p:nvSpPr>
        <p:spPr>
          <a:xfrm>
            <a:off x="5624652" y="3868745"/>
            <a:ext cx="574388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مجموع الفتاوى  ج 4   ص 417، نشر : مكتبة ابن تيمية</a:t>
            </a:r>
            <a:endParaRPr lang="en-US" sz="2800" dirty="0"/>
          </a:p>
        </p:txBody>
      </p:sp>
      <p:sp>
        <p:nvSpPr>
          <p:cNvPr id="13" name="Right Arrow 12">
            <a:hlinkClick r:id="rId5" action="ppaction://hlinksldjump"/>
          </p:cNvPr>
          <p:cNvSpPr/>
          <p:nvPr/>
        </p:nvSpPr>
        <p:spPr>
          <a:xfrm>
            <a:off x="5868921" y="5311484"/>
            <a:ext cx="978408" cy="2055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60513" y="3573096"/>
            <a:ext cx="967210" cy="1440000"/>
          </a:xfrm>
          <a:prstGeom prst="rect">
            <a:avLst/>
          </a:prstGeom>
        </p:spPr>
      </p:pic>
    </p:spTree>
    <p:extLst>
      <p:ext uri="{BB962C8B-B14F-4D97-AF65-F5344CB8AC3E}">
        <p14:creationId xmlns:p14="http://schemas.microsoft.com/office/powerpoint/2010/main" val="173112894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fa-IR" sz="6000" b="1" dirty="0">
                <a:solidFill>
                  <a:srgbClr val="003300"/>
                </a:solidFill>
                <a:effectLst>
                  <a:glow rad="139700">
                    <a:schemeClr val="accent3">
                      <a:satMod val="175000"/>
                      <a:alpha val="40000"/>
                    </a:schemeClr>
                  </a:glow>
                </a:effectLst>
              </a:rPr>
              <a:t>مـن كنت مولاه فعلي مولاه </a:t>
            </a:r>
            <a:endParaRPr lang="en-US" sz="6000" b="1" dirty="0">
              <a:solidFill>
                <a:srgbClr val="003300"/>
              </a:solidFill>
              <a:effectLst>
                <a:glow rad="139700">
                  <a:schemeClr val="accent3">
                    <a:satMod val="175000"/>
                    <a:alpha val="40000"/>
                  </a:schemeClr>
                </a:glow>
              </a:effectLst>
            </a:endParaRPr>
          </a:p>
        </p:txBody>
      </p:sp>
      <p:sp>
        <p:nvSpPr>
          <p:cNvPr id="3" name="Bevel 2"/>
          <p:cNvSpPr/>
          <p:nvPr/>
        </p:nvSpPr>
        <p:spPr>
          <a:xfrm>
            <a:off x="4294044" y="4055477"/>
            <a:ext cx="6375320"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3600" b="1" dirty="0">
                <a:solidFill>
                  <a:srgbClr val="003300"/>
                </a:solidFill>
                <a:effectLst>
                  <a:glow rad="139700">
                    <a:schemeClr val="accent3">
                      <a:satMod val="175000"/>
                      <a:alpha val="40000"/>
                    </a:schemeClr>
                  </a:glow>
                </a:effectLst>
                <a:latin typeface="Arial" pitchFamily="34" charset="0"/>
                <a:cs typeface="+mj-cs"/>
              </a:rPr>
              <a:t>نقل سي نفر  از صحابه </a:t>
            </a:r>
            <a:endParaRPr lang="en-US" dirty="0">
              <a:cs typeface="+mj-cs"/>
            </a:endParaRPr>
          </a:p>
          <a:p>
            <a:pPr algn="ctr"/>
            <a:endParaRPr lang="en-US" dirty="0">
              <a:cs typeface="+mj-cs"/>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308036307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latin typeface="Arial" pitchFamily="34" charset="0"/>
                <a:cs typeface="Arial" pitchFamily="34" charset="0"/>
              </a:rPr>
              <a:t>سي نفر از صحابه آن را نقل كرده‌اند</a:t>
            </a:r>
            <a:endParaRPr lang="en-US" b="1" dirty="0">
              <a:solidFill>
                <a:schemeClr val="tx1"/>
              </a:solidFill>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dirty="0"/>
              <a:t>قال ابن حجر الهيثمي المتوفی 974: </a:t>
            </a:r>
            <a:r>
              <a:rPr lang="fa-IR" sz="3200" b="1" dirty="0"/>
              <a:t>الحديث الرابع قال (ص) يوم غدير خم : « من كنت مولاه فعلي مولاه اللهم وال من والاه و عاد من عاداه » الحديث و قد مر . . . أنه رواه عن النبي (ص) ثلاثون صحابيا  .</a:t>
            </a:r>
            <a:endParaRPr lang="en-US" sz="3200" dirty="0"/>
          </a:p>
          <a:p>
            <a:pPr algn="justLow" rtl="1"/>
            <a:endParaRPr lang="fa-IR" sz="3200" dirty="0"/>
          </a:p>
          <a:p>
            <a:pPr algn="justLow" rtl="1"/>
            <a:endParaRPr lang="fa-IR" sz="3200" dirty="0"/>
          </a:p>
          <a:p>
            <a:pPr algn="justLow" rtl="1"/>
            <a:endParaRPr lang="fa-IR" sz="3200" dirty="0"/>
          </a:p>
          <a:p>
            <a:pPr algn="justLow" rtl="1"/>
            <a:r>
              <a:rPr lang="fa-IR" sz="3200" dirty="0"/>
              <a:t>قال العجلوني(المتوفی1162 هـ): </a:t>
            </a:r>
            <a:r>
              <a:rPr lang="fa-IR" sz="3200" b="1" dirty="0"/>
              <a:t>« من كنت مولاه فعلي مولاه » رواه الطبراني و أحمد و الضياء في المختارة عن زيد بن أرقم و عليّ و ثلاثين من الصحابة بلفظ « اللهم وال من والاه و عاد من عاداه » فالحديث متواتر أو مشهور .</a:t>
            </a:r>
            <a:endParaRPr lang="en-US" sz="3200" dirty="0"/>
          </a:p>
        </p:txBody>
      </p:sp>
      <p:sp>
        <p:nvSpPr>
          <p:cNvPr id="16" name="Rectangle 15"/>
          <p:cNvSpPr/>
          <p:nvPr/>
        </p:nvSpPr>
        <p:spPr>
          <a:xfrm>
            <a:off x="3467538" y="2574449"/>
            <a:ext cx="764985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الصواعق المحرقة ، ج 2 ، ص 353 و 355 ، نشر : مؤسسة الرسالة – لبنان.</a:t>
            </a:r>
            <a:endParaRPr lang="en-US" sz="2800" dirty="0"/>
          </a:p>
        </p:txBody>
      </p:sp>
      <p:sp>
        <p:nvSpPr>
          <p:cNvPr id="17" name="Rectangle 16"/>
          <p:cNvSpPr/>
          <p:nvPr/>
        </p:nvSpPr>
        <p:spPr>
          <a:xfrm>
            <a:off x="4422928" y="5747820"/>
            <a:ext cx="669446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كشف الخفاء ، ج 2 ، ص 361 ، نشر : مؤسسة الرسالة - بيروت </a:t>
            </a:r>
            <a:endParaRPr lang="en-US" sz="2800" dirty="0"/>
          </a:p>
        </p:txBody>
      </p:sp>
      <p:sp>
        <p:nvSpPr>
          <p:cNvPr id="15" name="Right Arrow 14">
            <a:hlinkClick r:id="rId5" action="ppaction://hlinksldjump"/>
          </p:cNvPr>
          <p:cNvSpPr/>
          <p:nvPr/>
        </p:nvSpPr>
        <p:spPr>
          <a:xfrm>
            <a:off x="5868921" y="6391820"/>
            <a:ext cx="978408" cy="2055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75848" y="2123374"/>
            <a:ext cx="1105350" cy="1800000"/>
          </a:xfrm>
          <a:prstGeom prst="rect">
            <a:avLst/>
          </a:prstGeom>
        </p:spPr>
      </p:pic>
      <p:pic>
        <p:nvPicPr>
          <p:cNvPr id="4" name="Picture 3">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05955" y="5100778"/>
            <a:ext cx="1175243" cy="1800000"/>
          </a:xfrm>
          <a:prstGeom prst="rect">
            <a:avLst/>
          </a:prstGeom>
        </p:spPr>
      </p:pic>
    </p:spTree>
    <p:extLst>
      <p:ext uri="{BB962C8B-B14F-4D97-AF65-F5344CB8AC3E}">
        <p14:creationId xmlns:p14="http://schemas.microsoft.com/office/powerpoint/2010/main" val="261995920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hlinkClick r:id="rId3" action="ppaction://hlinksldjump"/>
          </p:cNvPr>
          <p:cNvSpPr txBox="1">
            <a:spLocks/>
          </p:cNvSpPr>
          <p:nvPr/>
        </p:nvSpPr>
        <p:spPr bwMode="auto">
          <a:xfrm>
            <a:off x="6456040" y="5925591"/>
            <a:ext cx="5127834" cy="779021"/>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2800" b="1" dirty="0">
                <a:solidFill>
                  <a:srgbClr val="003300"/>
                </a:solidFill>
                <a:effectLst>
                  <a:glow rad="139700">
                    <a:schemeClr val="accent3">
                      <a:satMod val="175000"/>
                      <a:alpha val="40000"/>
                    </a:schemeClr>
                  </a:glow>
                </a:effectLst>
                <a:latin typeface="Arial" panose="020B0604020202020204" pitchFamily="34" charset="0"/>
                <a:cs typeface="Arial" panose="020B0604020202020204" pitchFamily="34" charset="0"/>
              </a:rPr>
              <a:t>6- احتجاج معصومين (ع)  به حديث غدير</a:t>
            </a:r>
            <a:endParaRPr lang="en-US" sz="2800" dirty="0">
              <a:latin typeface="Arial" panose="020B0604020202020204" pitchFamily="34" charset="0"/>
              <a:cs typeface="Arial" panose="020B0604020202020204" pitchFamily="34" charset="0"/>
            </a:endParaRPr>
          </a:p>
        </p:txBody>
      </p:sp>
      <p:sp>
        <p:nvSpPr>
          <p:cNvPr id="35" name="Title 3">
            <a:hlinkClick r:id="rId4" action="ppaction://hlinksldjump"/>
          </p:cNvPr>
          <p:cNvSpPr txBox="1">
            <a:spLocks/>
          </p:cNvSpPr>
          <p:nvPr/>
        </p:nvSpPr>
        <p:spPr bwMode="auto">
          <a:xfrm>
            <a:off x="492958" y="1693119"/>
            <a:ext cx="5142005" cy="439737"/>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fa-IR" sz="2800" b="1" kern="0" dirty="0">
                <a:ln>
                  <a:solidFill>
                    <a:srgbClr val="FF0000"/>
                  </a:solidFill>
                </a:ln>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حديث غدير و شبهات وهابيت</a:t>
            </a:r>
            <a:endParaRPr lang="en-US" sz="2800" b="1" kern="0" dirty="0">
              <a:ln>
                <a:solidFill>
                  <a:srgbClr val="FF0000"/>
                </a:solidFill>
              </a:ln>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endParaRPr>
          </a:p>
        </p:txBody>
      </p:sp>
      <p:sp>
        <p:nvSpPr>
          <p:cNvPr id="37" name="Title 3">
            <a:hlinkClick r:id="rId5" action="ppaction://hlinksldjump"/>
          </p:cNvPr>
          <p:cNvSpPr txBox="1">
            <a:spLocks/>
          </p:cNvSpPr>
          <p:nvPr/>
        </p:nvSpPr>
        <p:spPr bwMode="auto">
          <a:xfrm>
            <a:off x="483296" y="3087106"/>
            <a:ext cx="5142005" cy="532082"/>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28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2- حديث غدير و شكايت جيش يمن</a:t>
            </a:r>
            <a:endParaRPr lang="en-US" sz="28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endParaRPr>
          </a:p>
        </p:txBody>
      </p:sp>
      <p:sp>
        <p:nvSpPr>
          <p:cNvPr id="38" name="Title 3"/>
          <p:cNvSpPr txBox="1">
            <a:spLocks/>
          </p:cNvSpPr>
          <p:nvPr/>
        </p:nvSpPr>
        <p:spPr bwMode="auto">
          <a:xfrm>
            <a:off x="479376" y="2439034"/>
            <a:ext cx="5142004" cy="532082"/>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28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1- شبهه ابن تيمية در صحت حديث غدير</a:t>
            </a:r>
            <a:endParaRPr lang="en-US" sz="28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endParaRPr>
          </a:p>
        </p:txBody>
      </p:sp>
      <p:sp>
        <p:nvSpPr>
          <p:cNvPr id="39" name="Title 3">
            <a:hlinkClick r:id="rId6" action="ppaction://hlinksldjump"/>
          </p:cNvPr>
          <p:cNvSpPr txBox="1">
            <a:spLocks/>
          </p:cNvSpPr>
          <p:nvPr/>
        </p:nvSpPr>
        <p:spPr bwMode="auto">
          <a:xfrm>
            <a:off x="472905" y="3789040"/>
            <a:ext cx="5142005" cy="532082"/>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28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3- </a:t>
            </a:r>
            <a:r>
              <a:rPr lang="fa-IR" sz="25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جواب شبهه وهابيت در شكايت جيش يمن</a:t>
            </a:r>
            <a:endParaRPr lang="en-US" sz="25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endParaRPr>
          </a:p>
        </p:txBody>
      </p:sp>
      <p:sp>
        <p:nvSpPr>
          <p:cNvPr id="41" name="Title 3">
            <a:hlinkClick r:id="rId7" action="ppaction://hlinksldjump"/>
          </p:cNvPr>
          <p:cNvSpPr txBox="1">
            <a:spLocks/>
          </p:cNvSpPr>
          <p:nvPr/>
        </p:nvSpPr>
        <p:spPr bwMode="auto">
          <a:xfrm>
            <a:off x="462514" y="4467145"/>
            <a:ext cx="5142005" cy="483712"/>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24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4- چرا ولايت علي  (ع) در مكه  صورت نگرفت</a:t>
            </a:r>
            <a:endParaRPr lang="en-US" sz="24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endParaRPr>
          </a:p>
        </p:txBody>
      </p:sp>
      <p:sp>
        <p:nvSpPr>
          <p:cNvPr id="43" name="Title 3">
            <a:hlinkClick r:id="rId8" action="ppaction://hlinksldjump"/>
          </p:cNvPr>
          <p:cNvSpPr txBox="1">
            <a:spLocks/>
          </p:cNvSpPr>
          <p:nvPr/>
        </p:nvSpPr>
        <p:spPr bwMode="auto">
          <a:xfrm>
            <a:off x="468555" y="5003487"/>
            <a:ext cx="5142005" cy="483712"/>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28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5- شبهه وهابيون در كلمه مولي</a:t>
            </a:r>
            <a:endParaRPr lang="en-US" sz="28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endParaRPr>
          </a:p>
        </p:txBody>
      </p:sp>
      <p:sp>
        <p:nvSpPr>
          <p:cNvPr id="44" name="Title 3"/>
          <p:cNvSpPr txBox="1">
            <a:spLocks/>
          </p:cNvSpPr>
          <p:nvPr/>
        </p:nvSpPr>
        <p:spPr bwMode="auto">
          <a:xfrm>
            <a:off x="1522966" y="7207657"/>
            <a:ext cx="4378357" cy="399762"/>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endParaRPr lang="en-US" sz="3600" b="1" kern="0" dirty="0">
              <a:solidFill>
                <a:schemeClr val="tx1"/>
              </a:solidFill>
              <a:latin typeface="Arial" panose="020B0604020202020204" pitchFamily="34" charset="0"/>
              <a:cs typeface="Arial" panose="020B0604020202020204" pitchFamily="34" charset="0"/>
            </a:endParaRPr>
          </a:p>
        </p:txBody>
      </p:sp>
      <p:sp>
        <p:nvSpPr>
          <p:cNvPr id="45" name="Title 3">
            <a:hlinkClick r:id="rId9" action="ppaction://hlinksldjump"/>
          </p:cNvPr>
          <p:cNvSpPr txBox="1">
            <a:spLocks/>
          </p:cNvSpPr>
          <p:nvPr/>
        </p:nvSpPr>
        <p:spPr bwMode="auto">
          <a:xfrm>
            <a:off x="478946" y="5600770"/>
            <a:ext cx="5142005" cy="585291"/>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6- </a:t>
            </a:r>
            <a:r>
              <a:rPr lang="fa-IR" sz="28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عدم حضور علي (ع) در غدير</a:t>
            </a:r>
            <a:endParaRPr lang="en-US" sz="32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endParaRPr>
          </a:p>
        </p:txBody>
      </p:sp>
      <p:sp>
        <p:nvSpPr>
          <p:cNvPr id="46" name="Title 3"/>
          <p:cNvSpPr txBox="1">
            <a:spLocks/>
          </p:cNvSpPr>
          <p:nvPr/>
        </p:nvSpPr>
        <p:spPr bwMode="auto">
          <a:xfrm>
            <a:off x="6447192" y="3356992"/>
            <a:ext cx="5193424" cy="708202"/>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endParaRPr lang="fa-IR" b="1" dirty="0">
              <a:solidFill>
                <a:schemeClr val="tx1"/>
              </a:solidFill>
              <a:latin typeface="Arial" pitchFamily="34" charset="0"/>
              <a:cs typeface="Arial" pitchFamily="34" charset="0"/>
            </a:endParaRPr>
          </a:p>
          <a:p>
            <a:pPr algn="r"/>
            <a:r>
              <a:rPr lang="fa-IR" sz="36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3 - حديث غدير در صحاح وسنن</a:t>
            </a:r>
          </a:p>
          <a:p>
            <a:pPr algn="r"/>
            <a:endParaRPr lang="fa-IR" sz="3600" b="1" dirty="0">
              <a:solidFill>
                <a:schemeClr val="tx1"/>
              </a:solidFill>
              <a:latin typeface="Arial" pitchFamily="34" charset="0"/>
              <a:cs typeface="Arial" pitchFamily="34" charset="0"/>
            </a:endParaRPr>
          </a:p>
        </p:txBody>
      </p:sp>
      <p:sp>
        <p:nvSpPr>
          <p:cNvPr id="47" name="Title 3">
            <a:hlinkClick r:id="rId10" action="ppaction://hlinksldjump"/>
          </p:cNvPr>
          <p:cNvSpPr txBox="1">
            <a:spLocks/>
          </p:cNvSpPr>
          <p:nvPr/>
        </p:nvSpPr>
        <p:spPr bwMode="auto">
          <a:xfrm>
            <a:off x="478946" y="6299631"/>
            <a:ext cx="5142005" cy="483712"/>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2800" b="1" kern="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7- تكذيب  </a:t>
            </a:r>
            <a:r>
              <a:rPr lang="fa-IR" sz="28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rPr>
              <a:t>«اللهم وال من والاه»</a:t>
            </a:r>
            <a:endParaRPr lang="en-US" sz="2800" b="1" kern="0" dirty="0">
              <a:solidFill>
                <a:schemeClr val="tx1"/>
              </a:solidFill>
              <a:effectLst>
                <a:glow rad="139700">
                  <a:schemeClr val="accent2">
                    <a:satMod val="175000"/>
                    <a:alpha val="40000"/>
                  </a:schemeClr>
                </a:glow>
              </a:effectLst>
              <a:latin typeface="Arial" panose="020B0604020202020204" pitchFamily="34" charset="0"/>
              <a:cs typeface="Arial" panose="020B0604020202020204" pitchFamily="34" charset="0"/>
            </a:endParaRPr>
          </a:p>
        </p:txBody>
      </p:sp>
      <p:sp>
        <p:nvSpPr>
          <p:cNvPr id="49" name="Title 3">
            <a:hlinkClick r:id="rId11" action="ppaction://hlinksldjump"/>
          </p:cNvPr>
          <p:cNvSpPr txBox="1">
            <a:spLocks/>
          </p:cNvSpPr>
          <p:nvPr/>
        </p:nvSpPr>
        <p:spPr bwMode="auto">
          <a:xfrm>
            <a:off x="6384032" y="4188897"/>
            <a:ext cx="5193424" cy="708201"/>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4 - دلالت حديث غديــر بر امامت</a:t>
            </a:r>
          </a:p>
        </p:txBody>
      </p:sp>
      <p:sp>
        <p:nvSpPr>
          <p:cNvPr id="53" name="Title 3">
            <a:hlinkClick r:id="rId12" action="ppaction://hlinksldjump"/>
          </p:cNvPr>
          <p:cNvSpPr txBox="1">
            <a:spLocks/>
          </p:cNvSpPr>
          <p:nvPr/>
        </p:nvSpPr>
        <p:spPr bwMode="auto">
          <a:xfrm>
            <a:off x="6341460" y="1671646"/>
            <a:ext cx="5267396" cy="856923"/>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itchFamily="34" charset="0"/>
                <a:cs typeface="Arial" pitchFamily="34" charset="0"/>
              </a:rPr>
              <a:t>1 - حديث غدير و امامت علي </a:t>
            </a:r>
            <a:r>
              <a:rPr lang="fa-IR" sz="3600" b="1" dirty="0">
                <a:solidFill>
                  <a:schemeClr val="tx1"/>
                </a:solidFill>
                <a:effectLst>
                  <a:glow rad="139700">
                    <a:schemeClr val="accent3">
                      <a:satMod val="175000"/>
                      <a:alpha val="40000"/>
                    </a:schemeClr>
                  </a:glow>
                </a:effectLst>
                <a:latin typeface="Arial" pitchFamily="34" charset="0"/>
                <a:cs typeface="Arial" pitchFamily="34" charset="0"/>
              </a:rPr>
              <a:t> (ع) </a:t>
            </a:r>
            <a:endParaRPr lang="fa-IR" sz="2800" b="1" dirty="0">
              <a:solidFill>
                <a:schemeClr val="tx1"/>
              </a:solidFill>
              <a:effectLst>
                <a:glow rad="139700">
                  <a:schemeClr val="accent3">
                    <a:satMod val="175000"/>
                    <a:alpha val="40000"/>
                  </a:schemeClr>
                </a:glow>
              </a:effectLst>
              <a:latin typeface="Arial" pitchFamily="34" charset="0"/>
              <a:cs typeface="Arial" pitchFamily="34" charset="0"/>
            </a:endParaRPr>
          </a:p>
        </p:txBody>
      </p:sp>
      <p:sp>
        <p:nvSpPr>
          <p:cNvPr id="54" name="Title 3">
            <a:hlinkClick r:id="rId13" action="ppaction://hlinksldjump"/>
          </p:cNvPr>
          <p:cNvSpPr txBox="1">
            <a:spLocks/>
          </p:cNvSpPr>
          <p:nvPr/>
        </p:nvSpPr>
        <p:spPr bwMode="auto">
          <a:xfrm>
            <a:off x="6378323" y="2564904"/>
            <a:ext cx="5193425" cy="779021"/>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2 - كثرة طرق وروات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p:txBody>
      </p:sp>
      <p:sp>
        <p:nvSpPr>
          <p:cNvPr id="55" name="Title 3">
            <a:hlinkClick r:id="rId14" action="ppaction://hlinksldjump"/>
          </p:cNvPr>
          <p:cNvSpPr txBox="1">
            <a:spLocks/>
          </p:cNvSpPr>
          <p:nvPr/>
        </p:nvSpPr>
        <p:spPr bwMode="auto">
          <a:xfrm>
            <a:off x="6384032" y="5013176"/>
            <a:ext cx="5193425" cy="779021"/>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5 - </a:t>
            </a:r>
            <a:r>
              <a:rPr lang="fa-IR" sz="30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خطبه غدير در منابع شيعه و سني</a:t>
            </a:r>
            <a:endParaRPr lang="en-US" sz="30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p:txBody>
      </p:sp>
      <p:sp>
        <p:nvSpPr>
          <p:cNvPr id="2" name="Arrow: Curved Left 1"/>
          <p:cNvSpPr/>
          <p:nvPr/>
        </p:nvSpPr>
        <p:spPr>
          <a:xfrm>
            <a:off x="9768408" y="224659"/>
            <a:ext cx="880206" cy="9579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 name="Arrow: Curved Right 2"/>
          <p:cNvSpPr/>
          <p:nvPr/>
        </p:nvSpPr>
        <p:spPr>
          <a:xfrm>
            <a:off x="1415480" y="188640"/>
            <a:ext cx="762980" cy="9372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1" name="Oval 30"/>
          <p:cNvSpPr/>
          <p:nvPr/>
        </p:nvSpPr>
        <p:spPr>
          <a:xfrm>
            <a:off x="2020980" y="44624"/>
            <a:ext cx="7895752" cy="551621"/>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3200" b="1" dirty="0">
                <a:solidFill>
                  <a:schemeClr val="tx1"/>
                </a:solidFill>
                <a:latin typeface="Arial" panose="020B0604020202020204" pitchFamily="34" charset="0"/>
                <a:cs typeface="Arial" panose="020B0604020202020204" pitchFamily="34" charset="0"/>
              </a:rPr>
              <a:t>فهرست موضوعات مهم غدير</a:t>
            </a:r>
            <a:endParaRPr lang="en-US" sz="3200" b="1" dirty="0">
              <a:solidFill>
                <a:schemeClr val="tx1"/>
              </a:solidFill>
              <a:latin typeface="Arial" panose="020B0604020202020204" pitchFamily="34" charset="0"/>
              <a:cs typeface="Arial" panose="020B0604020202020204" pitchFamily="34" charset="0"/>
            </a:endParaRPr>
          </a:p>
        </p:txBody>
      </p:sp>
      <p:sp>
        <p:nvSpPr>
          <p:cNvPr id="32" name="Oval 31"/>
          <p:cNvSpPr/>
          <p:nvPr/>
        </p:nvSpPr>
        <p:spPr>
          <a:xfrm>
            <a:off x="6672064" y="1005171"/>
            <a:ext cx="4714708" cy="551621"/>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a-IR" sz="4400" b="1" dirty="0">
                <a:ln>
                  <a:solidFill>
                    <a:srgbClr val="FF0000"/>
                  </a:solidFill>
                </a:ln>
                <a:solidFill>
                  <a:schemeClr val="tx1"/>
                </a:solidFill>
                <a:latin typeface="Arial" panose="020B0604020202020204" pitchFamily="34" charset="0"/>
                <a:cs typeface="Arial" panose="020B0604020202020204" pitchFamily="34" charset="0"/>
              </a:rPr>
              <a:t>عناوين غدير</a:t>
            </a:r>
            <a:endParaRPr lang="en-US" sz="4400" b="1" dirty="0">
              <a:ln>
                <a:solidFill>
                  <a:srgbClr val="FF0000"/>
                </a:solid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4" name="Oval 33"/>
          <p:cNvSpPr/>
          <p:nvPr/>
        </p:nvSpPr>
        <p:spPr>
          <a:xfrm>
            <a:off x="551384" y="1005171"/>
            <a:ext cx="4714708" cy="551621"/>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a-IR" sz="4400" b="1" dirty="0">
                <a:ln>
                  <a:solidFill>
                    <a:srgbClr val="FF0000"/>
                  </a:solidFill>
                </a:ln>
                <a:solidFill>
                  <a:schemeClr val="tx1"/>
                </a:solidFill>
                <a:latin typeface="Arial" panose="020B0604020202020204" pitchFamily="34" charset="0"/>
                <a:cs typeface="Arial" panose="020B0604020202020204" pitchFamily="34" charset="0"/>
              </a:rPr>
              <a:t> شبهات غدير</a:t>
            </a:r>
            <a:endParaRPr lang="en-US" sz="4400" b="1" dirty="0">
              <a:ln>
                <a:solidFill>
                  <a:srgbClr val="FF0000"/>
                </a:solid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401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Scale>
                                      <p:cBhvr>
                                        <p:cTn id="7"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
                                        </p:tgtEl>
                                        <p:attrNameLst>
                                          <p:attrName>ppt_x</p:attrName>
                                          <p:attrName>ppt_y</p:attrName>
                                        </p:attrNameLst>
                                      </p:cBhvr>
                                    </p:animMotion>
                                    <p:animEffect transition="in" filter="fade">
                                      <p:cBhvr>
                                        <p:cTn id="9" dur="1000"/>
                                        <p:tgtEl>
                                          <p:spTgt spid="31"/>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Scale>
                                      <p:cBhvr>
                                        <p:cTn id="1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2"/>
                                        </p:tgtEl>
                                        <p:attrNameLst>
                                          <p:attrName>ppt_x</p:attrName>
                                          <p:attrName>ppt_y</p:attrName>
                                        </p:attrNameLst>
                                      </p:cBhvr>
                                    </p:animMotion>
                                    <p:animEffect transition="in" filter="fade">
                                      <p:cBhvr>
                                        <p:cTn id="15" dur="1000"/>
                                        <p:tgtEl>
                                          <p:spTgt spid="32"/>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Scale>
                                      <p:cBhvr>
                                        <p:cTn id="19"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4"/>
                                        </p:tgtEl>
                                        <p:attrNameLst>
                                          <p:attrName>ppt_x</p:attrName>
                                          <p:attrName>ppt_y</p:attrName>
                                        </p:attrNameLst>
                                      </p:cBhvr>
                                    </p:animMotion>
                                    <p:animEffect transition="in" filter="fade">
                                      <p:cBhvr>
                                        <p:cTn id="21" dur="1000"/>
                                        <p:tgtEl>
                                          <p:spTgt spid="34"/>
                                        </p:tgtEl>
                                      </p:cBhvr>
                                    </p:animEffect>
                                  </p:childTnLst>
                                </p:cTn>
                              </p:par>
                            </p:childTnLst>
                          </p:cTn>
                        </p:par>
                        <p:par>
                          <p:cTn id="22" fill="hold">
                            <p:stCondLst>
                              <p:cond delay="3000"/>
                            </p:stCondLst>
                            <p:childTnLst>
                              <p:par>
                                <p:cTn id="23" presetID="16" presetClass="entr" presetSubtype="21"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inVertical)">
                                      <p:cBhvr>
                                        <p:cTn id="25" dur="500"/>
                                        <p:tgtEl>
                                          <p:spTgt spid="5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arn(inVertical)">
                                      <p:cBhvr>
                                        <p:cTn id="28" dur="500"/>
                                        <p:tgtEl>
                                          <p:spTgt spid="5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arn(inVertical)">
                                      <p:cBhvr>
                                        <p:cTn id="34" dur="500"/>
                                        <p:tgtEl>
                                          <p:spTgt spid="4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arn(inVertical)">
                                      <p:cBhvr>
                                        <p:cTn id="37" dur="500"/>
                                        <p:tgtEl>
                                          <p:spTgt spid="5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3500"/>
                            </p:stCondLst>
                            <p:childTnLst>
                              <p:par>
                                <p:cTn id="42" presetID="16" presetClass="entr" presetSubtype="21"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10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1000"/>
                                        <p:tgtEl>
                                          <p:spTgt spid="3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1000"/>
                                        <p:tgtEl>
                                          <p:spTgt spid="3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1000"/>
                                        <p:tgtEl>
                                          <p:spTgt spid="3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barn(inVertical)">
                                      <p:cBhvr>
                                        <p:cTn id="56" dur="1000"/>
                                        <p:tgtEl>
                                          <p:spTgt spid="4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barn(inVertical)">
                                      <p:cBhvr>
                                        <p:cTn id="59" dur="1000"/>
                                        <p:tgtEl>
                                          <p:spTgt spid="4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1000"/>
                                        <p:tgtEl>
                                          <p:spTgt spid="4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barn(inVertical)">
                                      <p:cBhvr>
                                        <p:cTn id="65"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5" grpId="0" animBg="1"/>
      <p:bldP spid="37" grpId="0" animBg="1"/>
      <p:bldP spid="38" grpId="0" animBg="1"/>
      <p:bldP spid="39" grpId="0" animBg="1"/>
      <p:bldP spid="41" grpId="0" animBg="1"/>
      <p:bldP spid="43" grpId="0" animBg="1"/>
      <p:bldP spid="45" grpId="0" animBg="1"/>
      <p:bldP spid="46" grpId="0" animBg="1"/>
      <p:bldP spid="47" grpId="0" animBg="1"/>
      <p:bldP spid="49" grpId="0" animBg="1"/>
      <p:bldP spid="53" grpId="0" animBg="1"/>
      <p:bldP spid="54" grpId="0" animBg="1"/>
      <p:bldP spid="55" grpId="0" animBg="1"/>
      <p:bldP spid="31" grpId="0" animBg="1"/>
      <p:bldP spid="32"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9984433"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ln>
                <a:solidFill>
                  <a:schemeClr val="tx2">
                    <a:lumMod val="40000"/>
                    <a:lumOff val="60000"/>
                  </a:schemeClr>
                </a:solidFill>
              </a:ln>
              <a:solidFill>
                <a:schemeClr val="tx2">
                  <a:lumMod val="40000"/>
                  <a:lumOff val="60000"/>
                </a:schemeClr>
              </a:solidFill>
              <a:latin typeface="Arial" charset="0"/>
            </a:endParaRPr>
          </a:p>
        </p:txBody>
      </p:sp>
      <p:grpSp>
        <p:nvGrpSpPr>
          <p:cNvPr id="58" name="Group 59"/>
          <p:cNvGrpSpPr>
            <a:grpSpLocks/>
          </p:cNvGrpSpPr>
          <p:nvPr/>
        </p:nvGrpSpPr>
        <p:grpSpPr bwMode="auto">
          <a:xfrm rot="10800000" flipV="1">
            <a:off x="1703539" y="404665"/>
            <a:ext cx="11375198" cy="5778649"/>
            <a:chOff x="-576" y="1104"/>
            <a:chExt cx="5930"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61" name="Text Box 42"/>
            <p:cNvSpPr txBox="1">
              <a:spLocks noChangeArrowheads="1"/>
            </p:cNvSpPr>
            <p:nvPr/>
          </p:nvSpPr>
          <p:spPr bwMode="auto">
            <a:xfrm>
              <a:off x="820" y="2084"/>
              <a:ext cx="1115" cy="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rtl="1"/>
              <a:r>
                <a:rPr lang="fa-IR" sz="3600" b="1" dirty="0">
                  <a:solidFill>
                    <a:srgbClr val="7030A0"/>
                  </a:solidFill>
                  <a:effectLst>
                    <a:outerShdw blurRad="38100" dist="38100" dir="2700000" algn="tl">
                      <a:srgbClr val="000000"/>
                    </a:outerShdw>
                  </a:effectLst>
                  <a:cs typeface="Sultan bold" pitchFamily="2" charset="-78"/>
                </a:rPr>
                <a:t>كثرت  </a:t>
              </a:r>
            </a:p>
            <a:p>
              <a:pPr lvl="0" algn="ctr" rtl="1"/>
              <a:r>
                <a:rPr lang="fa-IR" sz="3600" b="1" dirty="0">
                  <a:solidFill>
                    <a:srgbClr val="7030A0"/>
                  </a:solidFill>
                  <a:effectLst>
                    <a:outerShdw blurRad="38100" dist="38100" dir="2700000" algn="tl">
                      <a:srgbClr val="000000"/>
                    </a:outerShdw>
                  </a:effectLst>
                  <a:cs typeface="Sultan bold" pitchFamily="2" charset="-78"/>
                </a:rPr>
                <a:t>طرق  و  روات  </a:t>
              </a:r>
              <a:r>
                <a:rPr lang="fa-IR" sz="3600" b="1">
                  <a:solidFill>
                    <a:srgbClr val="7030A0"/>
                  </a:solidFill>
                  <a:effectLst>
                    <a:outerShdw blurRad="38100" dist="38100" dir="2700000" algn="tl">
                      <a:srgbClr val="000000"/>
                    </a:outerShdw>
                  </a:effectLst>
                  <a:cs typeface="Sultan bold" pitchFamily="2" charset="-78"/>
                </a:rPr>
                <a:t>حديث  غدير</a:t>
              </a:r>
              <a:endParaRPr lang="en-US" sz="3600" b="1" dirty="0">
                <a:solidFill>
                  <a:srgbClr val="7030A0"/>
                </a:solidFill>
                <a:effectLst>
                  <a:outerShdw blurRad="38100" dist="38100" dir="2700000" algn="tl">
                    <a:srgbClr val="000000"/>
                  </a:outerShdw>
                </a:effectLst>
                <a:cs typeface="Sultan bold" pitchFamily="2" charset="-78"/>
              </a:endParaRPr>
            </a:p>
          </p:txBody>
        </p:sp>
        <p:grpSp>
          <p:nvGrpSpPr>
            <p:cNvPr id="62" name="Group 57"/>
            <p:cNvGrpSpPr>
              <a:grpSpLocks/>
            </p:cNvGrpSpPr>
            <p:nvPr/>
          </p:nvGrpSpPr>
          <p:grpSpPr bwMode="auto">
            <a:xfrm>
              <a:off x="2126" y="1605"/>
              <a:ext cx="3040" cy="334"/>
              <a:chOff x="2126" y="1605"/>
              <a:chExt cx="3040" cy="334"/>
            </a:xfrm>
          </p:grpSpPr>
          <p:sp>
            <p:nvSpPr>
              <p:cNvPr id="103" name="AutoShape 21"/>
              <p:cNvSpPr>
                <a:spLocks noChangeArrowheads="1"/>
              </p:cNvSpPr>
              <p:nvPr/>
            </p:nvSpPr>
            <p:spPr bwMode="gray">
              <a:xfrm rot="10800000">
                <a:off x="2126" y="1605"/>
                <a:ext cx="3040" cy="334"/>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endParaRPr lang="en-US" dirty="0"/>
              </a:p>
            </p:txBody>
          </p:sp>
          <p:sp>
            <p:nvSpPr>
              <p:cNvPr id="106" name="Text Box 48">
                <a:hlinkClick r:id="rId3" action="ppaction://hlinksldjump"/>
              </p:cNvPr>
              <p:cNvSpPr txBox="1">
                <a:spLocks noChangeArrowheads="1"/>
              </p:cNvSpPr>
              <p:nvPr/>
            </p:nvSpPr>
            <p:spPr bwMode="auto">
              <a:xfrm>
                <a:off x="2305" y="1617"/>
                <a:ext cx="2757" cy="31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rtl="1"/>
                <a:r>
                  <a:rPr lang="fa-IR" sz="3600" b="1" dirty="0"/>
                  <a:t>كثرة حاضرين  در  حادثه غدير</a:t>
                </a:r>
                <a:endParaRPr lang="en-US" sz="3600" b="1" dirty="0"/>
              </a:p>
            </p:txBody>
          </p:sp>
        </p:grpSp>
        <p:grpSp>
          <p:nvGrpSpPr>
            <p:cNvPr id="63" name="Group 56"/>
            <p:cNvGrpSpPr>
              <a:grpSpLocks/>
            </p:cNvGrpSpPr>
            <p:nvPr/>
          </p:nvGrpSpPr>
          <p:grpSpPr bwMode="auto">
            <a:xfrm>
              <a:off x="2060" y="2146"/>
              <a:ext cx="3294" cy="369"/>
              <a:chOff x="2060" y="2146"/>
              <a:chExt cx="3294" cy="369"/>
            </a:xfrm>
          </p:grpSpPr>
          <p:sp>
            <p:nvSpPr>
              <p:cNvPr id="94" name="AutoShape 14"/>
              <p:cNvSpPr>
                <a:spLocks noChangeArrowheads="1"/>
              </p:cNvSpPr>
              <p:nvPr/>
            </p:nvSpPr>
            <p:spPr bwMode="gray">
              <a:xfrm rot="10800000">
                <a:off x="2313" y="2182"/>
                <a:ext cx="3041" cy="333"/>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endParaRPr lang="en-US" dirty="0"/>
              </a:p>
            </p:txBody>
          </p:sp>
          <p:sp>
            <p:nvSpPr>
              <p:cNvPr id="96" name="Text Box 44"/>
              <p:cNvSpPr txBox="1">
                <a:spLocks noChangeArrowheads="1"/>
              </p:cNvSpPr>
              <p:nvPr/>
            </p:nvSpPr>
            <p:spPr bwMode="auto">
              <a:xfrm>
                <a:off x="2060" y="2146"/>
                <a:ext cx="9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b="1" dirty="0">
                  <a:solidFill>
                    <a:srgbClr val="000000"/>
                  </a:solidFill>
                </a:endParaRPr>
              </a:p>
            </p:txBody>
          </p:sp>
          <p:sp>
            <p:nvSpPr>
              <p:cNvPr id="97" name="Text Box 49">
                <a:hlinkClick r:id="rId4" action="ppaction://hlinksldjump"/>
              </p:cNvPr>
              <p:cNvSpPr txBox="1">
                <a:spLocks noChangeArrowheads="1"/>
              </p:cNvSpPr>
              <p:nvPr/>
            </p:nvSpPr>
            <p:spPr bwMode="auto">
              <a:xfrm>
                <a:off x="2474" y="2193"/>
                <a:ext cx="2784" cy="31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rtl="1"/>
                <a:r>
                  <a:rPr lang="fa-IR" sz="3600" b="1" dirty="0"/>
                  <a:t>كثرة طرق و اسانيد غدير</a:t>
                </a:r>
                <a:endParaRPr lang="en-US" sz="3600" b="1" dirty="0"/>
              </a:p>
            </p:txBody>
          </p:sp>
        </p:grpSp>
        <p:grpSp>
          <p:nvGrpSpPr>
            <p:cNvPr id="64" name="Group 55"/>
            <p:cNvGrpSpPr>
              <a:grpSpLocks/>
            </p:cNvGrpSpPr>
            <p:nvPr/>
          </p:nvGrpSpPr>
          <p:grpSpPr bwMode="auto">
            <a:xfrm>
              <a:off x="2239" y="2823"/>
              <a:ext cx="3040" cy="333"/>
              <a:chOff x="2239" y="2823"/>
              <a:chExt cx="3040" cy="333"/>
            </a:xfrm>
          </p:grpSpPr>
          <p:sp>
            <p:nvSpPr>
              <p:cNvPr id="85" name="AutoShape 6"/>
              <p:cNvSpPr>
                <a:spLocks noChangeArrowheads="1"/>
              </p:cNvSpPr>
              <p:nvPr/>
            </p:nvSpPr>
            <p:spPr bwMode="gray">
              <a:xfrm rot="10800000">
                <a:off x="2239" y="2823"/>
                <a:ext cx="3040" cy="333"/>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endParaRPr lang="en-US" dirty="0"/>
              </a:p>
            </p:txBody>
          </p:sp>
          <p:sp>
            <p:nvSpPr>
              <p:cNvPr id="88" name="Text Box 50">
                <a:hlinkClick r:id="rId5" action="ppaction://hlinksldjump"/>
              </p:cNvPr>
              <p:cNvSpPr txBox="1">
                <a:spLocks noChangeArrowheads="1"/>
              </p:cNvSpPr>
              <p:nvPr/>
            </p:nvSpPr>
            <p:spPr bwMode="auto">
              <a:xfrm>
                <a:off x="2370" y="2843"/>
                <a:ext cx="2720" cy="31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rtl="1"/>
                <a:r>
                  <a:rPr lang="fa-IR" sz="3600" b="1" dirty="0"/>
                  <a:t>كثرة صحابه ناقلين حديث غدير</a:t>
                </a:r>
                <a:endParaRPr lang="en-US" sz="3600" b="1" dirty="0"/>
              </a:p>
            </p:txBody>
          </p:sp>
        </p:grpSp>
        <p:sp>
          <p:nvSpPr>
            <p:cNvPr id="74" name="Oval 40"/>
            <p:cNvSpPr>
              <a:spLocks noChangeArrowheads="1"/>
            </p:cNvSpPr>
            <p:nvPr/>
          </p:nvSpPr>
          <p:spPr bwMode="gray">
            <a:xfrm>
              <a:off x="1709" y="3335"/>
              <a:ext cx="159" cy="160"/>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grpSp>
      <p:pic>
        <p:nvPicPr>
          <p:cNvPr id="2" name="Picture 1">
            <a:hlinkClick r:id="rId6" action="ppaction://hlinksldjump"/>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4899" y="6051458"/>
            <a:ext cx="787071" cy="787071"/>
          </a:xfrm>
          <a:prstGeom prst="rect">
            <a:avLst/>
          </a:prstGeom>
        </p:spPr>
      </p:pic>
      <p:sp>
        <p:nvSpPr>
          <p:cNvPr id="40" name="Oval 37"/>
          <p:cNvSpPr>
            <a:spLocks noChangeArrowheads="1"/>
          </p:cNvSpPr>
          <p:nvPr/>
        </p:nvSpPr>
        <p:spPr bwMode="gray">
          <a:xfrm rot="10800000" flipV="1">
            <a:off x="7968208" y="147859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1" name="Oval 39"/>
          <p:cNvSpPr>
            <a:spLocks noChangeArrowheads="1"/>
          </p:cNvSpPr>
          <p:nvPr/>
        </p:nvSpPr>
        <p:spPr bwMode="gray">
          <a:xfrm rot="10800000" flipV="1">
            <a:off x="8034490" y="1550600"/>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a:t>1</a:t>
            </a:r>
            <a:endParaRPr lang="en-US" dirty="0"/>
          </a:p>
        </p:txBody>
      </p:sp>
      <p:sp>
        <p:nvSpPr>
          <p:cNvPr id="42" name="Oval 37"/>
          <p:cNvSpPr>
            <a:spLocks noChangeArrowheads="1"/>
          </p:cNvSpPr>
          <p:nvPr/>
        </p:nvSpPr>
        <p:spPr bwMode="gray">
          <a:xfrm rot="10800000" flipV="1">
            <a:off x="7576084" y="2702728"/>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3" name="Oval 39"/>
          <p:cNvSpPr>
            <a:spLocks noChangeArrowheads="1"/>
          </p:cNvSpPr>
          <p:nvPr/>
        </p:nvSpPr>
        <p:spPr bwMode="gray">
          <a:xfrm rot="10800000" flipV="1">
            <a:off x="7642366" y="2774736"/>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a:t>2</a:t>
            </a:r>
            <a:endParaRPr lang="en-US" dirty="0"/>
          </a:p>
        </p:txBody>
      </p:sp>
      <p:sp>
        <p:nvSpPr>
          <p:cNvPr id="44" name="Oval 37"/>
          <p:cNvSpPr>
            <a:spLocks noChangeArrowheads="1"/>
          </p:cNvSpPr>
          <p:nvPr/>
        </p:nvSpPr>
        <p:spPr bwMode="gray">
          <a:xfrm rot="10800000" flipV="1">
            <a:off x="7722082" y="401491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45" name="Oval 39"/>
          <p:cNvSpPr>
            <a:spLocks noChangeArrowheads="1"/>
          </p:cNvSpPr>
          <p:nvPr/>
        </p:nvSpPr>
        <p:spPr bwMode="gray">
          <a:xfrm rot="10800000" flipV="1">
            <a:off x="7788364" y="4086921"/>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a:t>3</a:t>
            </a:r>
            <a:endParaRPr lang="en-US" dirty="0"/>
          </a:p>
        </p:txBody>
      </p:sp>
    </p:spTree>
    <p:extLst>
      <p:ext uri="{BB962C8B-B14F-4D97-AF65-F5344CB8AC3E}">
        <p14:creationId xmlns:p14="http://schemas.microsoft.com/office/powerpoint/2010/main" val="243349947"/>
      </p:ext>
    </p:extLst>
  </p:cSld>
  <p:clrMapOvr>
    <a:masterClrMapping/>
  </p:clrMapOvr>
  <p:transition spd="slow">
    <p:wheel spokes="1"/>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fa-IR" sz="6000" b="1" dirty="0">
                <a:solidFill>
                  <a:srgbClr val="003300"/>
                </a:solidFill>
                <a:effectLst>
                  <a:glow rad="139700">
                    <a:schemeClr val="accent3">
                      <a:satMod val="175000"/>
                      <a:alpha val="40000"/>
                    </a:schemeClr>
                  </a:glow>
                </a:effectLst>
              </a:rPr>
              <a:t>مـن كنت مولاه فعلي مولاه </a:t>
            </a:r>
            <a:endParaRPr lang="en-US" sz="6000" b="1" dirty="0">
              <a:solidFill>
                <a:srgbClr val="003300"/>
              </a:solidFill>
              <a:effectLst>
                <a:glow rad="139700">
                  <a:schemeClr val="accent3">
                    <a:satMod val="175000"/>
                    <a:alpha val="40000"/>
                  </a:schemeClr>
                </a:glow>
              </a:effectLst>
            </a:endParaRPr>
          </a:p>
        </p:txBody>
      </p:sp>
      <p:sp>
        <p:nvSpPr>
          <p:cNvPr id="3" name="Bevel 2"/>
          <p:cNvSpPr/>
          <p:nvPr/>
        </p:nvSpPr>
        <p:spPr>
          <a:xfrm>
            <a:off x="4294044" y="4055477"/>
            <a:ext cx="6375320"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10000"/>
              </a:lnSpc>
            </a:pPr>
            <a:r>
              <a:rPr lang="fa-IR" sz="3600" b="1" dirty="0">
                <a:solidFill>
                  <a:schemeClr val="tx1"/>
                </a:solidFill>
                <a:latin typeface="Arial" pitchFamily="34" charset="0"/>
                <a:cs typeface="Arial" pitchFamily="34" charset="0"/>
              </a:rPr>
              <a:t>نقل حديث توسط علماي قبل از ابن تيميه </a:t>
            </a: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102189013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نقل حديث توسط علماي قبل از ابن تيميه </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1 .  ابن ابي شيبة ( متوفاي 235هـ) </a:t>
            </a:r>
            <a:endParaRPr lang="en-US" sz="3200" b="1" dirty="0">
              <a:solidFill>
                <a:srgbClr val="0000FF"/>
              </a:solidFill>
              <a:latin typeface="Arial" pitchFamily="34" charset="0"/>
              <a:cs typeface="Arial" pitchFamily="34" charset="0"/>
            </a:endParaRPr>
          </a:p>
          <a:p>
            <a:pPr rtl="1"/>
            <a:r>
              <a:rPr lang="fa-IR" sz="2800" dirty="0">
                <a:solidFill>
                  <a:schemeClr val="tx1"/>
                </a:solidFill>
              </a:rPr>
              <a:t>المصنف ، ج 2 ، ص 682 ، ج 6 ، ص 368 ، ح 32091 ، نشر : مكتبة الرشد - الرياض </a:t>
            </a:r>
            <a:endParaRPr lang="en-US" sz="2800" dirty="0">
              <a:solidFill>
                <a:schemeClr val="tx1"/>
              </a:solidFill>
            </a:endParaRPr>
          </a:p>
          <a:p>
            <a:pPr rtl="1"/>
            <a:r>
              <a:rPr lang="fa-IR" sz="3200" b="1" dirty="0">
                <a:solidFill>
                  <a:srgbClr val="0000FF"/>
                </a:solidFill>
                <a:latin typeface="Arial" pitchFamily="34" charset="0"/>
                <a:cs typeface="Arial" pitchFamily="34" charset="0"/>
              </a:rPr>
              <a:t>2 .  احمد بن حنبل امام حبنلي‌ها (متوفاي241هـ) </a:t>
            </a:r>
            <a:endParaRPr lang="en-US" sz="3200" b="1" dirty="0">
              <a:solidFill>
                <a:srgbClr val="0000FF"/>
              </a:solidFill>
              <a:latin typeface="Arial" pitchFamily="34" charset="0"/>
              <a:cs typeface="Arial" pitchFamily="34" charset="0"/>
            </a:endParaRPr>
          </a:p>
          <a:p>
            <a:pPr rtl="1"/>
            <a:r>
              <a:rPr lang="fa-IR" sz="3200" dirty="0">
                <a:solidFill>
                  <a:schemeClr val="tx1"/>
                </a:solidFill>
              </a:rPr>
              <a:t>مسند الإمام أحمد بن حنبل ، ج 1 ، ص 118 ، نشر : مؤسسة قرطبة – مصر</a:t>
            </a:r>
            <a:endParaRPr lang="en-US" sz="3200" dirty="0">
              <a:solidFill>
                <a:schemeClr val="tx1"/>
              </a:solidFill>
            </a:endParaRPr>
          </a:p>
          <a:p>
            <a:pPr rtl="1"/>
            <a:r>
              <a:rPr lang="fa-IR" sz="3200" dirty="0">
                <a:solidFill>
                  <a:schemeClr val="tx1"/>
                </a:solidFill>
              </a:rPr>
              <a:t>فضائل الصحابة ، ج 2 ، ص 610 ، ج 2 ، ص 682 ،نشر : مؤسسة الرسالة - بيروت </a:t>
            </a:r>
            <a:endParaRPr lang="en-US" sz="3200" dirty="0">
              <a:solidFill>
                <a:schemeClr val="tx1"/>
              </a:solidFill>
            </a:endParaRPr>
          </a:p>
          <a:p>
            <a:pPr rtl="1"/>
            <a:r>
              <a:rPr lang="fa-IR" sz="3200" b="1" dirty="0">
                <a:solidFill>
                  <a:srgbClr val="0000FF"/>
                </a:solidFill>
                <a:latin typeface="Arial" pitchFamily="34" charset="0"/>
                <a:cs typeface="Arial" pitchFamily="34" charset="0"/>
              </a:rPr>
              <a:t>3 . ابن ماجه قزويني متوفاي (متوفاي275هـ) </a:t>
            </a:r>
            <a:endParaRPr lang="en-US" sz="3200" b="1" dirty="0">
              <a:solidFill>
                <a:srgbClr val="0000FF"/>
              </a:solidFill>
              <a:latin typeface="Arial" pitchFamily="34" charset="0"/>
              <a:cs typeface="Arial" pitchFamily="34" charset="0"/>
            </a:endParaRPr>
          </a:p>
          <a:p>
            <a:pPr rtl="1"/>
            <a:r>
              <a:rPr lang="fa-IR" sz="3200" dirty="0"/>
              <a:t>سنن ابن ماجه ج 1 ، ص 43، نشر : دار الفكر - بيروت </a:t>
            </a:r>
            <a:endParaRPr lang="en-US" sz="3200" dirty="0"/>
          </a:p>
          <a:p>
            <a:pPr rtl="1"/>
            <a:r>
              <a:rPr lang="fa-IR" sz="3200" b="1" dirty="0">
                <a:solidFill>
                  <a:srgbClr val="0000FF"/>
                </a:solidFill>
                <a:latin typeface="Arial" pitchFamily="34" charset="0"/>
                <a:cs typeface="Arial" pitchFamily="34" charset="0"/>
              </a:rPr>
              <a:t>4 . ابوبكر بزار (متوفاي292هـ)</a:t>
            </a:r>
            <a:endParaRPr lang="en-US" sz="3200" b="1" dirty="0">
              <a:solidFill>
                <a:srgbClr val="0000FF"/>
              </a:solidFill>
              <a:latin typeface="Arial" pitchFamily="34" charset="0"/>
              <a:cs typeface="Arial" pitchFamily="34" charset="0"/>
            </a:endParaRPr>
          </a:p>
          <a:p>
            <a:pPr rtl="1"/>
            <a:r>
              <a:rPr lang="fa-IR" sz="3200" dirty="0"/>
              <a:t>البحر الزخار (مسند بزار ) ،، ج 10 ، ص 211 ، نشر: مكتبة العلوم والحكم  المدينة.</a:t>
            </a:r>
            <a:endParaRPr lang="en-US" sz="3200" dirty="0"/>
          </a:p>
          <a:p>
            <a:pPr rtl="1"/>
            <a:endParaRPr lang="en-US" sz="3200" dirty="0"/>
          </a:p>
        </p:txBody>
      </p:sp>
    </p:spTree>
    <p:extLst>
      <p:ext uri="{BB962C8B-B14F-4D97-AF65-F5344CB8AC3E}">
        <p14:creationId xmlns:p14="http://schemas.microsoft.com/office/powerpoint/2010/main" val="98351716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نقل حديث توسط علماي قبل از ابن تيميه </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5 .  نسايي(متوفاي303هـ) </a:t>
            </a:r>
            <a:endParaRPr lang="en-US" sz="3200" b="1" dirty="0">
              <a:solidFill>
                <a:srgbClr val="0000FF"/>
              </a:solidFill>
              <a:latin typeface="Arial" pitchFamily="34" charset="0"/>
              <a:cs typeface="Arial" pitchFamily="34" charset="0"/>
            </a:endParaRPr>
          </a:p>
          <a:p>
            <a:pPr rtl="1"/>
            <a:r>
              <a:rPr lang="fa-IR" sz="3200" dirty="0"/>
              <a:t>السنن الكبرى ، ج 5   ص 45 ، ج 5 ،  ص 130 ، نشر : دار الكتب العلمية – بيروت.</a:t>
            </a:r>
            <a:endParaRPr lang="en-US" sz="3200" dirty="0"/>
          </a:p>
          <a:p>
            <a:pPr rtl="1"/>
            <a:r>
              <a:rPr lang="fa-IR" sz="3200" b="1" dirty="0">
                <a:solidFill>
                  <a:srgbClr val="0000FF"/>
                </a:solidFill>
                <a:latin typeface="Arial" pitchFamily="34" charset="0"/>
                <a:cs typeface="Arial" pitchFamily="34" charset="0"/>
              </a:rPr>
              <a:t>6 . ‌ابويعلي موصلي (متوفاي307هـ)</a:t>
            </a:r>
            <a:endParaRPr lang="en-US" sz="3200" b="1" dirty="0">
              <a:solidFill>
                <a:srgbClr val="0000FF"/>
              </a:solidFill>
              <a:latin typeface="Arial" pitchFamily="34" charset="0"/>
              <a:cs typeface="Arial" pitchFamily="34" charset="0"/>
            </a:endParaRPr>
          </a:p>
          <a:p>
            <a:pPr rtl="1"/>
            <a:r>
              <a:rPr lang="fa-IR" sz="3200" dirty="0"/>
              <a:t>مسند أبي يعلى ، ج 1 ، ص428 و ج 11 ، ص 307  ، نشر : دار المأمون للتراث – دمشق.</a:t>
            </a:r>
            <a:endParaRPr lang="en-US" sz="3200" dirty="0"/>
          </a:p>
          <a:p>
            <a:pPr rtl="1"/>
            <a:r>
              <a:rPr lang="fa-IR" sz="3200" b="1" dirty="0">
                <a:solidFill>
                  <a:srgbClr val="0000FF"/>
                </a:solidFill>
                <a:latin typeface="Arial" pitchFamily="34" charset="0"/>
                <a:cs typeface="Arial" pitchFamily="34" charset="0"/>
              </a:rPr>
              <a:t>7 . طحاوي (متوفاي321هـ)</a:t>
            </a:r>
            <a:endParaRPr lang="en-US" sz="3200" b="1" dirty="0">
              <a:solidFill>
                <a:srgbClr val="0000FF"/>
              </a:solidFill>
              <a:latin typeface="Arial" pitchFamily="34" charset="0"/>
              <a:cs typeface="Arial" pitchFamily="34" charset="0"/>
            </a:endParaRPr>
          </a:p>
          <a:p>
            <a:pPr rtl="1"/>
            <a:r>
              <a:rPr lang="fa-IR" sz="3200" dirty="0"/>
              <a:t>شرح مشكل الآثار ، ج 5 ، ص 18 و 19، نشر : مؤسسة الرسالة – لبنان.</a:t>
            </a:r>
            <a:endParaRPr lang="en-US" sz="3200" dirty="0"/>
          </a:p>
          <a:p>
            <a:pPr rtl="1"/>
            <a:r>
              <a:rPr lang="fa-IR" sz="3200" b="1" dirty="0">
                <a:solidFill>
                  <a:srgbClr val="0000FF"/>
                </a:solidFill>
                <a:latin typeface="Arial" pitchFamily="34" charset="0"/>
                <a:cs typeface="Arial" pitchFamily="34" charset="0"/>
              </a:rPr>
              <a:t>8 . ابن حبان (متوفاي354هـ)</a:t>
            </a:r>
            <a:endParaRPr lang="en-US" sz="3200" b="1" dirty="0">
              <a:solidFill>
                <a:srgbClr val="0000FF"/>
              </a:solidFill>
              <a:latin typeface="Arial" pitchFamily="34" charset="0"/>
              <a:cs typeface="Arial" pitchFamily="34" charset="0"/>
            </a:endParaRPr>
          </a:p>
          <a:p>
            <a:pPr rtl="1"/>
            <a:r>
              <a:rPr lang="fa-IR" sz="3200" dirty="0"/>
              <a:t>صحيح ابن حبان ج 15 ، ص 375 ،نشر : مؤسسة الرسالة – بيروت.</a:t>
            </a:r>
            <a:endParaRPr lang="en-US" sz="3200" dirty="0"/>
          </a:p>
          <a:p>
            <a:pPr rtl="1"/>
            <a:endParaRPr lang="en-US" sz="3200" b="1" dirty="0">
              <a:solidFill>
                <a:srgbClr val="0000FF"/>
              </a:solidFill>
              <a:latin typeface="Arial" pitchFamily="34" charset="0"/>
              <a:cs typeface="Arial" pitchFamily="34" charset="0"/>
            </a:endParaRPr>
          </a:p>
          <a:p>
            <a:pPr rtl="1"/>
            <a:endParaRPr lang="en-US" sz="3200" dirty="0"/>
          </a:p>
        </p:txBody>
      </p:sp>
    </p:spTree>
    <p:extLst>
      <p:ext uri="{BB962C8B-B14F-4D97-AF65-F5344CB8AC3E}">
        <p14:creationId xmlns:p14="http://schemas.microsoft.com/office/powerpoint/2010/main" val="71411785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نقل حديث توسط علماي قبل از ابن تيميه </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9 . طبراني (متوفاي</a:t>
            </a:r>
            <a:r>
              <a:rPr lang="ar-SA" sz="3200" b="1" dirty="0">
                <a:solidFill>
                  <a:srgbClr val="0000FF"/>
                </a:solidFill>
                <a:latin typeface="Arial" pitchFamily="34" charset="0"/>
                <a:cs typeface="Arial" pitchFamily="34" charset="0"/>
              </a:rPr>
              <a:t>360هـ)</a:t>
            </a:r>
            <a:endParaRPr lang="en-US" sz="3200" b="1" dirty="0">
              <a:solidFill>
                <a:srgbClr val="0000FF"/>
              </a:solidFill>
              <a:latin typeface="Arial" pitchFamily="34" charset="0"/>
              <a:cs typeface="Arial" pitchFamily="34" charset="0"/>
            </a:endParaRPr>
          </a:p>
          <a:p>
            <a:pPr rtl="1"/>
            <a:r>
              <a:rPr lang="ar-SA" sz="3200" dirty="0"/>
              <a:t>المعجم الكبير ، ج 5 ، ص 166 ، نشر : مكتبة الزهراء – الموصل.</a:t>
            </a:r>
            <a:endParaRPr lang="en-US" sz="3200" dirty="0"/>
          </a:p>
          <a:p>
            <a:pPr rtl="1"/>
            <a:r>
              <a:rPr lang="fa-IR" sz="3200" b="1" dirty="0">
                <a:solidFill>
                  <a:srgbClr val="0000FF"/>
                </a:solidFill>
                <a:latin typeface="Arial" pitchFamily="34" charset="0"/>
                <a:cs typeface="Arial" pitchFamily="34" charset="0"/>
              </a:rPr>
              <a:t>10 .  حاكم نيشابوري (متوفاي405هـ) </a:t>
            </a:r>
            <a:endParaRPr lang="en-US" sz="3200" b="1" dirty="0">
              <a:solidFill>
                <a:srgbClr val="0000FF"/>
              </a:solidFill>
              <a:latin typeface="Arial" pitchFamily="34" charset="0"/>
              <a:cs typeface="Arial" pitchFamily="34" charset="0"/>
            </a:endParaRPr>
          </a:p>
          <a:p>
            <a:pPr rtl="1"/>
            <a:r>
              <a:rPr lang="fa-IR" sz="3200" dirty="0"/>
              <a:t>المستدرك على الصحيحين ،  ج 3 ، ص 118 ، نشر : دار الكتب العلمية – بيروت.</a:t>
            </a:r>
            <a:endParaRPr lang="en-US" sz="3200" dirty="0"/>
          </a:p>
          <a:p>
            <a:pPr rtl="1"/>
            <a:r>
              <a:rPr lang="fa-IR" sz="3200" b="1" dirty="0">
                <a:solidFill>
                  <a:srgbClr val="0000FF"/>
                </a:solidFill>
                <a:latin typeface="Arial" pitchFamily="34" charset="0"/>
                <a:cs typeface="Arial" pitchFamily="34" charset="0"/>
              </a:rPr>
              <a:t>11 . ثعلبي </a:t>
            </a:r>
            <a:r>
              <a:rPr lang="ar-SA" sz="3200" b="1" dirty="0">
                <a:solidFill>
                  <a:srgbClr val="0000FF"/>
                </a:solidFill>
                <a:latin typeface="Arial" pitchFamily="34" charset="0"/>
                <a:cs typeface="Arial" pitchFamily="34" charset="0"/>
              </a:rPr>
              <a:t>( متوفاي427هـ)</a:t>
            </a:r>
            <a:endParaRPr lang="en-US" sz="3200" b="1" dirty="0">
              <a:solidFill>
                <a:srgbClr val="0000FF"/>
              </a:solidFill>
              <a:latin typeface="Arial" pitchFamily="34" charset="0"/>
              <a:cs typeface="Arial" pitchFamily="34" charset="0"/>
            </a:endParaRPr>
          </a:p>
          <a:p>
            <a:pPr rtl="1"/>
            <a:r>
              <a:rPr lang="ar-SA" sz="3200" dirty="0"/>
              <a:t>الكشف والبيان (تفسير الثعلبي ) ، ج 4 ، ص 126، نشر : دار إحياء التراث العربي – بيروت.</a:t>
            </a:r>
            <a:endParaRPr lang="en-US" sz="3200" dirty="0"/>
          </a:p>
          <a:p>
            <a:pPr rtl="1"/>
            <a:r>
              <a:rPr lang="fa-IR" sz="3200" b="1" dirty="0">
                <a:solidFill>
                  <a:srgbClr val="0000FF"/>
                </a:solidFill>
                <a:latin typeface="Arial" pitchFamily="34" charset="0"/>
                <a:cs typeface="Arial" pitchFamily="34" charset="0"/>
              </a:rPr>
              <a:t>12 . جرجاني </a:t>
            </a:r>
            <a:r>
              <a:rPr lang="ar-SA" sz="3200" b="1" dirty="0">
                <a:solidFill>
                  <a:srgbClr val="0000FF"/>
                </a:solidFill>
                <a:latin typeface="Arial" pitchFamily="34" charset="0"/>
                <a:cs typeface="Arial" pitchFamily="34" charset="0"/>
              </a:rPr>
              <a:t>(متوفاي499هـ)</a:t>
            </a:r>
            <a:endParaRPr lang="en-US" sz="3200" b="1" dirty="0">
              <a:solidFill>
                <a:srgbClr val="0000FF"/>
              </a:solidFill>
              <a:latin typeface="Arial" pitchFamily="34" charset="0"/>
              <a:cs typeface="Arial" pitchFamily="34" charset="0"/>
            </a:endParaRPr>
          </a:p>
          <a:p>
            <a:pPr rtl="1"/>
            <a:r>
              <a:rPr lang="ar-SA" sz="3200" dirty="0"/>
              <a:t>كتاب الأمالي المعروفة بالأمالي الخميسية  ج 1 ، ص 192 ، نشر : دار الكتب العلمية – بيروت.</a:t>
            </a:r>
            <a:endParaRPr lang="en-US" sz="3200" dirty="0"/>
          </a:p>
          <a:p>
            <a:pPr rtl="1"/>
            <a:endParaRPr lang="en-US" sz="3200" dirty="0"/>
          </a:p>
        </p:txBody>
      </p:sp>
    </p:spTree>
    <p:extLst>
      <p:ext uri="{BB962C8B-B14F-4D97-AF65-F5344CB8AC3E}">
        <p14:creationId xmlns:p14="http://schemas.microsoft.com/office/powerpoint/2010/main" val="205659489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نقل حديث توسط علماي قبل از ابن تيميه </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13 . ابن عساكر (متوفاي571هـ)</a:t>
            </a:r>
            <a:endParaRPr lang="en-US" sz="3200" b="1" dirty="0">
              <a:solidFill>
                <a:srgbClr val="0000FF"/>
              </a:solidFill>
              <a:latin typeface="Arial" pitchFamily="34" charset="0"/>
              <a:cs typeface="Arial" pitchFamily="34" charset="0"/>
            </a:endParaRPr>
          </a:p>
          <a:p>
            <a:pPr rtl="1"/>
            <a:r>
              <a:rPr lang="ar-SA" sz="3200" dirty="0"/>
              <a:t>تاريخ مدينة دمشق ، ج 42 ، ص 209 ، نشر : دار الفكر – بيروت.</a:t>
            </a:r>
            <a:endParaRPr lang="en-US" sz="3200" dirty="0"/>
          </a:p>
          <a:p>
            <a:pPr rtl="1"/>
            <a:r>
              <a:rPr lang="fa-IR" sz="3200" b="1" dirty="0">
                <a:solidFill>
                  <a:srgbClr val="0000FF"/>
                </a:solidFill>
                <a:latin typeface="Arial" pitchFamily="34" charset="0"/>
                <a:cs typeface="Arial" pitchFamily="34" charset="0"/>
              </a:rPr>
              <a:t>14 . ابن أثير جزري (متوفاي630هـ)</a:t>
            </a:r>
            <a:endParaRPr lang="en-US" sz="3200" b="1" dirty="0">
              <a:solidFill>
                <a:srgbClr val="0000FF"/>
              </a:solidFill>
              <a:latin typeface="Arial" pitchFamily="34" charset="0"/>
              <a:cs typeface="Arial" pitchFamily="34" charset="0"/>
            </a:endParaRPr>
          </a:p>
          <a:p>
            <a:pPr rtl="1"/>
            <a:r>
              <a:rPr lang="ar-SA" sz="3200" dirty="0"/>
              <a:t>أسد الغابة ، ج 3 ، ص 484نشر : دار إحياء التراث العربي - بيروت .</a:t>
            </a:r>
            <a:endParaRPr lang="en-US" sz="3200" dirty="0"/>
          </a:p>
          <a:p>
            <a:pPr rtl="1"/>
            <a:r>
              <a:rPr lang="fa-IR" sz="3200" b="1" dirty="0">
                <a:solidFill>
                  <a:srgbClr val="0000FF"/>
                </a:solidFill>
                <a:latin typeface="Arial" pitchFamily="34" charset="0"/>
                <a:cs typeface="Arial" pitchFamily="34" charset="0"/>
              </a:rPr>
              <a:t>15 . مقدسي (متوفاي643هـ) </a:t>
            </a:r>
            <a:endParaRPr lang="en-US" sz="3200" b="1" dirty="0">
              <a:solidFill>
                <a:srgbClr val="0000FF"/>
              </a:solidFill>
              <a:latin typeface="Arial" pitchFamily="34" charset="0"/>
              <a:cs typeface="Arial" pitchFamily="34" charset="0"/>
            </a:endParaRPr>
          </a:p>
          <a:p>
            <a:pPr rtl="1"/>
            <a:r>
              <a:rPr lang="fa-IR" sz="3200" dirty="0"/>
              <a:t>الأحاديث المختارة ،  ج 2 ، ص 106 ،نشر : مكتبة النهضة الحديثة - مكة المكرمة.</a:t>
            </a:r>
            <a:endParaRPr lang="en-US" sz="3200" dirty="0"/>
          </a:p>
          <a:p>
            <a:pPr rtl="1"/>
            <a:endParaRPr lang="en-US" sz="3200" dirty="0"/>
          </a:p>
        </p:txBody>
      </p:sp>
      <p:sp>
        <p:nvSpPr>
          <p:cNvPr id="13" name="Right Arrow 12">
            <a:hlinkClick r:id="rId5" action="ppaction://hlinksldjump"/>
          </p:cNvPr>
          <p:cNvSpPr/>
          <p:nvPr/>
        </p:nvSpPr>
        <p:spPr>
          <a:xfrm>
            <a:off x="5868921" y="4725144"/>
            <a:ext cx="978408" cy="2055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979328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91344" y="39480"/>
            <a:ext cx="4032448"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fa-IR" sz="6000" b="1" dirty="0">
                <a:solidFill>
                  <a:srgbClr val="003300"/>
                </a:solidFill>
                <a:effectLst>
                  <a:glow rad="139700">
                    <a:schemeClr val="accent3">
                      <a:satMod val="175000"/>
                      <a:alpha val="40000"/>
                    </a:schemeClr>
                  </a:glow>
                </a:effectLst>
              </a:rPr>
              <a:t>مـن كنت مولاه فعلي مولاه </a:t>
            </a:r>
            <a:endParaRPr lang="en-US" sz="6000" b="1" dirty="0">
              <a:solidFill>
                <a:srgbClr val="003300"/>
              </a:solidFill>
              <a:effectLst>
                <a:glow rad="139700">
                  <a:schemeClr val="accent3">
                    <a:satMod val="175000"/>
                    <a:alpha val="40000"/>
                  </a:schemeClr>
                </a:glow>
              </a:effectLst>
            </a:endParaRPr>
          </a:p>
        </p:txBody>
      </p:sp>
      <p:sp>
        <p:nvSpPr>
          <p:cNvPr id="3" name="Bevel 2"/>
          <p:cNvSpPr/>
          <p:nvPr/>
        </p:nvSpPr>
        <p:spPr>
          <a:xfrm>
            <a:off x="4294044" y="4055477"/>
            <a:ext cx="6375320"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10000"/>
              </a:lnSpc>
            </a:pPr>
            <a:r>
              <a:rPr lang="fa-IR" sz="3600" b="1" dirty="0">
                <a:solidFill>
                  <a:srgbClr val="0000FF"/>
                </a:solidFill>
                <a:latin typeface="Arial" pitchFamily="34" charset="0"/>
                <a:cs typeface="Arial" pitchFamily="34" charset="0"/>
              </a:rPr>
              <a:t>اختصاص بابي مستقل به اين جمله از روايت غدير</a:t>
            </a: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413536451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bg1"/>
                </a:solidFill>
                <a:latin typeface="Arial" pitchFamily="34" charset="0"/>
                <a:cs typeface="Arial" pitchFamily="34" charset="0"/>
              </a:rPr>
              <a:t>اختصاص بابي مستقل به اين جمله از روايت غدير</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dirty="0"/>
              <a:t>قال ابن حبان (ت354هـ):</a:t>
            </a:r>
            <a:r>
              <a:rPr lang="en-US" sz="3200" dirty="0"/>
              <a:t> </a:t>
            </a:r>
            <a:r>
              <a:rPr lang="fa-IR" sz="3200" dirty="0"/>
              <a:t>باب </a:t>
            </a:r>
            <a:r>
              <a:rPr lang="fa-IR" sz="3200" b="1" dirty="0"/>
              <a:t>ذكر دعاء المصطفى (ص) بالولاية لمن والى عليا و المعاداة لمن </a:t>
            </a:r>
            <a:r>
              <a:rPr lang="fa-IR" sz="3200" b="1" dirty="0" err="1"/>
              <a:t>عاداه</a:t>
            </a:r>
            <a:r>
              <a:rPr lang="fa-IR" sz="3200" b="1" dirty="0"/>
              <a:t> :</a:t>
            </a:r>
            <a:r>
              <a:rPr lang="fa-IR" sz="3200" b="1" dirty="0" err="1"/>
              <a:t>عَنْ</a:t>
            </a:r>
            <a:r>
              <a:rPr lang="fa-IR" sz="3200" b="1" dirty="0"/>
              <a:t> أَبِي الطُّفَيْلِ...  قَالَ مَنْ كُنْتُ مَوْلاهُ فَإِِنَّ هَذَا مَوْلاهُ اللَّهُمَّ وَالِ مَنْ وَالاهُ وَعَادِ مَنْ عَادَاهُ فَخَرَجْتُ وَ فِي نَفْسِي مِنْ ذَلِكَ شَيْءٌ فَلَقِيتُ زَيْدَ بْنَ أَرْقَمَ فَذَكَرْتُ ذَلِكَ لَهُ فَقَالَ قَدْ سَمِعْنَاهُ مِنْ رَسُولِ اللَّهِ يَقُولُ ذَلِكَ لَهُ .</a:t>
            </a:r>
            <a:endParaRPr lang="en-US" sz="3200" dirty="0"/>
          </a:p>
          <a:p>
            <a:pPr algn="justLow" rtl="1"/>
            <a:endParaRPr lang="fa-IR" sz="3200" dirty="0"/>
          </a:p>
          <a:p>
            <a:pPr algn="justLow" rtl="1"/>
            <a:endParaRPr lang="fa-IR" sz="3200" dirty="0"/>
          </a:p>
          <a:p>
            <a:pPr algn="justLow" rtl="1"/>
            <a:r>
              <a:rPr lang="fa-IR" sz="3200" dirty="0"/>
              <a:t>قال ابوبكر الآجري(ت360هـ) : </a:t>
            </a:r>
            <a:r>
              <a:rPr lang="fa-IR" sz="3200" b="1" dirty="0"/>
              <a:t>باب ذكر دعاء النبي لمن والى علي بن أبي طالب رضي الله عنه و تولاه و دعائه على من </a:t>
            </a:r>
            <a:r>
              <a:rPr lang="fa-IR" sz="3200" b="1" dirty="0" err="1"/>
              <a:t>عاداه</a:t>
            </a:r>
            <a:r>
              <a:rPr lang="fa-IR" sz="3200" b="1" dirty="0"/>
              <a:t> :... عن زيد بن أرقم قال : قال رسول الله : « من كنت مولاه فعلي مواه ، اللهم وال من والاه ، وعاد من عاداه » .</a:t>
            </a:r>
            <a:endParaRPr lang="en-US" sz="3200" dirty="0"/>
          </a:p>
          <a:p>
            <a:pPr algn="justLow" rtl="1"/>
            <a:endParaRPr lang="en-US" sz="3200" dirty="0"/>
          </a:p>
        </p:txBody>
      </p:sp>
      <p:sp>
        <p:nvSpPr>
          <p:cNvPr id="13" name="Rectangle 12"/>
          <p:cNvSpPr/>
          <p:nvPr/>
        </p:nvSpPr>
        <p:spPr>
          <a:xfrm>
            <a:off x="4511824" y="2845311"/>
            <a:ext cx="712246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صحيح ابن حبان ، ج 15 ، ص 375 ،نشر : مؤسسة الرسالة – بيروت.</a:t>
            </a:r>
            <a:endParaRPr lang="en-US" sz="2800" dirty="0"/>
          </a:p>
        </p:txBody>
      </p:sp>
      <p:sp>
        <p:nvSpPr>
          <p:cNvPr id="14" name="Rectangle 13"/>
          <p:cNvSpPr/>
          <p:nvPr/>
        </p:nvSpPr>
        <p:spPr>
          <a:xfrm>
            <a:off x="4305967" y="6203806"/>
            <a:ext cx="6986208"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الشريعة ، ج 4 ،  ص 2049 ،نشر : دار الوطن - الرياض / السعودية.</a:t>
            </a:r>
            <a:endParaRPr lang="en-US" sz="2800" dirty="0"/>
          </a:p>
        </p:txBody>
      </p:sp>
      <p:sp>
        <p:nvSpPr>
          <p:cNvPr id="15" name="Right Arrow 14">
            <a:hlinkClick r:id="rId5" action="ppaction://hlinksldjump"/>
          </p:cNvPr>
          <p:cNvSpPr/>
          <p:nvPr/>
        </p:nvSpPr>
        <p:spPr>
          <a:xfrm>
            <a:off x="5868921" y="6669360"/>
            <a:ext cx="978408" cy="2055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48773" y="5059512"/>
            <a:ext cx="1194065" cy="1800000"/>
          </a:xfrm>
          <a:prstGeom prst="rect">
            <a:avLst/>
          </a:prstGeom>
        </p:spPr>
      </p:pic>
      <p:pic>
        <p:nvPicPr>
          <p:cNvPr id="4" name="Picture 3">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648773" y="2234654"/>
            <a:ext cx="1166766" cy="1800000"/>
          </a:xfrm>
          <a:prstGeom prst="rect">
            <a:avLst/>
          </a:prstGeom>
        </p:spPr>
      </p:pic>
    </p:spTree>
    <p:extLst>
      <p:ext uri="{BB962C8B-B14F-4D97-AF65-F5344CB8AC3E}">
        <p14:creationId xmlns:p14="http://schemas.microsoft.com/office/powerpoint/2010/main" val="172542189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fa-IR" sz="6000" b="1" dirty="0">
                <a:solidFill>
                  <a:srgbClr val="003300"/>
                </a:solidFill>
                <a:effectLst>
                  <a:glow rad="139700">
                    <a:schemeClr val="accent3">
                      <a:satMod val="175000"/>
                      <a:alpha val="40000"/>
                    </a:schemeClr>
                  </a:glow>
                </a:effectLst>
              </a:rPr>
              <a:t>مـن كنت مولاه فعلي مولاه </a:t>
            </a:r>
            <a:endParaRPr lang="en-US" sz="6000" b="1" dirty="0">
              <a:solidFill>
                <a:srgbClr val="003300"/>
              </a:solidFill>
              <a:effectLst>
                <a:glow rad="139700">
                  <a:schemeClr val="accent3">
                    <a:satMod val="175000"/>
                    <a:alpha val="40000"/>
                  </a:schemeClr>
                </a:glow>
              </a:effectLst>
            </a:endParaRPr>
          </a:p>
        </p:txBody>
      </p:sp>
      <p:sp>
        <p:nvSpPr>
          <p:cNvPr id="3" name="Bevel 2"/>
          <p:cNvSpPr/>
          <p:nvPr/>
        </p:nvSpPr>
        <p:spPr>
          <a:xfrm>
            <a:off x="4294044" y="4055477"/>
            <a:ext cx="6375320"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3600" b="1" dirty="0">
                <a:latin typeface="Arial" pitchFamily="34" charset="0"/>
                <a:cs typeface="Arial" pitchFamily="34" charset="0"/>
              </a:rPr>
              <a:t>اعتراف  علماي قبل از ابن تيميه به صحت سند</a:t>
            </a:r>
            <a:endParaRPr lang="en-US" sz="3600" b="1" dirty="0">
              <a:latin typeface="Arial" pitchFamily="34" charset="0"/>
              <a:cs typeface="Arial" pitchFamily="34" charset="0"/>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386361513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latin typeface="Arial" pitchFamily="34" charset="0"/>
                <a:cs typeface="Arial" pitchFamily="34" charset="0"/>
              </a:rPr>
              <a:t>اعتراف  علماي قبل از ابن تيميه به صحت سند</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solidFill>
                  <a:srgbClr val="0000FF"/>
                </a:solidFill>
                <a:latin typeface="Arial" pitchFamily="34" charset="0"/>
                <a:cs typeface="Arial" pitchFamily="34" charset="0"/>
              </a:rPr>
              <a:t>ابوجعفر طحاوي(متوفاي321هـ) :</a:t>
            </a:r>
            <a:endParaRPr lang="en-US" sz="3200" b="1" dirty="0">
              <a:solidFill>
                <a:srgbClr val="0000FF"/>
              </a:solidFill>
              <a:latin typeface="Arial" pitchFamily="34" charset="0"/>
              <a:cs typeface="Arial" pitchFamily="34" charset="0"/>
            </a:endParaRPr>
          </a:p>
          <a:p>
            <a:pPr algn="justLow" rtl="1"/>
            <a:r>
              <a:rPr lang="fa-IR" sz="3200" b="1" dirty="0"/>
              <a:t>روی الطحاوي عن زَيْدِ بن أَرْقَمَ ... ثُمَّ أَخَذَ بِيَدِ عَلِيٍّ رضي الله عنه فقال : « من كنت وَلِيَّهُ فَهَذَا وَلِيُّهُ اللَّهُمَّ وَالِ من وَالاَهُ وَ عَادِ من عَادَاهُ » ... </a:t>
            </a:r>
            <a:endParaRPr lang="en-US" sz="3200" dirty="0"/>
          </a:p>
          <a:p>
            <a:pPr algn="justLow" rtl="1"/>
            <a:r>
              <a:rPr lang="fa-IR" sz="3200" b="1" dirty="0"/>
              <a:t>قال أبو</a:t>
            </a:r>
            <a:r>
              <a:rPr lang="fa-IR" sz="3200" dirty="0"/>
              <a:t> </a:t>
            </a:r>
            <a:r>
              <a:rPr lang="fa-IR" sz="3200" b="1" dirty="0"/>
              <a:t>جَعْفَر : فَهَذَا الْحَدِيثُ ، صَحِيحُ الإِسْنَادِ لاَ طَعْنَ لأَحَدٍ في أَحَدٍ من رُوَاتِهِ فيه </a:t>
            </a:r>
            <a:endParaRPr lang="en-US" sz="3200" dirty="0"/>
          </a:p>
          <a:p>
            <a:pPr algn="justLow" rtl="1"/>
            <a:endParaRPr lang="fa-IR" sz="3200" dirty="0"/>
          </a:p>
          <a:p>
            <a:pPr algn="justLow" rtl="1"/>
            <a:endParaRPr lang="en-US" sz="3200" dirty="0"/>
          </a:p>
          <a:p>
            <a:pPr algn="justLow" rtl="1"/>
            <a:r>
              <a:rPr lang="fa-IR" sz="3200" b="1" dirty="0">
                <a:solidFill>
                  <a:srgbClr val="0000FF"/>
                </a:solidFill>
                <a:latin typeface="Arial" pitchFamily="34" charset="0"/>
                <a:cs typeface="Arial" pitchFamily="34" charset="0"/>
              </a:rPr>
              <a:t>ترجمه و شرح حال طحاوي:</a:t>
            </a:r>
            <a:endParaRPr lang="en-US" sz="3200" b="1" dirty="0">
              <a:solidFill>
                <a:srgbClr val="0000FF"/>
              </a:solidFill>
              <a:latin typeface="Arial" pitchFamily="34" charset="0"/>
              <a:cs typeface="Arial" pitchFamily="34" charset="0"/>
            </a:endParaRPr>
          </a:p>
          <a:p>
            <a:pPr algn="justLow" rtl="1"/>
            <a:r>
              <a:rPr lang="fa-IR" sz="3200" dirty="0"/>
              <a:t>قال الذهبي فيه : </a:t>
            </a:r>
            <a:r>
              <a:rPr lang="fa-IR" sz="3200" b="1" dirty="0"/>
              <a:t>الإمام العلامة الحافظ الكبير محدث الديار المصرية و فقيهها </a:t>
            </a:r>
            <a:endParaRPr lang="en-US" sz="3200" dirty="0"/>
          </a:p>
          <a:p>
            <a:pPr algn="justLow" rtl="1"/>
            <a:endParaRPr lang="en-US" sz="3200" dirty="0"/>
          </a:p>
        </p:txBody>
      </p:sp>
      <p:sp>
        <p:nvSpPr>
          <p:cNvPr id="16" name="Rectangle 15"/>
          <p:cNvSpPr/>
          <p:nvPr/>
        </p:nvSpPr>
        <p:spPr>
          <a:xfrm>
            <a:off x="3914919" y="3106921"/>
            <a:ext cx="7422225"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rtl="1"/>
            <a:r>
              <a:rPr lang="fa-IR" sz="2800" dirty="0">
                <a:solidFill>
                  <a:schemeClr val="tx1"/>
                </a:solidFill>
              </a:rPr>
              <a:t>شرح مشكل الآثار ،  ج 5 ، ص 18 و 19 ،نشر : مؤسسة الرسالة – لبنان.</a:t>
            </a:r>
            <a:endParaRPr lang="en-US" sz="2800" dirty="0">
              <a:solidFill>
                <a:schemeClr val="tx1"/>
              </a:solidFill>
            </a:endParaRPr>
          </a:p>
        </p:txBody>
      </p:sp>
      <p:sp>
        <p:nvSpPr>
          <p:cNvPr id="14" name="Rectangle 13"/>
          <p:cNvSpPr/>
          <p:nvPr/>
        </p:nvSpPr>
        <p:spPr>
          <a:xfrm>
            <a:off x="4363761" y="5615661"/>
            <a:ext cx="6973384"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rtl="1"/>
            <a:r>
              <a:rPr lang="fa-IR" sz="2800" dirty="0">
                <a:solidFill>
                  <a:schemeClr val="tx1"/>
                </a:solidFill>
              </a:rPr>
              <a:t>سير أعلام النبلاء ، ج 15 ، ص 27، نشر : مؤسسة الرسالة – بيروت.</a:t>
            </a:r>
            <a:endParaRPr lang="en-US" sz="2800" dirty="0">
              <a:solidFill>
                <a:schemeClr val="tx1"/>
              </a:solidFill>
            </a:endParaRPr>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3716" y="2957513"/>
            <a:ext cx="1482353" cy="1800000"/>
          </a:xfrm>
          <a:prstGeom prst="rect">
            <a:avLst/>
          </a:prstGeom>
        </p:spPr>
      </p:pic>
      <p:pic>
        <p:nvPicPr>
          <p:cNvPr id="4" name="Picture 3">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14816" y="5012846"/>
            <a:ext cx="1201253" cy="1800000"/>
          </a:xfrm>
          <a:prstGeom prst="rect">
            <a:avLst/>
          </a:prstGeom>
        </p:spPr>
      </p:pic>
    </p:spTree>
    <p:extLst>
      <p:ext uri="{BB962C8B-B14F-4D97-AF65-F5344CB8AC3E}">
        <p14:creationId xmlns:p14="http://schemas.microsoft.com/office/powerpoint/2010/main" val="280433676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fa-IR" b="1" dirty="0">
                <a:latin typeface="Arial" pitchFamily="34" charset="0"/>
                <a:cs typeface="Arial" pitchFamily="34" charset="0"/>
              </a:rPr>
              <a:t>اعتراف  علماي قبل از ابن تيميه به صحت سند :</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solidFill>
                  <a:srgbClr val="0000FF"/>
                </a:solidFill>
                <a:latin typeface="Arial" pitchFamily="34" charset="0"/>
                <a:cs typeface="Arial" pitchFamily="34" charset="0"/>
              </a:rPr>
              <a:t>حاكم نيشابوري(متوفاي405هـ) :</a:t>
            </a:r>
            <a:endParaRPr lang="en-US" sz="3200" b="1" dirty="0">
              <a:solidFill>
                <a:srgbClr val="0000FF"/>
              </a:solidFill>
              <a:latin typeface="Arial" pitchFamily="34" charset="0"/>
              <a:cs typeface="Arial" pitchFamily="34" charset="0"/>
            </a:endParaRPr>
          </a:p>
          <a:p>
            <a:pPr algn="justLow" rtl="1"/>
            <a:r>
              <a:rPr lang="fa-IR" sz="3200" b="1" dirty="0"/>
              <a:t>روی الحاكم عن زيد بن أرقم ... ثم أخذ بيد علي رضي الله عنه فقال من كنت مولاه فهذا وليه اللهم وال من والاه وعاد من عاداه » و ذكر الحديث بطوله هذا حديث صحيح على شرط الشيخين و لم يخرجاه بطوله شاهده حديث سلمة بن كهيل عن أبي الطفيل أيضا صحيح على شرطهما .</a:t>
            </a:r>
          </a:p>
          <a:p>
            <a:pPr algn="justLow" rtl="1"/>
            <a:r>
              <a:rPr lang="fa-IR" sz="3200" b="1" dirty="0">
                <a:solidFill>
                  <a:srgbClr val="0000FF"/>
                </a:solidFill>
                <a:latin typeface="Arial" pitchFamily="34" charset="0"/>
                <a:cs typeface="Arial" pitchFamily="34" charset="0"/>
              </a:rPr>
              <a:t>ترجمه و شرح حال حاكم نيشابوري</a:t>
            </a:r>
          </a:p>
          <a:p>
            <a:pPr algn="justLow" rtl="1"/>
            <a:r>
              <a:rPr lang="fa-IR" sz="3200" dirty="0"/>
              <a:t>قال  الذهبي: </a:t>
            </a:r>
            <a:r>
              <a:rPr lang="fa-IR" sz="3200" b="1" dirty="0"/>
              <a:t>إمام المحدّثين.</a:t>
            </a:r>
            <a:r>
              <a:rPr lang="fa-IR" sz="3200" dirty="0"/>
              <a:t> </a:t>
            </a:r>
          </a:p>
          <a:p>
            <a:pPr algn="justLow" rtl="1"/>
            <a:r>
              <a:rPr lang="fa-IR" sz="3200" dirty="0"/>
              <a:t>قال ابن خلكان: </a:t>
            </a:r>
            <a:r>
              <a:rPr lang="fa-IR" sz="3200" b="1" dirty="0"/>
              <a:t>إمام أهل الحديث في عصره ، والمؤلف فيه الكتب التي لم يسبق إلى </a:t>
            </a:r>
            <a:r>
              <a:rPr lang="fa-IR" sz="3200" b="1" dirty="0" err="1"/>
              <a:t>مثلها</a:t>
            </a:r>
            <a:r>
              <a:rPr lang="fa-IR" sz="3200" b="1" dirty="0"/>
              <a:t>.</a:t>
            </a:r>
          </a:p>
          <a:p>
            <a:pPr algn="justLow" rtl="1"/>
            <a:r>
              <a:rPr lang="fa-IR" sz="3200" b="1" dirty="0"/>
              <a:t> </a:t>
            </a:r>
          </a:p>
          <a:p>
            <a:pPr algn="justLow" rtl="1"/>
            <a:r>
              <a:rPr lang="fa-IR" sz="3200" dirty="0"/>
              <a:t>قال الزركلي: </a:t>
            </a:r>
            <a:r>
              <a:rPr lang="fa-IR" sz="3200" b="1" dirty="0"/>
              <a:t>هو من أعلم الناس بصحيح الحديث.</a:t>
            </a:r>
            <a:endParaRPr lang="en-US" sz="3200" dirty="0"/>
          </a:p>
          <a:p>
            <a:pPr algn="justLow" rtl="1"/>
            <a:endParaRPr lang="en-US" sz="3200" b="1" dirty="0">
              <a:solidFill>
                <a:srgbClr val="0000FF"/>
              </a:solidFill>
              <a:latin typeface="Arial" pitchFamily="34" charset="0"/>
              <a:cs typeface="Arial" pitchFamily="34" charset="0"/>
            </a:endParaRPr>
          </a:p>
        </p:txBody>
      </p:sp>
      <p:sp>
        <p:nvSpPr>
          <p:cNvPr id="16" name="Rectangle 15"/>
          <p:cNvSpPr/>
          <p:nvPr/>
        </p:nvSpPr>
        <p:spPr>
          <a:xfrm>
            <a:off x="2554308" y="3031091"/>
            <a:ext cx="6481261"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rtl="1"/>
            <a:r>
              <a:rPr lang="fa-IR" sz="2800" dirty="0"/>
              <a:t>المستدرك ج 3 ، ص 118 ،نشر : دار الكتب العلمية – بيروت.</a:t>
            </a:r>
            <a:endParaRPr lang="en-US" sz="2800" dirty="0"/>
          </a:p>
        </p:txBody>
      </p:sp>
      <p:sp>
        <p:nvSpPr>
          <p:cNvPr id="14" name="Rectangle 13"/>
          <p:cNvSpPr/>
          <p:nvPr/>
        </p:nvSpPr>
        <p:spPr>
          <a:xfrm>
            <a:off x="4655840" y="4145741"/>
            <a:ext cx="3328155"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rtl="1"/>
            <a:r>
              <a:rPr lang="fa-IR" sz="2800" dirty="0"/>
              <a:t>تذكرة الحفاظ: ج 3 ص1093.</a:t>
            </a:r>
            <a:endParaRPr lang="en-US" sz="2800" dirty="0"/>
          </a:p>
        </p:txBody>
      </p:sp>
      <p:sp>
        <p:nvSpPr>
          <p:cNvPr id="15" name="Rectangle 14"/>
          <p:cNvSpPr/>
          <p:nvPr/>
        </p:nvSpPr>
        <p:spPr>
          <a:xfrm>
            <a:off x="8184232" y="5245185"/>
            <a:ext cx="3348994"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rtl="1"/>
            <a:r>
              <a:rPr lang="fa-IR" sz="2800" dirty="0"/>
              <a:t> وفيات الأعيان: ج  3 ص 408.</a:t>
            </a:r>
            <a:endParaRPr lang="en-US" sz="2800" dirty="0"/>
          </a:p>
        </p:txBody>
      </p:sp>
      <p:sp>
        <p:nvSpPr>
          <p:cNvPr id="17" name="Rectangle 16"/>
          <p:cNvSpPr/>
          <p:nvPr/>
        </p:nvSpPr>
        <p:spPr>
          <a:xfrm>
            <a:off x="9035426" y="6362164"/>
            <a:ext cx="2497800"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rtl="1"/>
            <a:r>
              <a:rPr lang="fa-IR" sz="2800" dirty="0"/>
              <a:t>الأعلام: ج 6 ص 227.</a:t>
            </a:r>
            <a:endParaRPr lang="en-US" sz="2800" dirty="0"/>
          </a:p>
        </p:txBody>
      </p:sp>
      <p:pic>
        <p:nvPicPr>
          <p:cNvPr id="1028" name="Picture 4" descr="\\192.168.14.111\omumi\بابائی\غدیر کامل پاور2\دعا و نفرین پیامبر\تصحیح روایت\حاکم\1.jpg">
            <a:hlinkClick r:id="rId5" action="ppaction://hlinkfile"/>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5361" y="3085634"/>
            <a:ext cx="1008112" cy="156622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غدیر کامل پاور2\دعا و نفرین پیامبر\تصحیح روایت\حاکم\شرح حال حاکم\1.jpg">
            <a:hlinkClick r:id="rId7" action="ppaction://hlinkfile"/>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719736" y="3645024"/>
            <a:ext cx="720080" cy="1006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غدیر کامل پاور2\دعا و نفرین پیامبر\تصحیح روایت\حاکم\شرح حال حاکم\وفیات الاعیان\1.jpg">
            <a:hlinkClick r:id="rId9" action="ppaction://hlinkfile"/>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64143" y="5354183"/>
            <a:ext cx="979330" cy="147482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Desktop\غدیر کامل پاور2\دعا و نفرین پیامبر\تصحیح روایت\حاکم\شرح حال حاکم\الاعلام\1.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076949" y="-12553950"/>
            <a:ext cx="82255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esktop\غدیر کامل پاور2\دعا و نفرین پیامبر\تصحیح روایت\حاکم\شرح حال حاکم\الاعلام\1.jpg">
            <a:hlinkClick r:id="rId12" action="ppaction://hlinkfile"/>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213241" y="5506795"/>
            <a:ext cx="1027007" cy="134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9450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89981" y="836713"/>
            <a:ext cx="11984050" cy="606749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fa-IR" sz="3600" dirty="0"/>
              <a:t>قال أبو المظفّر سبط ابن الجوزي الحنفي المتوفّى 654:</a:t>
            </a:r>
            <a:r>
              <a:rPr lang="fa-IR" sz="3600" b="1" dirty="0"/>
              <a:t> اتّفق علماء السير أنّ قصّة الغدير كانت بعد رجوع رسول اللّه (صلى اللّه عليه وآله ) من حجّة الوداع في الثامن عشر من ذى الحجّة ، وكان معه من الصحابة والأعراب وممّن يسكن حول مكّة والمدينة مائة وعشرون ألفا ، وهم الذين شهدوا معه حجّة الوداع ، وسمعوا منه «من كنت مولاه فعلى مولاه».</a:t>
            </a:r>
          </a:p>
          <a:p>
            <a:pPr marL="0" indent="0" algn="justLow" rtl="1">
              <a:buNone/>
            </a:pPr>
            <a:endParaRPr lang="fa-IR" sz="3600" b="1" dirty="0"/>
          </a:p>
          <a:p>
            <a:pPr marL="0" indent="0" algn="justLow" rtl="1">
              <a:buNone/>
            </a:pPr>
            <a:endParaRPr lang="en-US" sz="3600" dirty="0"/>
          </a:p>
          <a:p>
            <a:pPr marL="0" indent="0" algn="justLow" rtl="1">
              <a:buNone/>
            </a:pPr>
            <a:endParaRPr lang="en-US" sz="3600" dirty="0"/>
          </a:p>
        </p:txBody>
      </p:sp>
      <p:sp>
        <p:nvSpPr>
          <p:cNvPr id="10" name="Title 1"/>
          <p:cNvSpPr txBox="1">
            <a:spLocks/>
          </p:cNvSpPr>
          <p:nvPr>
            <p:custDataLst>
              <p:tags r:id="rId2"/>
            </p:custDataLst>
          </p:nvPr>
        </p:nvSpPr>
        <p:spPr>
          <a:xfrm>
            <a:off x="77325" y="-27384"/>
            <a:ext cx="12013045"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حاضرين  در  حادثه غدير</a:t>
            </a:r>
            <a:endParaRPr lang="en-US" b="1" dirty="0">
              <a:solidFill>
                <a:schemeClr val="tx1"/>
              </a:solidFill>
              <a:cs typeface="Sultan Medium" pitchFamily="2" charset="-78"/>
            </a:endParaRPr>
          </a:p>
        </p:txBody>
      </p:sp>
      <p:sp>
        <p:nvSpPr>
          <p:cNvPr id="11" name="Rectangle 10"/>
          <p:cNvSpPr/>
          <p:nvPr/>
        </p:nvSpPr>
        <p:spPr>
          <a:xfrm>
            <a:off x="5447928" y="3870459"/>
            <a:ext cx="577113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تذكرة الخواص: ، ص 57 ، نشر ذوي القربی </a:t>
            </a:r>
            <a:r>
              <a:rPr lang="ar-SA" sz="2800" dirty="0"/>
              <a:t>–</a:t>
            </a:r>
            <a:r>
              <a:rPr lang="fa-IR" sz="2800" dirty="0"/>
              <a:t> 1427 .</a:t>
            </a:r>
          </a:p>
        </p:txBody>
      </p:sp>
      <p:sp>
        <p:nvSpPr>
          <p:cNvPr id="5" name="Right Arrow 4">
            <a:hlinkClick r:id="rId5" action="ppaction://hlinksldjump"/>
          </p:cNvPr>
          <p:cNvSpPr/>
          <p:nvPr/>
        </p:nvSpPr>
        <p:spPr>
          <a:xfrm>
            <a:off x="1487488" y="-31456"/>
            <a:ext cx="808602" cy="36411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54484" y="3870459"/>
            <a:ext cx="1531576" cy="2160000"/>
          </a:xfrm>
          <a:prstGeom prst="rect">
            <a:avLst/>
          </a:prstGeom>
        </p:spPr>
      </p:pic>
    </p:spTree>
    <p:extLst>
      <p:ext uri="{BB962C8B-B14F-4D97-AF65-F5344CB8AC3E}">
        <p14:creationId xmlns:p14="http://schemas.microsoft.com/office/powerpoint/2010/main" val="100124080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fa-IR" b="1" dirty="0">
                <a:latin typeface="Arial" pitchFamily="34" charset="0"/>
                <a:cs typeface="Arial" pitchFamily="34" charset="0"/>
              </a:rPr>
              <a:t>اعتراف  علماي قبل از ابن تيميه به صحت سند :</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solidFill>
                  <a:srgbClr val="0000FF"/>
                </a:solidFill>
                <a:latin typeface="Arial" pitchFamily="34" charset="0"/>
                <a:cs typeface="Arial" pitchFamily="34" charset="0"/>
              </a:rPr>
              <a:t>ابوطاهر ضياء الدين مقدسي(متوفاي643هـ) :</a:t>
            </a:r>
            <a:endParaRPr lang="en-US" sz="3200" b="1" dirty="0">
              <a:solidFill>
                <a:srgbClr val="0000FF"/>
              </a:solidFill>
              <a:latin typeface="Arial" pitchFamily="34" charset="0"/>
              <a:cs typeface="Arial" pitchFamily="34" charset="0"/>
            </a:endParaRPr>
          </a:p>
          <a:p>
            <a:pPr algn="justLow" rtl="1"/>
            <a:r>
              <a:rPr lang="fa-IR" sz="3200" b="1" dirty="0"/>
              <a:t>روی‌ ابوطاهر المقدسي أخبرنا عن سعيد بن وهب قال قال علي رضي الله عنه أنشد الله من سمع رسول الله صلى الله عليه و سلم يقول يوم غدير خم : « الله وليي و أنا ولي المؤمنين من كنت مولاه فعلي مولاه اللهم وال من والاه وعاد من عاداه وانصر من نصره »... و  ( إسناده صحيح )</a:t>
            </a:r>
            <a:endParaRPr lang="en-US" sz="3200" dirty="0"/>
          </a:p>
          <a:p>
            <a:pPr algn="justLow" rtl="1"/>
            <a:r>
              <a:rPr lang="fa-IR" sz="3200" b="1" dirty="0">
                <a:solidFill>
                  <a:srgbClr val="0000FF"/>
                </a:solidFill>
                <a:latin typeface="Arial" pitchFamily="34" charset="0"/>
                <a:cs typeface="Arial" pitchFamily="34" charset="0"/>
              </a:rPr>
              <a:t>ترجمة و شرح حال ضياء الدين المقدسي</a:t>
            </a:r>
          </a:p>
          <a:p>
            <a:pPr algn="justLow" rtl="1"/>
            <a:r>
              <a:rPr lang="fa-IR" sz="3200" dirty="0"/>
              <a:t>قال الذهبي: </a:t>
            </a:r>
            <a:r>
              <a:rPr lang="fa-IR" sz="3200" b="1" dirty="0"/>
              <a:t>الإمام العالم الحافظ </a:t>
            </a:r>
            <a:r>
              <a:rPr lang="fa-IR" sz="3200" b="1" dirty="0" err="1"/>
              <a:t>الحجة</a:t>
            </a:r>
            <a:r>
              <a:rPr lang="fa-IR" sz="3200" b="1" dirty="0"/>
              <a:t> </a:t>
            </a:r>
          </a:p>
          <a:p>
            <a:pPr algn="justLow" rtl="1"/>
            <a:endParaRPr lang="fa-IR" sz="3200" b="1" dirty="0"/>
          </a:p>
          <a:p>
            <a:pPr algn="justLow" rtl="1"/>
            <a:r>
              <a:rPr lang="fa-IR" sz="3200" dirty="0"/>
              <a:t>قال السيوطي : </a:t>
            </a:r>
            <a:r>
              <a:rPr lang="fa-IR" sz="3200" b="1" dirty="0"/>
              <a:t>ضياء الدين محمد بن عبد الواحد المقدسي ، فجمع كتابا سماه ( المختارة ) التزم فيه الصحة وذكر فيه أحاديث لم يسبق إلى تصحيحها . </a:t>
            </a:r>
            <a:endParaRPr lang="en-US" sz="3200" dirty="0"/>
          </a:p>
          <a:p>
            <a:pPr algn="justLow" rtl="1"/>
            <a:endParaRPr lang="en-US" sz="3200" b="1" dirty="0"/>
          </a:p>
          <a:p>
            <a:pPr algn="justLow" rtl="1"/>
            <a:endParaRPr lang="en-US" sz="3200" b="1" dirty="0">
              <a:solidFill>
                <a:srgbClr val="0000FF"/>
              </a:solidFill>
              <a:latin typeface="Arial" pitchFamily="34" charset="0"/>
              <a:cs typeface="Arial" pitchFamily="34" charset="0"/>
            </a:endParaRPr>
          </a:p>
        </p:txBody>
      </p:sp>
      <p:sp>
        <p:nvSpPr>
          <p:cNvPr id="16" name="Rectangle 15"/>
          <p:cNvSpPr/>
          <p:nvPr/>
        </p:nvSpPr>
        <p:spPr>
          <a:xfrm>
            <a:off x="3143672" y="2967613"/>
            <a:ext cx="7705956"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rtl="1"/>
            <a:r>
              <a:rPr lang="fa-IR" sz="2800" dirty="0"/>
              <a:t>الأحاديث المختارة ج2 ص106نشر : مكتبة النهضة الحديثة  مكة المكرمة</a:t>
            </a:r>
            <a:endParaRPr lang="en-US" sz="2800" dirty="0"/>
          </a:p>
        </p:txBody>
      </p:sp>
      <p:sp>
        <p:nvSpPr>
          <p:cNvPr id="14" name="Rectangle 13"/>
          <p:cNvSpPr/>
          <p:nvPr/>
        </p:nvSpPr>
        <p:spPr>
          <a:xfrm>
            <a:off x="8112224" y="4644262"/>
            <a:ext cx="3727302"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rtl="1"/>
            <a:r>
              <a:rPr lang="fa-IR" sz="2800" dirty="0"/>
              <a:t>تذكرة الحفاظ ج 4 ص 1405 . </a:t>
            </a:r>
          </a:p>
        </p:txBody>
      </p:sp>
      <p:sp>
        <p:nvSpPr>
          <p:cNvPr id="15" name="Rectangle 14"/>
          <p:cNvSpPr/>
          <p:nvPr/>
        </p:nvSpPr>
        <p:spPr>
          <a:xfrm>
            <a:off x="8173138" y="6291491"/>
            <a:ext cx="3409908"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rtl="1"/>
            <a:r>
              <a:rPr lang="fa-IR" sz="2800" dirty="0"/>
              <a:t> تدريب الراوي ج 1 ص 144 . </a:t>
            </a:r>
            <a:endParaRPr lang="en-US" sz="2800" dirty="0"/>
          </a:p>
        </p:txBody>
      </p:sp>
      <p:sp>
        <p:nvSpPr>
          <p:cNvPr id="17" name="Right Arrow 16">
            <a:hlinkClick r:id="rId5" action="ppaction://hlinksldjump"/>
          </p:cNvPr>
          <p:cNvSpPr/>
          <p:nvPr/>
        </p:nvSpPr>
        <p:spPr>
          <a:xfrm>
            <a:off x="5868921" y="6597352"/>
            <a:ext cx="978408" cy="2055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050" name="Picture 2" descr="C:\Users\User\Desktop\غدیر کامل پاور2\دعا و نفرین پیامبر\تصحیح روایت\مقدسی\1.jpg">
            <a:hlinkClick r:id="rId6" action="ppaction://hlinkfile"/>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3352" y="2974830"/>
            <a:ext cx="1277664" cy="17878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غدیر کامل پاور2\دعا و نفرین پیامبر\تصحیح روایت\مقدسی\ترجمه\1.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871788" y="-9710738"/>
            <a:ext cx="245698"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غدیر کامل پاور2\دعا و نفرین پیامبر\تصحیح روایت\مقدسی\ترجمه\1.jpg">
            <a:hlinkClick r:id="rId9" action="ppaction://hlinkfile"/>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897400" y="3490833"/>
            <a:ext cx="1183777" cy="17344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esktop\غدیر کامل پاور2\دعا و نفرین پیامبر\تصحیح روایت\مقدسی\صحت کتاب\1.jpg">
            <a:hlinkClick r:id="rId11" action="ppaction://hlinkfile"/>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355401" y="5851170"/>
            <a:ext cx="716086" cy="103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79301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fa-IR" sz="6000" b="1" dirty="0">
                <a:solidFill>
                  <a:srgbClr val="003300"/>
                </a:solidFill>
                <a:effectLst>
                  <a:glow rad="139700">
                    <a:schemeClr val="accent3">
                      <a:satMod val="175000"/>
                      <a:alpha val="40000"/>
                    </a:schemeClr>
                  </a:glow>
                </a:effectLst>
              </a:rPr>
              <a:t>مـن كنت مولاه فعلي مولاه </a:t>
            </a:r>
            <a:endParaRPr lang="en-US" sz="6000" b="1" dirty="0">
              <a:solidFill>
                <a:srgbClr val="003300"/>
              </a:solidFill>
              <a:effectLst>
                <a:glow rad="139700">
                  <a:schemeClr val="accent3">
                    <a:satMod val="175000"/>
                    <a:alpha val="40000"/>
                  </a:schemeClr>
                </a:glow>
              </a:effectLst>
            </a:endParaRPr>
          </a:p>
        </p:txBody>
      </p:sp>
      <p:sp>
        <p:nvSpPr>
          <p:cNvPr id="3" name="Bevel 2"/>
          <p:cNvSpPr/>
          <p:nvPr/>
        </p:nvSpPr>
        <p:spPr>
          <a:xfrm>
            <a:off x="4294044" y="4055477"/>
            <a:ext cx="6375320"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3600" b="1" dirty="0">
                <a:latin typeface="Arial" pitchFamily="34" charset="0"/>
                <a:cs typeface="Arial" pitchFamily="34" charset="0"/>
              </a:rPr>
              <a:t>ذكر حديث ،‌ توسط  علماي بعد از ابن تيميه</a:t>
            </a:r>
            <a:endParaRPr lang="en-US" sz="3600" b="1" dirty="0">
              <a:latin typeface="Arial" pitchFamily="34" charset="0"/>
              <a:cs typeface="Arial" pitchFamily="34" charset="0"/>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88563728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latin typeface="Arial" pitchFamily="34" charset="0"/>
                <a:cs typeface="Arial" pitchFamily="34" charset="0"/>
              </a:rPr>
              <a:t>ذكر حديث ،‌ توسط  علماي بعد از ابن تيميه</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1 .  مزي رجالي سرشناس اهل سنت (متوفاي: 742 هـ) </a:t>
            </a:r>
            <a:endParaRPr lang="en-US" sz="3200" b="1" dirty="0">
              <a:solidFill>
                <a:srgbClr val="0000FF"/>
              </a:solidFill>
              <a:latin typeface="Arial" pitchFamily="34" charset="0"/>
              <a:cs typeface="Arial" pitchFamily="34" charset="0"/>
            </a:endParaRPr>
          </a:p>
          <a:p>
            <a:pPr rtl="1"/>
            <a:r>
              <a:rPr lang="fa-IR" sz="3200" dirty="0"/>
              <a:t>تهذيب الكمال ، ، ج 11 ، ص 90 و ج 11 ، ص 100 ، نشر : مؤسسة الرسالة – بيروت.</a:t>
            </a:r>
            <a:endParaRPr lang="en-US" sz="3200" dirty="0"/>
          </a:p>
          <a:p>
            <a:pPr rtl="1"/>
            <a:r>
              <a:rPr lang="fa-IR" sz="3200" b="1" dirty="0">
                <a:solidFill>
                  <a:srgbClr val="0000FF"/>
                </a:solidFill>
                <a:latin typeface="Arial" pitchFamily="34" charset="0"/>
                <a:cs typeface="Arial" pitchFamily="34" charset="0"/>
              </a:rPr>
              <a:t>2 .  ذهبي (متوفاي: 748هـ):</a:t>
            </a:r>
            <a:endParaRPr lang="en-US" sz="3200" b="1" dirty="0">
              <a:solidFill>
                <a:srgbClr val="0000FF"/>
              </a:solidFill>
              <a:latin typeface="Arial" pitchFamily="34" charset="0"/>
              <a:cs typeface="Arial" pitchFamily="34" charset="0"/>
            </a:endParaRPr>
          </a:p>
          <a:p>
            <a:pPr rtl="1"/>
            <a:r>
              <a:rPr lang="fa-IR" sz="3200" dirty="0"/>
              <a:t>تاريخ الإسلام ج 3 ، ص 631 ، نشر : دار الكتاب العربي - لبنان/ بيروت.</a:t>
            </a:r>
            <a:endParaRPr lang="en-US" sz="3200" dirty="0"/>
          </a:p>
          <a:p>
            <a:pPr rtl="1"/>
            <a:r>
              <a:rPr lang="fa-IR" sz="3200" b="1" dirty="0">
                <a:solidFill>
                  <a:srgbClr val="0000FF"/>
                </a:solidFill>
                <a:latin typeface="Arial" pitchFamily="34" charset="0"/>
                <a:cs typeface="Arial" pitchFamily="34" charset="0"/>
              </a:rPr>
              <a:t>3 .  زيلعي (متوفاي762هـ) :</a:t>
            </a:r>
            <a:endParaRPr lang="en-US" sz="3200" b="1" dirty="0">
              <a:solidFill>
                <a:srgbClr val="0000FF"/>
              </a:solidFill>
              <a:latin typeface="Arial" pitchFamily="34" charset="0"/>
              <a:cs typeface="Arial" pitchFamily="34" charset="0"/>
            </a:endParaRPr>
          </a:p>
          <a:p>
            <a:pPr rtl="1"/>
            <a:r>
              <a:rPr lang="fa-IR" sz="3200" dirty="0"/>
              <a:t>تخريج الأحاديث والآثار ، ج 2 ، ص 234، نشر : دار ابن خزيمة – الرياض.</a:t>
            </a:r>
            <a:endParaRPr lang="en-US" sz="3200" dirty="0"/>
          </a:p>
          <a:p>
            <a:pPr rtl="1"/>
            <a:r>
              <a:rPr lang="fa-IR" sz="3200" b="1" dirty="0">
                <a:solidFill>
                  <a:srgbClr val="0000FF"/>
                </a:solidFill>
                <a:latin typeface="Arial" pitchFamily="34" charset="0"/>
                <a:cs typeface="Arial" pitchFamily="34" charset="0"/>
              </a:rPr>
              <a:t>4 .  يافعي (متوفاي768هـ):</a:t>
            </a:r>
            <a:endParaRPr lang="en-US" sz="3200" b="1" dirty="0">
              <a:solidFill>
                <a:srgbClr val="0000FF"/>
              </a:solidFill>
              <a:latin typeface="Arial" pitchFamily="34" charset="0"/>
              <a:cs typeface="Arial" pitchFamily="34" charset="0"/>
            </a:endParaRPr>
          </a:p>
          <a:p>
            <a:pPr rtl="1"/>
            <a:r>
              <a:rPr lang="fa-IR" sz="3200" dirty="0"/>
              <a:t>مرآة الجنان ، ج 1 ، ص 109 ، نشر : دار الكتاب الإسلامي  - القاهرة. </a:t>
            </a:r>
            <a:endParaRPr lang="en-US" sz="3200" dirty="0"/>
          </a:p>
        </p:txBody>
      </p:sp>
    </p:spTree>
    <p:extLst>
      <p:ext uri="{BB962C8B-B14F-4D97-AF65-F5344CB8AC3E}">
        <p14:creationId xmlns:p14="http://schemas.microsoft.com/office/powerpoint/2010/main" val="212625557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latin typeface="Arial" pitchFamily="34" charset="0"/>
                <a:cs typeface="Arial" pitchFamily="34" charset="0"/>
              </a:rPr>
              <a:t>ذكر حديث ،‌ توسط  علماي بعد از ابن تيميه</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5 .  ابن كثير دمشقي(متوفاى774هـ):</a:t>
            </a:r>
            <a:endParaRPr lang="en-US" sz="3200" b="1" dirty="0">
              <a:solidFill>
                <a:srgbClr val="0000FF"/>
              </a:solidFill>
              <a:latin typeface="Arial" pitchFamily="34" charset="0"/>
              <a:cs typeface="Arial" pitchFamily="34" charset="0"/>
            </a:endParaRPr>
          </a:p>
          <a:p>
            <a:pPr rtl="1"/>
            <a:r>
              <a:rPr lang="fa-IR" sz="3200" dirty="0"/>
              <a:t>السيرة النبوية ،  ج 4 ، ص 416 ، البداية والنهاية ، ج 5 ، ص 209 ،</a:t>
            </a:r>
          </a:p>
          <a:p>
            <a:pPr rtl="1"/>
            <a:r>
              <a:rPr lang="fa-IR" sz="3200" dirty="0"/>
              <a:t> </a:t>
            </a:r>
            <a:r>
              <a:rPr lang="fa-IR" sz="3200" b="1" dirty="0">
                <a:solidFill>
                  <a:srgbClr val="0000FF"/>
                </a:solidFill>
                <a:latin typeface="Arial" pitchFamily="34" charset="0"/>
                <a:cs typeface="Arial" pitchFamily="34" charset="0"/>
              </a:rPr>
              <a:t>6 .  ابن ابي بكر هيثمي (متوفاي807 هـ) :</a:t>
            </a:r>
            <a:endParaRPr lang="en-US" sz="3200" b="1" dirty="0">
              <a:solidFill>
                <a:srgbClr val="0000FF"/>
              </a:solidFill>
              <a:latin typeface="Arial" pitchFamily="34" charset="0"/>
              <a:cs typeface="Arial" pitchFamily="34" charset="0"/>
            </a:endParaRPr>
          </a:p>
          <a:p>
            <a:pPr rtl="1"/>
            <a:r>
              <a:rPr lang="fa-IR" sz="3200" dirty="0"/>
              <a:t>مجمع الزوائد ج 9 ، ص 107 ، نشر : دار الريان للتراث/‏دار الكتاب العربي – القاهرة.</a:t>
            </a:r>
            <a:endParaRPr lang="en-US" sz="3200" dirty="0"/>
          </a:p>
          <a:p>
            <a:pPr rtl="1"/>
            <a:r>
              <a:rPr lang="fa-IR" sz="3200" b="1" dirty="0">
                <a:solidFill>
                  <a:srgbClr val="0000FF"/>
                </a:solidFill>
                <a:latin typeface="Arial" pitchFamily="34" charset="0"/>
                <a:cs typeface="Arial" pitchFamily="34" charset="0"/>
              </a:rPr>
              <a:t>7 .  ابن حجر عسقلاني (متوفاي852 هـ):</a:t>
            </a:r>
            <a:endParaRPr lang="en-US" sz="3200" b="1" dirty="0">
              <a:solidFill>
                <a:srgbClr val="0000FF"/>
              </a:solidFill>
              <a:latin typeface="Arial" pitchFamily="34" charset="0"/>
              <a:cs typeface="Arial" pitchFamily="34" charset="0"/>
            </a:endParaRPr>
          </a:p>
          <a:p>
            <a:pPr rtl="1"/>
            <a:r>
              <a:rPr lang="fa-IR" sz="3200" dirty="0"/>
              <a:t>المطالب العالية بزوائد المسانيد الثمانية ، ج 16 ، ص 97 ، نشر : دار العاصمة/ دار الغيث – السعودية.</a:t>
            </a:r>
            <a:endParaRPr lang="en-US" sz="3200" dirty="0"/>
          </a:p>
          <a:p>
            <a:pPr rtl="1"/>
            <a:r>
              <a:rPr lang="fa-IR" sz="3200" b="1" dirty="0">
                <a:solidFill>
                  <a:srgbClr val="0000FF"/>
                </a:solidFill>
                <a:latin typeface="Arial" pitchFamily="34" charset="0"/>
                <a:cs typeface="Arial" pitchFamily="34" charset="0"/>
              </a:rPr>
              <a:t>8 .  ثعالبي (متوفاي875 هـ):</a:t>
            </a:r>
            <a:endParaRPr lang="en-US" sz="3200" b="1" dirty="0">
              <a:solidFill>
                <a:srgbClr val="0000FF"/>
              </a:solidFill>
              <a:latin typeface="Arial" pitchFamily="34" charset="0"/>
              <a:cs typeface="Arial" pitchFamily="34" charset="0"/>
            </a:endParaRPr>
          </a:p>
          <a:p>
            <a:pPr rtl="1"/>
            <a:r>
              <a:rPr lang="fa-IR" sz="3200" dirty="0"/>
              <a:t>الجواهر الحسان في تفسير القرآن ، ج 4 ، ص 92 ، نشر : مؤسسة الأعلمي للمطبوعات – بيروت.</a:t>
            </a:r>
            <a:endParaRPr lang="en-US" sz="3200" dirty="0"/>
          </a:p>
          <a:p>
            <a:pPr rtl="1"/>
            <a:endParaRPr lang="en-US" sz="32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12552559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latin typeface="Arial" pitchFamily="34" charset="0"/>
                <a:cs typeface="Arial" pitchFamily="34" charset="0"/>
              </a:rPr>
              <a:t>ذكر حديث ،‌ توسط  علماي بعد از ابن تيميه</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9 .  سيوطي (متوفاي911هـ) </a:t>
            </a:r>
            <a:endParaRPr lang="en-US" sz="3200" b="1" dirty="0">
              <a:solidFill>
                <a:srgbClr val="0000FF"/>
              </a:solidFill>
              <a:latin typeface="Arial" pitchFamily="34" charset="0"/>
              <a:cs typeface="Arial" pitchFamily="34" charset="0"/>
            </a:endParaRPr>
          </a:p>
          <a:p>
            <a:pPr rtl="1"/>
            <a:r>
              <a:rPr lang="fa-IR" sz="3200" dirty="0"/>
              <a:t>الدر المنثور ، ج 3 ، ص 105 ، نشر : دار الفكر - بيروت – 1993 .</a:t>
            </a:r>
            <a:endParaRPr lang="en-US" sz="3200" dirty="0"/>
          </a:p>
          <a:p>
            <a:pPr rtl="1"/>
            <a:r>
              <a:rPr lang="fa-IR" sz="3200" dirty="0"/>
              <a:t>جامع الاحاديث ج 5 ، ص 400 و ج 16 ، ص 272 .</a:t>
            </a:r>
            <a:endParaRPr lang="en-US" sz="3200" dirty="0"/>
          </a:p>
          <a:p>
            <a:pPr rtl="1"/>
            <a:r>
              <a:rPr lang="fa-IR" sz="3200" b="1" dirty="0">
                <a:solidFill>
                  <a:srgbClr val="0000FF"/>
                </a:solidFill>
                <a:latin typeface="Arial" pitchFamily="34" charset="0"/>
                <a:cs typeface="Arial" pitchFamily="34" charset="0"/>
              </a:rPr>
              <a:t>10 .  ابن حجر هيثمي(متوفاي 973هـ) :</a:t>
            </a:r>
            <a:endParaRPr lang="en-US" sz="3200" b="1" dirty="0">
              <a:solidFill>
                <a:srgbClr val="0000FF"/>
              </a:solidFill>
              <a:latin typeface="Arial" pitchFamily="34" charset="0"/>
              <a:cs typeface="Arial" pitchFamily="34" charset="0"/>
            </a:endParaRPr>
          </a:p>
          <a:p>
            <a:pPr rtl="1"/>
            <a:r>
              <a:rPr lang="fa-IR" sz="3200" dirty="0"/>
              <a:t>الصواعق المحرقة ، ج 1 ، ص 106 و ص 107  و ج 2 ، ص 355 ، نشر : مؤسسة الرسالة – لبنان.</a:t>
            </a:r>
            <a:endParaRPr lang="en-US" sz="3200" dirty="0"/>
          </a:p>
          <a:p>
            <a:pPr rtl="1"/>
            <a:r>
              <a:rPr lang="fa-IR" sz="3200" b="1" dirty="0">
                <a:solidFill>
                  <a:srgbClr val="0000FF"/>
                </a:solidFill>
                <a:latin typeface="Arial" pitchFamily="34" charset="0"/>
                <a:cs typeface="Arial" pitchFamily="34" charset="0"/>
              </a:rPr>
              <a:t>11 .   متقي هندي (متوفاي975هـ):</a:t>
            </a:r>
            <a:endParaRPr lang="en-US" sz="3200" b="1" dirty="0">
              <a:solidFill>
                <a:srgbClr val="0000FF"/>
              </a:solidFill>
              <a:latin typeface="Arial" pitchFamily="34" charset="0"/>
              <a:cs typeface="Arial" pitchFamily="34" charset="0"/>
            </a:endParaRPr>
          </a:p>
          <a:p>
            <a:pPr rtl="1"/>
            <a:r>
              <a:rPr lang="fa-IR" sz="3200" dirty="0"/>
              <a:t>كنز العمال ج 5 ، ص 114 ، نشر : دار الكتب العلمية – بيروت.</a:t>
            </a:r>
            <a:endParaRPr lang="en-US" sz="3200" dirty="0"/>
          </a:p>
          <a:p>
            <a:pPr rtl="1"/>
            <a:r>
              <a:rPr lang="fa-IR" sz="3200" b="1" dirty="0">
                <a:solidFill>
                  <a:srgbClr val="0000FF"/>
                </a:solidFill>
                <a:latin typeface="Arial" pitchFamily="34" charset="0"/>
                <a:cs typeface="Arial" pitchFamily="34" charset="0"/>
              </a:rPr>
              <a:t>12 . حلبي (متوفاي1044هـ) :</a:t>
            </a:r>
            <a:endParaRPr lang="en-US" sz="3200" b="1" dirty="0">
              <a:solidFill>
                <a:srgbClr val="0000FF"/>
              </a:solidFill>
              <a:latin typeface="Arial" pitchFamily="34" charset="0"/>
              <a:cs typeface="Arial" pitchFamily="34" charset="0"/>
            </a:endParaRPr>
          </a:p>
          <a:p>
            <a:pPr rtl="1"/>
            <a:r>
              <a:rPr lang="fa-IR" sz="3200" dirty="0"/>
              <a:t>السيرة الحلبية ج 3 ، ص 336 ، نشر : دار المعرفة – بيروت.</a:t>
            </a:r>
            <a:endParaRPr lang="en-US" sz="3200" dirty="0"/>
          </a:p>
          <a:p>
            <a:pPr rtl="1"/>
            <a:endParaRPr lang="en-US" sz="32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3085170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latin typeface="Arial" pitchFamily="34" charset="0"/>
                <a:cs typeface="Arial" pitchFamily="34" charset="0"/>
              </a:rPr>
              <a:t>ذكر حديث ،‌ توسط  علماي بعد از ابن تيميه</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9410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13 .  عبد الملك شافعي عاصمي مكي (متوفاي‌1111هـ):</a:t>
            </a:r>
            <a:endParaRPr lang="en-US" sz="3200" b="1" dirty="0">
              <a:solidFill>
                <a:srgbClr val="0000FF"/>
              </a:solidFill>
              <a:latin typeface="Arial" pitchFamily="34" charset="0"/>
              <a:cs typeface="Arial" pitchFamily="34" charset="0"/>
            </a:endParaRPr>
          </a:p>
          <a:p>
            <a:pPr rtl="1"/>
            <a:r>
              <a:rPr lang="fa-IR" sz="3200" dirty="0"/>
              <a:t>سمط النجوم العوالي ، ج 3 ، ص 36 ، نشر : دار الكتب العلمية – بيروت.</a:t>
            </a:r>
            <a:endParaRPr lang="en-US" sz="3200" dirty="0"/>
          </a:p>
          <a:p>
            <a:pPr rtl="1"/>
            <a:r>
              <a:rPr lang="fa-IR" sz="3200" b="1" dirty="0">
                <a:solidFill>
                  <a:srgbClr val="0000FF"/>
                </a:solidFill>
                <a:latin typeface="Arial" pitchFamily="34" charset="0"/>
                <a:cs typeface="Arial" pitchFamily="34" charset="0"/>
              </a:rPr>
              <a:t>14 .  عجلوني إسماعيل بن محمد (متوفاي1162هـ) </a:t>
            </a:r>
            <a:endParaRPr lang="en-US" sz="3200" b="1" dirty="0">
              <a:solidFill>
                <a:srgbClr val="0000FF"/>
              </a:solidFill>
              <a:latin typeface="Arial" pitchFamily="34" charset="0"/>
              <a:cs typeface="Arial" pitchFamily="34" charset="0"/>
            </a:endParaRPr>
          </a:p>
          <a:p>
            <a:pPr rtl="1"/>
            <a:r>
              <a:rPr lang="fa-IR" sz="3200" dirty="0"/>
              <a:t>كشف الخفاء ، ج 2 ، ص 361 ، نشر : مؤسسة الرسالة - بيروت .</a:t>
            </a:r>
            <a:endParaRPr lang="en-US" sz="3200" dirty="0"/>
          </a:p>
          <a:p>
            <a:pPr rtl="1"/>
            <a:r>
              <a:rPr lang="fa-IR" sz="3200" b="1" dirty="0">
                <a:solidFill>
                  <a:srgbClr val="0000FF"/>
                </a:solidFill>
                <a:latin typeface="Arial" pitchFamily="34" charset="0"/>
                <a:cs typeface="Arial" pitchFamily="34" charset="0"/>
              </a:rPr>
              <a:t>15 .  آلوسي (متوفاي1270هـ):</a:t>
            </a:r>
            <a:endParaRPr lang="en-US" sz="3200" b="1" dirty="0">
              <a:solidFill>
                <a:srgbClr val="0000FF"/>
              </a:solidFill>
              <a:latin typeface="Arial" pitchFamily="34" charset="0"/>
              <a:cs typeface="Arial" pitchFamily="34" charset="0"/>
            </a:endParaRPr>
          </a:p>
          <a:p>
            <a:pPr rtl="1"/>
            <a:r>
              <a:rPr lang="fa-IR" sz="3200" dirty="0"/>
              <a:t>روح المعاني ج 6 ، ص 195 ، نشر : دار إحياء التراث العربي – بيروت .</a:t>
            </a:r>
            <a:endParaRPr lang="en-US" sz="3200" dirty="0"/>
          </a:p>
          <a:p>
            <a:pPr rtl="1"/>
            <a:endParaRPr lang="en-US" sz="3200" b="1" dirty="0">
              <a:solidFill>
                <a:srgbClr val="0000FF"/>
              </a:solidFill>
              <a:latin typeface="Arial" pitchFamily="34" charset="0"/>
              <a:cs typeface="Arial" pitchFamily="34" charset="0"/>
            </a:endParaRPr>
          </a:p>
        </p:txBody>
      </p:sp>
      <p:sp>
        <p:nvSpPr>
          <p:cNvPr id="14" name="Right Arrow 13">
            <a:hlinkClick r:id="rId5" action="ppaction://hlinksldjump"/>
          </p:cNvPr>
          <p:cNvSpPr/>
          <p:nvPr/>
        </p:nvSpPr>
        <p:spPr>
          <a:xfrm>
            <a:off x="5868921" y="4509120"/>
            <a:ext cx="978408" cy="2055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92195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fa-IR" sz="6000" b="1" dirty="0">
                <a:solidFill>
                  <a:srgbClr val="003300"/>
                </a:solidFill>
                <a:effectLst>
                  <a:glow rad="139700">
                    <a:schemeClr val="accent3">
                      <a:satMod val="175000"/>
                      <a:alpha val="40000"/>
                    </a:schemeClr>
                  </a:glow>
                </a:effectLst>
              </a:rPr>
              <a:t>مـن كنت مولاه فعلي مولاه </a:t>
            </a:r>
            <a:endParaRPr lang="en-US" sz="6000" b="1" dirty="0">
              <a:solidFill>
                <a:srgbClr val="003300"/>
              </a:solidFill>
              <a:effectLst>
                <a:glow rad="139700">
                  <a:schemeClr val="accent3">
                    <a:satMod val="175000"/>
                    <a:alpha val="40000"/>
                  </a:schemeClr>
                </a:glow>
              </a:effectLst>
            </a:endParaRPr>
          </a:p>
        </p:txBody>
      </p:sp>
      <p:sp>
        <p:nvSpPr>
          <p:cNvPr id="3" name="Bevel 2"/>
          <p:cNvSpPr/>
          <p:nvPr/>
        </p:nvSpPr>
        <p:spPr>
          <a:xfrm>
            <a:off x="4294044" y="4055477"/>
            <a:ext cx="6375320"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3600" b="1" dirty="0">
                <a:latin typeface="Arial" pitchFamily="34" charset="0"/>
                <a:cs typeface="Arial" pitchFamily="34" charset="0"/>
              </a:rPr>
              <a:t>اعتراف  علماي بعد از ابن تيميه به صحت سند</a:t>
            </a:r>
            <a:endParaRPr lang="en-US" sz="3600" b="1" dirty="0">
              <a:latin typeface="Arial" pitchFamily="34" charset="0"/>
              <a:cs typeface="Arial" pitchFamily="34" charset="0"/>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5570698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fa-IR" b="1" dirty="0">
                <a:latin typeface="Arial" pitchFamily="34" charset="0"/>
                <a:cs typeface="Arial" pitchFamily="34" charset="0"/>
              </a:rPr>
              <a:t>اعتراف  علماي بعد از ابن تيميه به صحت سند</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solidFill>
                  <a:srgbClr val="0000FF"/>
                </a:solidFill>
                <a:latin typeface="Arial" pitchFamily="34" charset="0"/>
                <a:cs typeface="Arial" pitchFamily="34" charset="0"/>
              </a:rPr>
              <a:t>الف: ذهبي ، (متوفاي748هـ) :</a:t>
            </a:r>
            <a:endParaRPr lang="en-US" sz="3200" b="1" dirty="0">
              <a:solidFill>
                <a:srgbClr val="0000FF"/>
              </a:solidFill>
              <a:latin typeface="Arial" pitchFamily="34" charset="0"/>
              <a:cs typeface="Arial" pitchFamily="34" charset="0"/>
            </a:endParaRPr>
          </a:p>
          <a:p>
            <a:pPr algn="justLow" rtl="1"/>
            <a:r>
              <a:rPr lang="fa-IR" sz="3200" b="1" dirty="0"/>
              <a:t>روی ابن كثير عن زيد بن أرقم ... ثم أخذ بيد على فقال : « من كنت مولاه فهذا وليه اللهم وال من والاه وعاد من عاداه » فقلت لزيد : سمعته من رسول الله صلى الله عليه و سلم ؟ فقال : ما كان في الدوحات أحد إلا رآه بعينيه و سمعه بأذنيه .</a:t>
            </a:r>
            <a:endParaRPr lang="en-US" sz="3200" dirty="0"/>
          </a:p>
          <a:p>
            <a:pPr algn="justLow" rtl="1"/>
            <a:r>
              <a:rPr lang="fa-IR" sz="3200" b="1" dirty="0"/>
              <a:t>قال شيخنا أبو عبد الله الذهبي : و هذا حديث صحيح . </a:t>
            </a:r>
            <a:endParaRPr lang="en-US" sz="3200" dirty="0"/>
          </a:p>
        </p:txBody>
      </p:sp>
      <p:sp>
        <p:nvSpPr>
          <p:cNvPr id="16" name="Rectangle 15"/>
          <p:cNvSpPr/>
          <p:nvPr/>
        </p:nvSpPr>
        <p:spPr>
          <a:xfrm>
            <a:off x="3215680" y="4293096"/>
            <a:ext cx="7061549" cy="95410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justLow" rtl="1"/>
            <a:r>
              <a:rPr lang="fa-IR" sz="2800" dirty="0"/>
              <a:t>البداية والنهاية ، ، ج 5 ، ص 209 ، نشر : مكتبة المعارف - بيروت .</a:t>
            </a:r>
          </a:p>
          <a:p>
            <a:pPr algn="justLow" rtl="1"/>
            <a:r>
              <a:rPr lang="fa-IR" sz="2800" dirty="0"/>
              <a:t>السيرة النبوية لابن كثير ، ج 4 ، ص 416 ، </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18609" y="4020626"/>
            <a:ext cx="1286557" cy="1800000"/>
          </a:xfrm>
          <a:prstGeom prst="rect">
            <a:avLst/>
          </a:prstGeom>
        </p:spPr>
      </p:pic>
    </p:spTree>
    <p:extLst>
      <p:ext uri="{BB962C8B-B14F-4D97-AF65-F5344CB8AC3E}">
        <p14:creationId xmlns:p14="http://schemas.microsoft.com/office/powerpoint/2010/main" val="322081577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fa-IR" b="1" dirty="0">
                <a:latin typeface="Arial" pitchFamily="34" charset="0"/>
                <a:cs typeface="Arial" pitchFamily="34" charset="0"/>
              </a:rPr>
              <a:t>اعتراف  علماي بعد از ابن تيميه به صحت سند</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5"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ب : ابن كثير دمشقي سلفي (متوفاي774هـ) </a:t>
            </a:r>
            <a:endParaRPr lang="en-US" sz="3200" b="1" dirty="0">
              <a:solidFill>
                <a:srgbClr val="0000FF"/>
              </a:solidFill>
              <a:latin typeface="Arial" pitchFamily="34" charset="0"/>
              <a:cs typeface="Arial" pitchFamily="34" charset="0"/>
            </a:endParaRPr>
          </a:p>
          <a:p>
            <a:pPr rtl="1"/>
            <a:r>
              <a:rPr lang="fa-IR" sz="3200" b="1" dirty="0"/>
              <a:t>قال ابن كثير بعد نقل مناشدة علي  (ع)  في الرحبة: إن الله ولى المؤمنين و من كنت وليه فهذا وليه ، اللهم وال من والاه ، وعاد من عاداه و انصر من نصره » و كذلك رواه شعبة عن أبى إسحاق و هذا إسناد جيد .</a:t>
            </a:r>
          </a:p>
          <a:p>
            <a:pPr rtl="1"/>
            <a:endParaRPr lang="fa-IR" sz="3200" b="1" dirty="0"/>
          </a:p>
        </p:txBody>
      </p:sp>
      <p:sp>
        <p:nvSpPr>
          <p:cNvPr id="16" name="Rectangle 15"/>
          <p:cNvSpPr/>
          <p:nvPr/>
        </p:nvSpPr>
        <p:spPr>
          <a:xfrm>
            <a:off x="3535778" y="3106326"/>
            <a:ext cx="8145178"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err="1"/>
              <a:t>البدا</a:t>
            </a:r>
            <a:r>
              <a:rPr lang="ar-SA" sz="2800" dirty="0"/>
              <a:t>ية و النهاية ج 9ص671 </a:t>
            </a:r>
            <a:r>
              <a:rPr lang="fa-IR" sz="2800" dirty="0" err="1"/>
              <a:t>السيرة</a:t>
            </a:r>
            <a:r>
              <a:rPr lang="fa-IR" sz="2800" dirty="0"/>
              <a:t> النبوية لابن كثير ، 774هـ) ، ج 4 ، ص 419</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64222" y="2940422"/>
            <a:ext cx="1286557" cy="1800000"/>
          </a:xfrm>
          <a:prstGeom prst="rect">
            <a:avLst/>
          </a:prstGeom>
        </p:spPr>
      </p:pic>
    </p:spTree>
    <p:extLst>
      <p:ext uri="{BB962C8B-B14F-4D97-AF65-F5344CB8AC3E}">
        <p14:creationId xmlns:p14="http://schemas.microsoft.com/office/powerpoint/2010/main" val="100057514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fa-IR" b="1" dirty="0">
                <a:latin typeface="Arial" pitchFamily="34" charset="0"/>
                <a:cs typeface="Arial" pitchFamily="34" charset="0"/>
              </a:rPr>
              <a:t>اعتراف  علماي بعد از ابن تيميه به صحت سند</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ج : هيثمي (متوفاي807هـ) </a:t>
            </a:r>
            <a:endParaRPr lang="en-US" sz="3200" b="1" dirty="0">
              <a:solidFill>
                <a:srgbClr val="0000FF"/>
              </a:solidFill>
              <a:latin typeface="Arial" pitchFamily="34" charset="0"/>
              <a:cs typeface="Arial" pitchFamily="34" charset="0"/>
            </a:endParaRPr>
          </a:p>
          <a:p>
            <a:pPr rtl="1"/>
            <a:r>
              <a:rPr lang="fa-IR" sz="3200" b="1" dirty="0"/>
              <a:t>روی الهيثمي عن رباح بن الحارث إلي أن قال: قال سمعت رسول الله يقول : « من كنت مولاه فعلي مولاه اللهم وال من والاه و عاد من عاداه  » و رجال أحمد ثقات .</a:t>
            </a:r>
            <a:endParaRPr lang="en-US" sz="3200" dirty="0"/>
          </a:p>
          <a:p>
            <a:pPr rtl="1"/>
            <a:endParaRPr lang="fa-IR" sz="3200" b="1" dirty="0"/>
          </a:p>
          <a:p>
            <a:pPr rtl="1"/>
            <a:endParaRPr lang="fa-IR" sz="3200" b="1" dirty="0"/>
          </a:p>
          <a:p>
            <a:pPr rtl="1"/>
            <a:endParaRPr lang="fa-IR" sz="3200" b="1" dirty="0"/>
          </a:p>
          <a:p>
            <a:pPr rtl="1"/>
            <a:r>
              <a:rPr lang="fa-IR" sz="3200" b="1" dirty="0"/>
              <a:t>و روی عن زيد بن بثيع إلي أن قال: رواه البزار و رجاله رجال الصحيح غير فطر بن خليفة و هو ثقة .</a:t>
            </a:r>
            <a:endParaRPr lang="en-US" sz="3200" dirty="0"/>
          </a:p>
          <a:p>
            <a:pPr rtl="1"/>
            <a:endParaRPr lang="en-US" sz="3200" dirty="0"/>
          </a:p>
        </p:txBody>
      </p:sp>
      <p:sp>
        <p:nvSpPr>
          <p:cNvPr id="16" name="Rectangle 15"/>
          <p:cNvSpPr/>
          <p:nvPr/>
        </p:nvSpPr>
        <p:spPr>
          <a:xfrm>
            <a:off x="4151971" y="2784568"/>
            <a:ext cx="702468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مجمع الزوائد ، ج 9 ، ص 103 ،نشر :  دار الريان للتراث – القاهرة.</a:t>
            </a:r>
            <a:endParaRPr lang="en-US" sz="2800" dirty="0"/>
          </a:p>
        </p:txBody>
      </p:sp>
      <p:sp>
        <p:nvSpPr>
          <p:cNvPr id="17" name="Rectangle 16"/>
          <p:cNvSpPr/>
          <p:nvPr/>
        </p:nvSpPr>
        <p:spPr>
          <a:xfrm>
            <a:off x="3651834" y="5494882"/>
            <a:ext cx="7524817"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مجمع الزوائد، ج 9 ، ص 104 و 105 ،نشر : دار الريان للتراث - القاهرة.</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29726" y="4856492"/>
            <a:ext cx="1222580" cy="1800000"/>
          </a:xfrm>
          <a:prstGeom prst="rect">
            <a:avLst/>
          </a:prstGeom>
        </p:spPr>
      </p:pic>
      <p:pic>
        <p:nvPicPr>
          <p:cNvPr id="4" name="Picture 3">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65142" y="2329875"/>
            <a:ext cx="1003484" cy="1440000"/>
          </a:xfrm>
          <a:prstGeom prst="rect">
            <a:avLst/>
          </a:prstGeom>
        </p:spPr>
      </p:pic>
    </p:spTree>
    <p:extLst>
      <p:ext uri="{BB962C8B-B14F-4D97-AF65-F5344CB8AC3E}">
        <p14:creationId xmlns:p14="http://schemas.microsoft.com/office/powerpoint/2010/main" val="64675239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77325" y="-27384"/>
            <a:ext cx="12013045"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حاضرين  در  حادثه غدير</a:t>
            </a:r>
            <a:endParaRPr lang="en-US" b="1" dirty="0">
              <a:solidFill>
                <a:schemeClr val="tx1"/>
              </a:solidFill>
              <a:cs typeface="Sultan Medium" pitchFamily="2" charset="-78"/>
            </a:endParaRPr>
          </a:p>
        </p:txBody>
      </p:sp>
      <p:sp>
        <p:nvSpPr>
          <p:cNvPr id="4" name="Content Placeholder 4"/>
          <p:cNvSpPr txBox="1">
            <a:spLocks/>
          </p:cNvSpPr>
          <p:nvPr>
            <p:custDataLst>
              <p:tags r:id="rId2"/>
            </p:custDataLst>
          </p:nvPr>
        </p:nvSpPr>
        <p:spPr>
          <a:xfrm>
            <a:off x="89981" y="836713"/>
            <a:ext cx="11984050" cy="606749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fa-IR" sz="3600" b="1" dirty="0"/>
              <a:t>عن </a:t>
            </a:r>
            <a:r>
              <a:rPr lang="fa-IR" sz="3600" b="1" dirty="0" err="1"/>
              <a:t>عائشة</a:t>
            </a:r>
            <a:r>
              <a:rPr lang="fa-IR" sz="3600" b="1" dirty="0"/>
              <a:t> </a:t>
            </a:r>
            <a:r>
              <a:rPr lang="fa-IR" sz="3600" b="1" dirty="0" err="1"/>
              <a:t>أن</a:t>
            </a:r>
            <a:r>
              <a:rPr lang="fa-IR" sz="3600" b="1" dirty="0"/>
              <a:t> رسول الله ( </a:t>
            </a:r>
            <a:r>
              <a:rPr lang="fa-IR" sz="3600" b="1" dirty="0" err="1"/>
              <a:t>صلى</a:t>
            </a:r>
            <a:r>
              <a:rPr lang="fa-IR" sz="3600" b="1" dirty="0"/>
              <a:t> الله </a:t>
            </a:r>
            <a:r>
              <a:rPr lang="fa-IR" sz="3600" b="1" dirty="0" err="1"/>
              <a:t>عليه</a:t>
            </a:r>
            <a:r>
              <a:rPr lang="fa-IR" sz="3600" b="1" dirty="0"/>
              <a:t> </a:t>
            </a:r>
            <a:r>
              <a:rPr lang="fa-IR" sz="3600" b="1" dirty="0" err="1"/>
              <a:t>وسلم</a:t>
            </a:r>
            <a:r>
              <a:rPr lang="fa-IR" sz="3600" b="1" dirty="0"/>
              <a:t> عام </a:t>
            </a:r>
            <a:r>
              <a:rPr lang="fa-IR" sz="3600" b="1" dirty="0" err="1"/>
              <a:t>حجة</a:t>
            </a:r>
            <a:r>
              <a:rPr lang="fa-IR" sz="3600" b="1" dirty="0"/>
              <a:t> </a:t>
            </a:r>
            <a:r>
              <a:rPr lang="fa-IR" sz="3600" b="1" dirty="0" err="1"/>
              <a:t>الوداع</a:t>
            </a:r>
            <a:r>
              <a:rPr lang="fa-IR" sz="3600" b="1" dirty="0"/>
              <a:t> خرج </a:t>
            </a:r>
            <a:r>
              <a:rPr lang="fa-IR" sz="3600" b="1" dirty="0" err="1"/>
              <a:t>إلى</a:t>
            </a:r>
            <a:r>
              <a:rPr lang="fa-IR" sz="3600" b="1" dirty="0"/>
              <a:t> </a:t>
            </a:r>
            <a:r>
              <a:rPr lang="fa-IR" sz="3600" b="1" dirty="0" err="1"/>
              <a:t>الحج</a:t>
            </a:r>
            <a:r>
              <a:rPr lang="fa-IR" sz="3600" b="1" dirty="0"/>
              <a:t> ) </a:t>
            </a:r>
            <a:r>
              <a:rPr lang="fa-IR" sz="3600" b="1" dirty="0" err="1"/>
              <a:t>في</a:t>
            </a:r>
            <a:r>
              <a:rPr lang="fa-IR" sz="3600" b="1" dirty="0"/>
              <a:t> </a:t>
            </a:r>
            <a:r>
              <a:rPr lang="fa-IR" sz="3600" b="1" dirty="0" err="1"/>
              <a:t>تسعين</a:t>
            </a:r>
            <a:r>
              <a:rPr lang="fa-IR" sz="3600" b="1" dirty="0"/>
              <a:t> </a:t>
            </a:r>
            <a:r>
              <a:rPr lang="fa-IR" sz="3600" b="1" dirty="0" err="1"/>
              <a:t>ألفا</a:t>
            </a:r>
            <a:r>
              <a:rPr lang="fa-IR" sz="3600" b="1" dirty="0"/>
              <a:t> </a:t>
            </a:r>
            <a:r>
              <a:rPr lang="fa-IR" sz="3600" b="1" dirty="0" err="1"/>
              <a:t>ويقال</a:t>
            </a:r>
            <a:r>
              <a:rPr lang="fa-IR" sz="3600" b="1" dirty="0"/>
              <a:t> </a:t>
            </a:r>
            <a:r>
              <a:rPr lang="fa-IR" sz="3600" b="1" dirty="0" err="1"/>
              <a:t>مائة</a:t>
            </a:r>
            <a:r>
              <a:rPr lang="fa-IR" sz="3600" b="1" dirty="0"/>
              <a:t> </a:t>
            </a:r>
            <a:r>
              <a:rPr lang="fa-IR" sz="3600" b="1" dirty="0" err="1"/>
              <a:t>ألف</a:t>
            </a:r>
            <a:r>
              <a:rPr lang="fa-IR" sz="3600" b="1" dirty="0"/>
              <a:t> </a:t>
            </a:r>
            <a:r>
              <a:rPr lang="fa-IR" sz="3600" b="1" dirty="0" err="1"/>
              <a:t>وأربعة</a:t>
            </a:r>
            <a:r>
              <a:rPr lang="fa-IR" sz="3600" b="1" dirty="0"/>
              <a:t> عشر </a:t>
            </a:r>
            <a:r>
              <a:rPr lang="fa-IR" sz="3600" b="1" dirty="0" err="1"/>
              <a:t>ألفا</a:t>
            </a:r>
            <a:r>
              <a:rPr lang="fa-IR" sz="3600" b="1" dirty="0"/>
              <a:t> </a:t>
            </a:r>
            <a:r>
              <a:rPr lang="fa-IR" sz="3600" b="1" dirty="0" err="1"/>
              <a:t>ويقال</a:t>
            </a:r>
            <a:r>
              <a:rPr lang="fa-IR" sz="3600" b="1" dirty="0"/>
              <a:t> </a:t>
            </a:r>
            <a:r>
              <a:rPr lang="fa-IR" sz="3600" b="1" dirty="0" err="1"/>
              <a:t>أكثر</a:t>
            </a:r>
            <a:r>
              <a:rPr lang="fa-IR" sz="3600" b="1" dirty="0"/>
              <a:t> من </a:t>
            </a:r>
            <a:r>
              <a:rPr lang="fa-IR" sz="3600" b="1" dirty="0" err="1"/>
              <a:t>ذلك</a:t>
            </a:r>
            <a:endParaRPr lang="fa-IR" sz="3600" b="1" dirty="0"/>
          </a:p>
          <a:p>
            <a:pPr marL="0" indent="0" algn="justLow" rtl="1">
              <a:buNone/>
            </a:pPr>
            <a:endParaRPr lang="fa-IR" sz="3600" b="1" dirty="0"/>
          </a:p>
          <a:p>
            <a:pPr marL="0" indent="0" algn="justLow" rtl="1">
              <a:buNone/>
            </a:pPr>
            <a:endParaRPr lang="fa-IR" sz="3600" b="1" dirty="0"/>
          </a:p>
          <a:p>
            <a:pPr marL="0" indent="0" algn="justLow" rtl="1">
              <a:buNone/>
            </a:pPr>
            <a:endParaRPr lang="fa-IR" sz="3600" dirty="0"/>
          </a:p>
          <a:p>
            <a:pPr marL="0" indent="0" algn="justLow" rtl="1">
              <a:buNone/>
            </a:pPr>
            <a:r>
              <a:rPr lang="fa-IR" sz="3600" dirty="0" err="1"/>
              <a:t>ثم</a:t>
            </a:r>
            <a:r>
              <a:rPr lang="fa-IR" sz="3600" dirty="0"/>
              <a:t> خرج </a:t>
            </a:r>
            <a:r>
              <a:rPr lang="fa-IR" sz="3600" dirty="0" err="1"/>
              <a:t>إلى</a:t>
            </a:r>
            <a:r>
              <a:rPr lang="fa-IR" sz="3600" dirty="0"/>
              <a:t> </a:t>
            </a:r>
            <a:r>
              <a:rPr lang="fa-IR" sz="3600" dirty="0" err="1"/>
              <a:t>الحج</a:t>
            </a:r>
            <a:r>
              <a:rPr lang="fa-IR" sz="3600" dirty="0"/>
              <a:t> </a:t>
            </a:r>
            <a:r>
              <a:rPr lang="fa-IR" sz="3600" dirty="0" err="1"/>
              <a:t>وحضر</a:t>
            </a:r>
            <a:r>
              <a:rPr lang="fa-IR" sz="3600" dirty="0"/>
              <a:t> </a:t>
            </a:r>
            <a:r>
              <a:rPr lang="fa-IR" sz="3600" dirty="0" err="1"/>
              <a:t>معه</a:t>
            </a:r>
            <a:r>
              <a:rPr lang="fa-IR" sz="3600" dirty="0"/>
              <a:t> نحو من </a:t>
            </a:r>
            <a:r>
              <a:rPr lang="fa-IR" sz="3600" dirty="0" err="1"/>
              <a:t>مائة</a:t>
            </a:r>
            <a:r>
              <a:rPr lang="fa-IR" sz="3600" dirty="0"/>
              <a:t> </a:t>
            </a:r>
            <a:r>
              <a:rPr lang="fa-IR" sz="3600" dirty="0" err="1"/>
              <a:t>ألف</a:t>
            </a:r>
            <a:r>
              <a:rPr lang="fa-IR" sz="3600" dirty="0"/>
              <a:t> </a:t>
            </a:r>
            <a:r>
              <a:rPr lang="fa-IR" sz="3600" dirty="0" err="1"/>
              <a:t>وأربعة</a:t>
            </a:r>
            <a:r>
              <a:rPr lang="fa-IR" sz="3600" dirty="0"/>
              <a:t> </a:t>
            </a:r>
            <a:r>
              <a:rPr lang="fa-IR" sz="3600" dirty="0" err="1"/>
              <a:t>وعشرون</a:t>
            </a:r>
            <a:r>
              <a:rPr lang="fa-IR" sz="3600" dirty="0"/>
              <a:t> </a:t>
            </a:r>
            <a:r>
              <a:rPr lang="fa-IR" sz="3600" dirty="0" err="1"/>
              <a:t>ألفا</a:t>
            </a:r>
            <a:endParaRPr lang="fa-IR" sz="3600" dirty="0"/>
          </a:p>
          <a:p>
            <a:pPr marL="0" indent="0" algn="justLow" rtl="1">
              <a:buNone/>
            </a:pPr>
            <a:endParaRPr lang="en-US" sz="3600" dirty="0"/>
          </a:p>
        </p:txBody>
      </p:sp>
      <p:sp>
        <p:nvSpPr>
          <p:cNvPr id="5" name="Rectangle 4"/>
          <p:cNvSpPr/>
          <p:nvPr/>
        </p:nvSpPr>
        <p:spPr>
          <a:xfrm>
            <a:off x="1343472" y="2420888"/>
            <a:ext cx="1052243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Low" rtl="1"/>
            <a:r>
              <a:rPr lang="fa-IR" sz="2800" b="1" dirty="0"/>
              <a:t>شرح </a:t>
            </a:r>
            <a:r>
              <a:rPr lang="fa-IR" sz="2800" b="1" dirty="0" err="1"/>
              <a:t>الزرقاني</a:t>
            </a:r>
            <a:r>
              <a:rPr lang="fa-IR" sz="2800" b="1" dirty="0"/>
              <a:t> </a:t>
            </a:r>
            <a:r>
              <a:rPr lang="fa-IR" sz="2800" b="1" dirty="0" err="1"/>
              <a:t>على</a:t>
            </a:r>
            <a:r>
              <a:rPr lang="fa-IR" sz="2800" b="1" dirty="0"/>
              <a:t> </a:t>
            </a:r>
            <a:r>
              <a:rPr lang="fa-IR" sz="2800" b="1" dirty="0" err="1"/>
              <a:t>موطأ</a:t>
            </a:r>
            <a:r>
              <a:rPr lang="fa-IR" sz="2800" b="1" dirty="0"/>
              <a:t> </a:t>
            </a:r>
            <a:r>
              <a:rPr lang="fa-IR" sz="2800" b="1" dirty="0" err="1"/>
              <a:t>الإمام</a:t>
            </a:r>
            <a:r>
              <a:rPr lang="fa-IR" sz="2800" b="1" dirty="0"/>
              <a:t> </a:t>
            </a:r>
            <a:r>
              <a:rPr lang="fa-IR" sz="2800" b="1" dirty="0" err="1"/>
              <a:t>مالك</a:t>
            </a:r>
            <a:r>
              <a:rPr lang="fa-IR" sz="2800" b="1" dirty="0"/>
              <a:t> ج 2 ص 341 محمد بن عبد </a:t>
            </a:r>
            <a:r>
              <a:rPr lang="fa-IR" sz="2800" b="1" dirty="0" err="1"/>
              <a:t>الباقي</a:t>
            </a:r>
            <a:r>
              <a:rPr lang="fa-IR" sz="2800" b="1" dirty="0"/>
              <a:t> بن </a:t>
            </a:r>
            <a:r>
              <a:rPr lang="fa-IR" sz="2800" b="1" dirty="0" err="1"/>
              <a:t>يوسف</a:t>
            </a:r>
            <a:r>
              <a:rPr lang="fa-IR" sz="2800" b="1" dirty="0"/>
              <a:t> </a:t>
            </a:r>
            <a:r>
              <a:rPr lang="fa-IR" sz="2800" b="1" dirty="0" err="1"/>
              <a:t>الزرقاني</a:t>
            </a:r>
            <a:endParaRPr lang="fa-IR" sz="2800" b="1" dirty="0"/>
          </a:p>
        </p:txBody>
      </p:sp>
      <p:pic>
        <p:nvPicPr>
          <p:cNvPr id="6" name="Picture 5">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4984" y="1602498"/>
            <a:ext cx="1334620" cy="2160000"/>
          </a:xfrm>
          <a:prstGeom prst="rect">
            <a:avLst/>
          </a:prstGeom>
        </p:spPr>
      </p:pic>
      <p:sp>
        <p:nvSpPr>
          <p:cNvPr id="7" name="Rectangle 6"/>
          <p:cNvSpPr/>
          <p:nvPr/>
        </p:nvSpPr>
        <p:spPr>
          <a:xfrm>
            <a:off x="1510184" y="4869160"/>
            <a:ext cx="1035572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Low" rtl="1"/>
            <a:r>
              <a:rPr lang="fa-IR" sz="2800" b="1" dirty="0" err="1"/>
              <a:t>حجة</a:t>
            </a:r>
            <a:r>
              <a:rPr lang="fa-IR" sz="2800" b="1" dirty="0"/>
              <a:t> الله </a:t>
            </a:r>
            <a:r>
              <a:rPr lang="fa-IR" sz="2800" b="1" dirty="0" err="1"/>
              <a:t>البالغة</a:t>
            </a:r>
            <a:r>
              <a:rPr lang="fa-IR" sz="2800" b="1" dirty="0"/>
              <a:t> ج1ص876، </a:t>
            </a:r>
            <a:r>
              <a:rPr lang="fa-IR" sz="2800" b="1" dirty="0" err="1"/>
              <a:t>الإمام</a:t>
            </a:r>
            <a:r>
              <a:rPr lang="fa-IR" sz="2800" b="1" dirty="0"/>
              <a:t> </a:t>
            </a:r>
            <a:r>
              <a:rPr lang="fa-IR" sz="2800" b="1" dirty="0" err="1"/>
              <a:t>أحمد</a:t>
            </a:r>
            <a:r>
              <a:rPr lang="fa-IR" sz="2800" b="1" dirty="0"/>
              <a:t> </a:t>
            </a:r>
            <a:r>
              <a:rPr lang="fa-IR" sz="2800" b="1" dirty="0" err="1"/>
              <a:t>المعروف</a:t>
            </a:r>
            <a:r>
              <a:rPr lang="fa-IR" sz="2800" b="1" dirty="0"/>
              <a:t> </a:t>
            </a:r>
            <a:r>
              <a:rPr lang="fa-IR" sz="2800" b="1" dirty="0" err="1"/>
              <a:t>بشاه</a:t>
            </a:r>
            <a:r>
              <a:rPr lang="fa-IR" sz="2800" b="1" dirty="0"/>
              <a:t> </a:t>
            </a:r>
            <a:r>
              <a:rPr lang="fa-IR" sz="2800" b="1" dirty="0" err="1"/>
              <a:t>ولي</a:t>
            </a:r>
            <a:r>
              <a:rPr lang="fa-IR" sz="2800" b="1" dirty="0"/>
              <a:t> الله ابن عبد </a:t>
            </a:r>
            <a:r>
              <a:rPr lang="fa-IR" sz="2800" b="1" dirty="0" err="1"/>
              <a:t>الرحيم</a:t>
            </a:r>
            <a:r>
              <a:rPr lang="fa-IR" sz="2800" b="1" dirty="0"/>
              <a:t> </a:t>
            </a:r>
            <a:r>
              <a:rPr lang="fa-IR" sz="2800" b="1" dirty="0" err="1"/>
              <a:t>الدهلوي</a:t>
            </a:r>
            <a:endParaRPr lang="fa-IR" sz="2800" b="1" dirty="0"/>
          </a:p>
        </p:txBody>
      </p:sp>
      <p:pic>
        <p:nvPicPr>
          <p:cNvPr id="8" name="Picture 7">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6496" y="4960119"/>
            <a:ext cx="1385281" cy="1800000"/>
          </a:xfrm>
          <a:prstGeom prst="rect">
            <a:avLst/>
          </a:prstGeom>
        </p:spPr>
      </p:pic>
    </p:spTree>
    <p:extLst>
      <p:ext uri="{BB962C8B-B14F-4D97-AF65-F5344CB8AC3E}">
        <p14:creationId xmlns:p14="http://schemas.microsoft.com/office/powerpoint/2010/main" val="209355352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fa-IR" b="1" dirty="0">
                <a:latin typeface="Arial" pitchFamily="34" charset="0"/>
                <a:cs typeface="Arial" pitchFamily="34" charset="0"/>
              </a:rPr>
              <a:t>اعتراف  علماي بعد از ابن تيميه به صحت سند</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ج : ابن حجر مكي (متوفاي974هـ) </a:t>
            </a:r>
            <a:endParaRPr lang="en-US" sz="3200" b="1" dirty="0">
              <a:solidFill>
                <a:srgbClr val="0000FF"/>
              </a:solidFill>
              <a:latin typeface="Arial" pitchFamily="34" charset="0"/>
              <a:cs typeface="Arial" pitchFamily="34" charset="0"/>
            </a:endParaRPr>
          </a:p>
          <a:p>
            <a:pPr rtl="1"/>
            <a:r>
              <a:rPr lang="ar-SA" sz="3200" b="1" dirty="0"/>
              <a:t>قال بعد نقل الحديث: « من كنت مولاه فعلي مولاه اللهم </a:t>
            </a:r>
            <a:r>
              <a:rPr lang="fa-IR" sz="3200" b="1" dirty="0"/>
              <a:t>وال من والاه</a:t>
            </a:r>
            <a:r>
              <a:rPr lang="ar-SA" sz="3200" b="1" dirty="0"/>
              <a:t> و عاد من عاداه » الحديث و قد مر في حادي عشر الشبه و أنه رواه عن النبي </a:t>
            </a:r>
            <a:r>
              <a:rPr lang="fa-IR" sz="3200" dirty="0"/>
              <a:t>(ص) </a:t>
            </a:r>
            <a:r>
              <a:rPr lang="en-US" sz="3200" b="1" dirty="0"/>
              <a:t> </a:t>
            </a:r>
            <a:r>
              <a:rPr lang="ar-SA" sz="3200" b="1" dirty="0"/>
              <a:t>ثلاثون صحابيا و أن كثيرا من طرقه صحيح أو حسن .</a:t>
            </a:r>
            <a:endParaRPr lang="fa-IR" sz="3200" b="1" dirty="0"/>
          </a:p>
          <a:p>
            <a:pPr rtl="1"/>
            <a:endParaRPr lang="fa-IR" sz="3200" b="1" dirty="0"/>
          </a:p>
          <a:p>
            <a:pPr rtl="1"/>
            <a:endParaRPr lang="fa-IR" sz="3200" b="1" dirty="0"/>
          </a:p>
          <a:p>
            <a:pPr rtl="1"/>
            <a:r>
              <a:rPr lang="fa-IR" sz="3200" b="1" dirty="0">
                <a:solidFill>
                  <a:srgbClr val="0000FF"/>
                </a:solidFill>
                <a:latin typeface="Arial" pitchFamily="34" charset="0"/>
                <a:cs typeface="Arial" pitchFamily="34" charset="0"/>
              </a:rPr>
              <a:t>د : عاصمي مكّي (متوفاي1111هـ) :</a:t>
            </a:r>
            <a:endParaRPr lang="en-US" sz="3200" b="1" dirty="0">
              <a:solidFill>
                <a:srgbClr val="0000FF"/>
              </a:solidFill>
              <a:latin typeface="Arial" pitchFamily="34" charset="0"/>
              <a:cs typeface="Arial" pitchFamily="34" charset="0"/>
            </a:endParaRPr>
          </a:p>
          <a:p>
            <a:pPr rtl="1"/>
            <a:r>
              <a:rPr lang="fa-IR" sz="3200" b="1" dirty="0"/>
              <a:t>لفظه عند الطبراني بسند صحيح ... : « فمن كنت مولاه فعلي مولاه اللهم وال من والاه و عاد من عاداه و انصر من نصره واخذل من خذله وأدر الحق معه أينما دار»</a:t>
            </a:r>
            <a:endParaRPr lang="en-US" sz="3200" dirty="0"/>
          </a:p>
          <a:p>
            <a:pPr rtl="1"/>
            <a:endParaRPr lang="en-US" sz="3200" dirty="0"/>
          </a:p>
        </p:txBody>
      </p:sp>
      <p:sp>
        <p:nvSpPr>
          <p:cNvPr id="16" name="Rectangle 15"/>
          <p:cNvSpPr/>
          <p:nvPr/>
        </p:nvSpPr>
        <p:spPr>
          <a:xfrm>
            <a:off x="3536660" y="3167311"/>
            <a:ext cx="764985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الصواعق المحرقة ، ج 2 ، ص 353 و 355 ، نشر : مؤسسة الرسالة – لبنان.</a:t>
            </a:r>
            <a:endParaRPr lang="en-US" sz="2800" dirty="0"/>
          </a:p>
        </p:txBody>
      </p:sp>
      <p:sp>
        <p:nvSpPr>
          <p:cNvPr id="14" name="Rectangle 13"/>
          <p:cNvSpPr/>
          <p:nvPr/>
        </p:nvSpPr>
        <p:spPr>
          <a:xfrm>
            <a:off x="3570323" y="5937662"/>
            <a:ext cx="7616188"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سمط النجوم العوالي، ج 2 ، ص 379 ،نشر : دار الكتب العلمية – بيروت.</a:t>
            </a:r>
            <a:endParaRPr lang="en-US" sz="2800" dirty="0"/>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91240" y="2982743"/>
            <a:ext cx="884280" cy="1440000"/>
          </a:xfrm>
          <a:prstGeom prst="rect">
            <a:avLst/>
          </a:prstGeom>
        </p:spPr>
      </p:pic>
    </p:spTree>
    <p:extLst>
      <p:ext uri="{BB962C8B-B14F-4D97-AF65-F5344CB8AC3E}">
        <p14:creationId xmlns:p14="http://schemas.microsoft.com/office/powerpoint/2010/main" val="27297754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fa-IR" b="1" dirty="0">
                <a:latin typeface="Arial" pitchFamily="34" charset="0"/>
                <a:cs typeface="Arial" pitchFamily="34" charset="0"/>
              </a:rPr>
              <a:t>اعتراف  علماي بعد از ابن تيميه به صحت سند</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latin typeface="Arial" pitchFamily="34" charset="0"/>
                <a:cs typeface="Arial" pitchFamily="34" charset="0"/>
              </a:rPr>
              <a:t>هـ : عجلوني (متوفاي1162هـ)</a:t>
            </a:r>
            <a:endParaRPr lang="en-US" sz="3200" b="1" dirty="0">
              <a:solidFill>
                <a:srgbClr val="0000FF"/>
              </a:solidFill>
              <a:latin typeface="Arial" pitchFamily="34" charset="0"/>
              <a:cs typeface="Arial" pitchFamily="34" charset="0"/>
            </a:endParaRPr>
          </a:p>
          <a:p>
            <a:pPr algn="justLow" rtl="1"/>
            <a:r>
              <a:rPr lang="fa-IR" sz="3200" b="1" dirty="0"/>
              <a:t>عن زيد بن أرقم و عليّ و ثلاثين من الصحابة بلفظ « اللهم وال من والاه وعاد من عاداه » فالحديث متواتر أو مشهور .</a:t>
            </a:r>
            <a:endParaRPr lang="en-US" sz="3200" dirty="0"/>
          </a:p>
          <a:p>
            <a:pPr algn="justLow" rtl="1"/>
            <a:endParaRPr lang="fa-IR" sz="3200" b="1" dirty="0"/>
          </a:p>
          <a:p>
            <a:pPr algn="justLow" rtl="1"/>
            <a:r>
              <a:rPr lang="fa-IR" sz="3200" b="1" dirty="0">
                <a:solidFill>
                  <a:srgbClr val="0000FF"/>
                </a:solidFill>
                <a:latin typeface="Arial" pitchFamily="34" charset="0"/>
                <a:cs typeface="Arial" pitchFamily="34" charset="0"/>
              </a:rPr>
              <a:t>و : ألباني متوفاي 1420 :</a:t>
            </a:r>
          </a:p>
          <a:p>
            <a:pPr algn="justLow" rtl="1"/>
            <a:r>
              <a:rPr lang="ar-SA" sz="3200" b="1" dirty="0"/>
              <a:t>« من كنت مولاه ، فهذا مولاه ، اللهم وال من والاه و عاد من عاداه » ... و إسناده صحيح على شرط البخاري . وللحديث طرق أخرى كثيرة جمع طائفة كبيرة منها ... وقد ذكرت وخرجت ما تيسر لي منها مما يقطع الواقف عليها بعد تحقيق الكلام على أسانيدها بصحة الحديث يقينا ...</a:t>
            </a:r>
            <a:endParaRPr lang="en-US" sz="3200" b="1" dirty="0"/>
          </a:p>
          <a:p>
            <a:pPr algn="justLow" rtl="1"/>
            <a:endParaRPr lang="en-US" sz="3200" dirty="0"/>
          </a:p>
        </p:txBody>
      </p:sp>
      <p:sp>
        <p:nvSpPr>
          <p:cNvPr id="16" name="Rectangle 15"/>
          <p:cNvSpPr/>
          <p:nvPr/>
        </p:nvSpPr>
        <p:spPr>
          <a:xfrm>
            <a:off x="4713215" y="2640928"/>
            <a:ext cx="6623929"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a-IR" sz="2800" dirty="0"/>
              <a:t>كشف الخفاء ، ج 2 ، ص 361 ،نشر : مؤسسة الرسالة - بيروت </a:t>
            </a:r>
          </a:p>
        </p:txBody>
      </p:sp>
      <p:sp>
        <p:nvSpPr>
          <p:cNvPr id="14" name="Rectangle 13"/>
          <p:cNvSpPr/>
          <p:nvPr/>
        </p:nvSpPr>
        <p:spPr>
          <a:xfrm>
            <a:off x="7320136" y="5876964"/>
            <a:ext cx="437331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ar-SA" sz="2800" dirty="0"/>
              <a:t>السلسلة الصحيحة ج 4 ص 249 ح 1750</a:t>
            </a:r>
            <a:endParaRPr lang="en-US" sz="2800" dirty="0"/>
          </a:p>
        </p:txBody>
      </p:sp>
      <p:sp>
        <p:nvSpPr>
          <p:cNvPr id="15" name="Right Arrow 14">
            <a:hlinkClick r:id="rId5" action="ppaction://hlinksldjump"/>
          </p:cNvPr>
          <p:cNvSpPr/>
          <p:nvPr/>
        </p:nvSpPr>
        <p:spPr>
          <a:xfrm>
            <a:off x="6341728" y="6607844"/>
            <a:ext cx="978408" cy="2055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2146" y="2074452"/>
            <a:ext cx="940194" cy="1440000"/>
          </a:xfrm>
          <a:prstGeom prst="rect">
            <a:avLst/>
          </a:prstGeom>
        </p:spPr>
      </p:pic>
      <p:pic>
        <p:nvPicPr>
          <p:cNvPr id="4" name="Picture 3">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720" y="5202831"/>
            <a:ext cx="962323" cy="1440000"/>
          </a:xfrm>
          <a:prstGeom prst="rect">
            <a:avLst/>
          </a:prstGeom>
        </p:spPr>
      </p:pic>
    </p:spTree>
    <p:extLst>
      <p:ext uri="{BB962C8B-B14F-4D97-AF65-F5344CB8AC3E}">
        <p14:creationId xmlns:p14="http://schemas.microsoft.com/office/powerpoint/2010/main" val="413861592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fa-IR" sz="6000" b="1" dirty="0">
                <a:solidFill>
                  <a:srgbClr val="003300"/>
                </a:solidFill>
                <a:effectLst>
                  <a:glow rad="139700">
                    <a:schemeClr val="accent3">
                      <a:satMod val="175000"/>
                      <a:alpha val="40000"/>
                    </a:schemeClr>
                  </a:glow>
                </a:effectLst>
              </a:rPr>
              <a:t>مـن كنت مولاه فعلي مولاه </a:t>
            </a:r>
            <a:endParaRPr lang="en-US" sz="6000" b="1" dirty="0">
              <a:solidFill>
                <a:srgbClr val="003300"/>
              </a:solidFill>
              <a:effectLst>
                <a:glow rad="139700">
                  <a:schemeClr val="accent3">
                    <a:satMod val="175000"/>
                    <a:alpha val="40000"/>
                  </a:schemeClr>
                </a:glow>
              </a:effectLst>
            </a:endParaRPr>
          </a:p>
        </p:txBody>
      </p:sp>
      <p:sp>
        <p:nvSpPr>
          <p:cNvPr id="3" name="Bevel 2"/>
          <p:cNvSpPr/>
          <p:nvPr/>
        </p:nvSpPr>
        <p:spPr>
          <a:xfrm>
            <a:off x="4294044" y="4055477"/>
            <a:ext cx="6375320"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3600" b="1" dirty="0">
                <a:latin typeface="Arial" pitchFamily="34" charset="0"/>
                <a:cs typeface="Arial" pitchFamily="34" charset="0"/>
              </a:rPr>
              <a:t>علماء اهل سنت نقد صريح وتكذيب سخن ابن تيميه</a:t>
            </a:r>
            <a:endParaRPr lang="en-US" sz="3600" b="1" dirty="0">
              <a:latin typeface="Arial" pitchFamily="34" charset="0"/>
              <a:cs typeface="Arial" pitchFamily="34" charset="0"/>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55873063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latin typeface="Arial" pitchFamily="34" charset="0"/>
                <a:cs typeface="Arial" pitchFamily="34" charset="0"/>
              </a:rPr>
              <a:t>علماء اهل سنت نقد صريح وتكذيب سخن ابن تيميه</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solidFill>
                  <a:srgbClr val="0000FF"/>
                </a:solidFill>
                <a:latin typeface="Arial" pitchFamily="34" charset="0"/>
                <a:cs typeface="Arial" pitchFamily="34" charset="0"/>
              </a:rPr>
              <a:t>الف : ابن حجر مكّي متوفاي (947هـ ق)</a:t>
            </a:r>
            <a:endParaRPr lang="en-US" sz="3200" b="1" dirty="0">
              <a:solidFill>
                <a:srgbClr val="0000FF"/>
              </a:solidFill>
              <a:latin typeface="Arial" pitchFamily="34" charset="0"/>
              <a:cs typeface="Arial" pitchFamily="34" charset="0"/>
            </a:endParaRPr>
          </a:p>
          <a:p>
            <a:pPr rtl="1"/>
            <a:r>
              <a:rPr lang="fa-IR" sz="3200" b="1" dirty="0"/>
              <a:t>أنه ( يعني حديث من كنت مولاه ) ،‍ حديث صحيح لا مرية فيه ... وقول بعضهم إن زيادة « اللهم وال من والاه الخ » موضوعة ،‌ مردود فقد ورد ذلك من طرق صَحَّحَ الذهبي كثيرا منها .</a:t>
            </a:r>
          </a:p>
          <a:p>
            <a:pPr rtl="1"/>
            <a:endParaRPr lang="fa-IR" sz="3200" b="1" dirty="0"/>
          </a:p>
          <a:p>
            <a:pPr rtl="1"/>
            <a:endParaRPr lang="fa-IR" sz="3200" b="1" dirty="0"/>
          </a:p>
          <a:p>
            <a:pPr rtl="1"/>
            <a:endParaRPr lang="fa-IR" sz="3200" b="1" dirty="0"/>
          </a:p>
          <a:p>
            <a:pPr algn="justLow" rtl="1"/>
            <a:r>
              <a:rPr lang="fa-IR" sz="3200" b="1" dirty="0">
                <a:solidFill>
                  <a:srgbClr val="0000FF"/>
                </a:solidFill>
                <a:latin typeface="Arial" pitchFamily="34" charset="0"/>
                <a:cs typeface="Arial" pitchFamily="34" charset="0"/>
              </a:rPr>
              <a:t>ب : ملا علي قاري(متوفاي1014هـ)</a:t>
            </a:r>
            <a:endParaRPr lang="en-US" sz="3200" b="1" dirty="0">
              <a:solidFill>
                <a:srgbClr val="0000FF"/>
              </a:solidFill>
              <a:latin typeface="Arial" pitchFamily="34" charset="0"/>
              <a:cs typeface="Arial" pitchFamily="34" charset="0"/>
            </a:endParaRPr>
          </a:p>
          <a:p>
            <a:pPr rtl="1"/>
            <a:r>
              <a:rPr lang="fa-IR" sz="3200" b="1" dirty="0"/>
              <a:t>. . . ثم قول بعضهم إن زيادة : « اللهم وال من والاه » موضوعة ، مردودة ، فقد ورد ذلك من طرق صحح الذهبي كثيرا منها .</a:t>
            </a:r>
            <a:endParaRPr lang="en-US" sz="3200" dirty="0"/>
          </a:p>
          <a:p>
            <a:pPr rtl="1"/>
            <a:endParaRPr lang="en-US" sz="3200" dirty="0"/>
          </a:p>
        </p:txBody>
      </p:sp>
      <p:sp>
        <p:nvSpPr>
          <p:cNvPr id="16" name="Rectangle 15"/>
          <p:cNvSpPr/>
          <p:nvPr/>
        </p:nvSpPr>
        <p:spPr>
          <a:xfrm>
            <a:off x="4655840" y="2879359"/>
            <a:ext cx="6752169"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الصواعق المحرقة ، ج 1 ، ص 164 ،نشر : مؤسسة الرسالة - لبنان</a:t>
            </a:r>
            <a:endParaRPr lang="en-US" sz="2800" dirty="0"/>
          </a:p>
        </p:txBody>
      </p:sp>
      <p:sp>
        <p:nvSpPr>
          <p:cNvPr id="14" name="Rectangle 13"/>
          <p:cNvSpPr/>
          <p:nvPr/>
        </p:nvSpPr>
        <p:spPr>
          <a:xfrm>
            <a:off x="3657169" y="6176338"/>
            <a:ext cx="775084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مرقاة المفاتيح ، ج 11 ، ص 258 ،نشر : دار الكتب العلمية - لبنان/ بيروت.</a:t>
            </a:r>
            <a:endParaRPr lang="en-US" sz="2800" dirty="0"/>
          </a:p>
        </p:txBody>
      </p:sp>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02359" y="2879359"/>
            <a:ext cx="913331" cy="1440000"/>
          </a:xfrm>
          <a:prstGeom prst="rect">
            <a:avLst/>
          </a:prstGeom>
        </p:spPr>
      </p:pic>
      <p:pic>
        <p:nvPicPr>
          <p:cNvPr id="5" name="Picture 4">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76109" y="5369224"/>
            <a:ext cx="965829" cy="1440000"/>
          </a:xfrm>
          <a:prstGeom prst="rect">
            <a:avLst/>
          </a:prstGeom>
        </p:spPr>
      </p:pic>
    </p:spTree>
    <p:extLst>
      <p:ext uri="{BB962C8B-B14F-4D97-AF65-F5344CB8AC3E}">
        <p14:creationId xmlns:p14="http://schemas.microsoft.com/office/powerpoint/2010/main" val="134039047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rtl="1"/>
            <a:r>
              <a:rPr lang="fa-IR" b="1" dirty="0">
                <a:latin typeface="Arial" pitchFamily="34" charset="0"/>
                <a:cs typeface="Arial" pitchFamily="34" charset="0"/>
              </a:rPr>
              <a:t>علماء اهل سنت نقد صريح وتكذيب سخن ابن تيميه</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08344" y="859792"/>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b="1" dirty="0">
                <a:solidFill>
                  <a:srgbClr val="0000FF"/>
                </a:solidFill>
                <a:latin typeface="Arial" pitchFamily="34" charset="0"/>
                <a:cs typeface="Arial" pitchFamily="34" charset="0"/>
              </a:rPr>
              <a:t>ج : برهان الدين حلبي (متوفاي1044هـ)</a:t>
            </a:r>
            <a:endParaRPr lang="en-US" sz="3200" b="1" dirty="0">
              <a:solidFill>
                <a:srgbClr val="0000FF"/>
              </a:solidFill>
              <a:latin typeface="Arial" pitchFamily="34" charset="0"/>
              <a:cs typeface="Arial" pitchFamily="34" charset="0"/>
            </a:endParaRPr>
          </a:p>
          <a:p>
            <a:pPr algn="justLow" rtl="1"/>
            <a:r>
              <a:rPr lang="fa-IR" sz="3200" b="1" dirty="0"/>
              <a:t>. . . وقول بعضهم إن زيادة « اللهم وال من والاه إلى آخره » موضوعة ، مردود فقد ورد ذلك من طرق صحح الذهبي كثيرا منها .</a:t>
            </a:r>
            <a:endParaRPr lang="en-US" sz="3200" dirty="0"/>
          </a:p>
          <a:p>
            <a:pPr algn="justLow" rtl="1"/>
            <a:endParaRPr lang="fa-IR" sz="3200" b="1" dirty="0"/>
          </a:p>
          <a:p>
            <a:pPr algn="justLow" rtl="1"/>
            <a:r>
              <a:rPr lang="fa-IR" sz="3200" b="1" dirty="0">
                <a:solidFill>
                  <a:srgbClr val="0000FF"/>
                </a:solidFill>
                <a:latin typeface="Arial" pitchFamily="34" charset="0"/>
                <a:cs typeface="Arial" pitchFamily="34" charset="0"/>
              </a:rPr>
              <a:t>د : ‌ألباني  متوفاي 1420:</a:t>
            </a:r>
          </a:p>
          <a:p>
            <a:pPr algn="justLow" rtl="1"/>
            <a:r>
              <a:rPr lang="en-US" sz="3200" b="1" dirty="0"/>
              <a:t> </a:t>
            </a:r>
            <a:r>
              <a:rPr lang="ar-SA" sz="3200" b="1" dirty="0"/>
              <a:t>وجملة القول أن حديث الترجمة حديث صحيح بشطريه ، بل الأول منه متواتر عنه صلى الله عليه و سلم كما ظهر لمن تتبع أسانيده... أنني رأيت شيخ الإسلام بن تيمية ، قد ضعف الشطر الأول من الحديث و أما الشطر الآخر ، فزعم أنه كذب ! و هذا من مبالغته الناتجة في تقديري من تسرعه في تضعيف الأحاديث قبل أن يجمع طرقها و يدقق النظر فيها و الله المستعان .</a:t>
            </a:r>
            <a:endParaRPr lang="en-US" sz="3200" dirty="0"/>
          </a:p>
          <a:p>
            <a:pPr algn="justLow" rtl="1"/>
            <a:r>
              <a:rPr lang="fa-IR" sz="3200" dirty="0"/>
              <a:t> </a:t>
            </a:r>
            <a:endParaRPr lang="en-US" sz="3200" dirty="0"/>
          </a:p>
          <a:p>
            <a:pPr algn="justLow" rtl="1"/>
            <a:endParaRPr lang="en-US" sz="3200" b="1" dirty="0"/>
          </a:p>
          <a:p>
            <a:pPr algn="justLow" rtl="1"/>
            <a:endParaRPr lang="en-US" sz="3200" dirty="0"/>
          </a:p>
        </p:txBody>
      </p:sp>
      <p:sp>
        <p:nvSpPr>
          <p:cNvPr id="16" name="Rectangle 15"/>
          <p:cNvSpPr/>
          <p:nvPr/>
        </p:nvSpPr>
        <p:spPr>
          <a:xfrm>
            <a:off x="5041622" y="2552998"/>
            <a:ext cx="6191118"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السيرة الحلبية ، ج 3 ، ص 336 نشر : دار المعرفة – بيروت.</a:t>
            </a:r>
          </a:p>
        </p:txBody>
      </p:sp>
      <p:sp>
        <p:nvSpPr>
          <p:cNvPr id="14" name="Rectangle 13"/>
          <p:cNvSpPr/>
          <p:nvPr/>
        </p:nvSpPr>
        <p:spPr>
          <a:xfrm>
            <a:off x="6716760" y="5859901"/>
            <a:ext cx="4515980"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ar-SA" sz="2800" dirty="0"/>
              <a:t>السلسلة الأحاديث الصحيحة ج 4 ص 249</a:t>
            </a:r>
            <a:endParaRPr lang="en-US" sz="2800" dirty="0"/>
          </a:p>
        </p:txBody>
      </p:sp>
      <p:sp>
        <p:nvSpPr>
          <p:cNvPr id="15" name="Right Arrow 14">
            <a:hlinkClick r:id="rId5" action="ppaction://hlinksldjump"/>
          </p:cNvPr>
          <p:cNvSpPr/>
          <p:nvPr/>
        </p:nvSpPr>
        <p:spPr>
          <a:xfrm>
            <a:off x="6528048" y="6607844"/>
            <a:ext cx="978408" cy="2055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84336" y="5715568"/>
            <a:ext cx="730969" cy="1080000"/>
          </a:xfrm>
          <a:prstGeom prst="rect">
            <a:avLst/>
          </a:prstGeom>
        </p:spPr>
      </p:pic>
      <p:pic>
        <p:nvPicPr>
          <p:cNvPr id="4" name="Picture 3">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25143" y="2280122"/>
            <a:ext cx="1049356" cy="1440000"/>
          </a:xfrm>
          <a:prstGeom prst="rect">
            <a:avLst/>
          </a:prstGeom>
        </p:spPr>
      </p:pic>
    </p:spTree>
    <p:extLst>
      <p:ext uri="{BB962C8B-B14F-4D97-AF65-F5344CB8AC3E}">
        <p14:creationId xmlns:p14="http://schemas.microsoft.com/office/powerpoint/2010/main" val="368746641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263352" y="39480"/>
            <a:ext cx="3960440"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294044" y="4055477"/>
            <a:ext cx="6375320" cy="1940905"/>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endParaRPr lang="fa-IR" sz="3600" b="1" dirty="0">
              <a:solidFill>
                <a:srgbClr val="003300"/>
              </a:solidFill>
              <a:effectLst>
                <a:glow rad="139700">
                  <a:schemeClr val="accent3">
                    <a:satMod val="175000"/>
                    <a:alpha val="40000"/>
                  </a:schemeClr>
                </a:glow>
              </a:effectLst>
              <a:latin typeface="Arial" pitchFamily="34" charset="0"/>
              <a:cs typeface="+mj-cs"/>
            </a:endParaRPr>
          </a:p>
          <a:p>
            <a:pPr algn="ctr" rtl="1"/>
            <a:r>
              <a:rPr lang="fa-IR" sz="3600" b="1" dirty="0">
                <a:solidFill>
                  <a:srgbClr val="003300"/>
                </a:solidFill>
                <a:effectLst>
                  <a:glow rad="139700">
                    <a:schemeClr val="accent3">
                      <a:satMod val="175000"/>
                      <a:alpha val="40000"/>
                    </a:schemeClr>
                  </a:glow>
                </a:effectLst>
                <a:latin typeface="Arial" pitchFamily="34" charset="0"/>
                <a:cs typeface="+mj-cs"/>
              </a:rPr>
              <a:t>تكرار من كنت مولاه فعلي مولاه</a:t>
            </a:r>
            <a:endParaRPr lang="en-US" dirty="0">
              <a:cs typeface="+mj-cs"/>
            </a:endParaRPr>
          </a:p>
          <a:p>
            <a:pPr algn="ctr"/>
            <a:endParaRPr lang="en-US" dirty="0">
              <a:cs typeface="+mj-cs"/>
            </a:endParaRPr>
          </a:p>
        </p:txBody>
      </p:sp>
      <p:sp>
        <p:nvSpPr>
          <p:cNvPr id="7" name="Subtitle 5"/>
          <p:cNvSpPr txBox="1">
            <a:spLocks/>
          </p:cNvSpPr>
          <p:nvPr/>
        </p:nvSpPr>
        <p:spPr>
          <a:xfrm>
            <a:off x="5065497" y="4500215"/>
            <a:ext cx="4838599" cy="993835"/>
          </a:xfrm>
          <a:prstGeom prst="rect">
            <a:avLst/>
          </a:prstGeom>
        </p:spPr>
        <p:txBody>
          <a:bodyPr vert="horz" lIns="45720" tIns="0" rIns="45720" bIns="0" rtlCol="0">
            <a:normAutofit fontScale="92500" lnSpcReduction="200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endParaRPr lang="en-US" sz="4400" dirty="0">
              <a:latin typeface="Arial" pitchFamily="34" charset="0"/>
              <a:cs typeface="Arial" pitchFamily="34" charset="0"/>
            </a:endParaRPr>
          </a:p>
        </p:txBody>
      </p:sp>
    </p:spTree>
    <p:extLst>
      <p:ext uri="{BB962C8B-B14F-4D97-AF65-F5344CB8AC3E}">
        <p14:creationId xmlns:p14="http://schemas.microsoft.com/office/powerpoint/2010/main" val="25260657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5234" y="836712"/>
            <a:ext cx="11865396"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من كنت مولاه در خاتم بخشي حضرت امير  (ع)  </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55234" y="836713"/>
            <a:ext cx="11865396"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dirty="0"/>
              <a:t>قال السيوطي: وأخرج الخطيب في المتفق ...</a:t>
            </a:r>
            <a:r>
              <a:rPr lang="fa-IR" sz="3200" b="1" dirty="0"/>
              <a:t> وأخرج عبد الرزاق وعبد بن حميد وابن جرير وأبو الشيخ وابن مردويه عن ابن عباس في قوله (إنّما وليكم اللّه ورسوله) الآية، قال: نزلت في على بن أبى طالب، ـ إلى أن قال: ـ وأخرج الطبراني في الأوسط وابن مردويه عن عمار بن ياسر قال وقف بعليّ سائل وهو راكع في صلاة تطوع فنزع خاتمه فأعطاه السائل فأتى رسول اللّه صلى اللّه عليه وسلم فأعلمه ذلك فنزلت على النبي صلى اللّه عليه وسلم هذه الآية: </a:t>
            </a:r>
            <a:r>
              <a:rPr lang="fa-IR" sz="3200" b="1" dirty="0">
                <a:solidFill>
                  <a:srgbClr val="0000FF"/>
                </a:solidFill>
              </a:rPr>
              <a:t>{إِنَّمَا وَلِيُّكُمُ اللَّهُ وَرَسُولُهُ وَالَّذِينَ ءَامَنُوا الَّذِينَ يُقِيمُونَ الصَّلَوةَ وَيُؤْتُونَ الزَّكَوةَ وَهُمْ رَ كِعُونَ }.</a:t>
            </a:r>
            <a:r>
              <a:rPr lang="fa-IR" sz="3200" dirty="0"/>
              <a:t> </a:t>
            </a:r>
            <a:r>
              <a:rPr lang="fa-IR" sz="3200" dirty="0">
                <a:solidFill>
                  <a:srgbClr val="FF0000"/>
                </a:solidFill>
              </a:rPr>
              <a:t>المائدة:  55.</a:t>
            </a:r>
            <a:r>
              <a:rPr lang="en-US" sz="3200" dirty="0">
                <a:solidFill>
                  <a:srgbClr val="FF0000"/>
                </a:solidFill>
              </a:rPr>
              <a:t> </a:t>
            </a:r>
            <a:r>
              <a:rPr lang="fa-IR" sz="3200" b="1" dirty="0"/>
              <a:t>فقرأها رسول اللّه صلى اللّه عليه وسلم على أصحابه ثمّ قال: من كنت مولاه فعلى مولاه اللهم وال من والاه وعاد من عاداه. </a:t>
            </a:r>
            <a:endParaRPr lang="en-US" sz="3200" b="1" dirty="0"/>
          </a:p>
        </p:txBody>
      </p:sp>
      <p:sp>
        <p:nvSpPr>
          <p:cNvPr id="14" name="Rectangle 13"/>
          <p:cNvSpPr/>
          <p:nvPr/>
        </p:nvSpPr>
        <p:spPr>
          <a:xfrm>
            <a:off x="4367808" y="5162931"/>
            <a:ext cx="6851556"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b="1" dirty="0"/>
              <a:t> الدر المنثور: ج 2 ص 293، تفسير القرطبي: ج  6 ص 221</a:t>
            </a:r>
            <a:endParaRPr lang="en-US" sz="2800" dirty="0"/>
          </a:p>
        </p:txBody>
      </p:sp>
      <p:sp>
        <p:nvSpPr>
          <p:cNvPr id="13" name="Right Arrow 12">
            <a:hlinkClick r:id="rId5" action="ppaction://hlinksldjump"/>
          </p:cNvPr>
          <p:cNvSpPr/>
          <p:nvPr/>
        </p:nvSpPr>
        <p:spPr>
          <a:xfrm>
            <a:off x="6023992" y="6597353"/>
            <a:ext cx="668266" cy="226085"/>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9969" y="4635696"/>
            <a:ext cx="1226503" cy="1800000"/>
          </a:xfrm>
          <a:prstGeom prst="rect">
            <a:avLst/>
          </a:prstGeom>
        </p:spPr>
      </p:pic>
    </p:spTree>
    <p:extLst>
      <p:ext uri="{BB962C8B-B14F-4D97-AF65-F5344CB8AC3E}">
        <p14:creationId xmlns:p14="http://schemas.microsoft.com/office/powerpoint/2010/main" val="237895851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204217" y="-27384"/>
            <a:ext cx="11776343"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من كنت مولاه در شكوائيه جيش يمن</a:t>
            </a: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249060" y="761545"/>
            <a:ext cx="11799545"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algn="justLow" rtl="1"/>
            <a:r>
              <a:rPr lang="fa-IR" sz="3200" dirty="0"/>
              <a:t>روی أحمد بن حنبل عن ابن عباس </a:t>
            </a:r>
            <a:r>
              <a:rPr lang="fa-IR" sz="3200" b="1" dirty="0"/>
              <a:t>عن بريدة قال غزوت مع علي اليمن فرأيت منه جفوة فلما قدمت على رسول الله صلى الله عليه وسلم ذكرت عليا فتنقصته فرأيت وجه رسول الله صلى الله عليه وسلم يتغير فقال يا بريدة الست أولى بالمؤمنين من أنفسهم قلت بلى يا رسول الله قال من كنت مولاه فعلي مولاه.</a:t>
            </a:r>
            <a:endParaRPr lang="en-US" sz="3200" b="1" dirty="0"/>
          </a:p>
          <a:p>
            <a:pPr algn="justLow" rtl="1">
              <a:lnSpc>
                <a:spcPct val="70000"/>
              </a:lnSpc>
            </a:pPr>
            <a:r>
              <a:rPr lang="en-US" sz="3200" b="1" dirty="0"/>
              <a:t> </a:t>
            </a:r>
            <a:endParaRPr lang="fa-IR" sz="3200" b="1" dirty="0"/>
          </a:p>
          <a:p>
            <a:pPr algn="justLow" rtl="1">
              <a:lnSpc>
                <a:spcPct val="70000"/>
              </a:lnSpc>
            </a:pPr>
            <a:endParaRPr lang="en-US" sz="3200" b="1" dirty="0"/>
          </a:p>
          <a:p>
            <a:pPr algn="justLow" rtl="1"/>
            <a:r>
              <a:rPr lang="fa-IR" sz="3200" b="1" dirty="0"/>
              <a:t>روی الحاكم عن بريدة الأسلمي رضي الله عنه قال غزوت مع علي إلى اليمن فرأيت منه جفوة فقدمت على رسول الله صلى الله عليه وآله فذكرت عليا فتنقصته فرأيت وجه رسول الله صلى الله عليه وآله يتغير فقال يا بريدة الست أولى بالمؤمنين من أنفسهم قلت بلى يا رسول الله فقال من كنت مولاه فعلي مولاه وذكر الحديث * هذا حديث صحيح على شرط مسلم ولم يخرجاه</a:t>
            </a:r>
            <a:endParaRPr lang="en-US" sz="3200" dirty="0"/>
          </a:p>
          <a:p>
            <a:pPr algn="justLow" rtl="1"/>
            <a:endParaRPr lang="en-US" sz="3200" dirty="0"/>
          </a:p>
        </p:txBody>
      </p:sp>
      <p:sp>
        <p:nvSpPr>
          <p:cNvPr id="16" name="Rectangle 15"/>
          <p:cNvSpPr/>
          <p:nvPr/>
        </p:nvSpPr>
        <p:spPr>
          <a:xfrm>
            <a:off x="8112224" y="2943742"/>
            <a:ext cx="281359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مسند أحمد ج 5 ص 347</a:t>
            </a:r>
            <a:endParaRPr lang="en-US" sz="2800" dirty="0"/>
          </a:p>
        </p:txBody>
      </p:sp>
      <p:sp>
        <p:nvSpPr>
          <p:cNvPr id="14" name="Rectangle 13"/>
          <p:cNvSpPr/>
          <p:nvPr/>
        </p:nvSpPr>
        <p:spPr>
          <a:xfrm>
            <a:off x="8240464" y="6259662"/>
            <a:ext cx="2685351"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fa-IR" sz="2800" dirty="0"/>
              <a:t>المستدرك ج 3 ص 110</a:t>
            </a:r>
            <a:endParaRPr lang="en-US" sz="2800" dirty="0"/>
          </a:p>
        </p:txBody>
      </p:sp>
      <p:sp>
        <p:nvSpPr>
          <p:cNvPr id="13" name="Right Arrow 12">
            <a:hlinkClick r:id="rId5" action="ppaction://hlinksldjump"/>
          </p:cNvPr>
          <p:cNvSpPr/>
          <p:nvPr/>
        </p:nvSpPr>
        <p:spPr>
          <a:xfrm>
            <a:off x="6023992" y="6597353"/>
            <a:ext cx="668266" cy="226085"/>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221017" y="2209096"/>
            <a:ext cx="1109005" cy="1440000"/>
          </a:xfrm>
          <a:prstGeom prst="rect">
            <a:avLst/>
          </a:prstGeom>
        </p:spPr>
      </p:pic>
      <p:pic>
        <p:nvPicPr>
          <p:cNvPr id="4" name="Picture 3">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243231" y="5680387"/>
            <a:ext cx="744579" cy="1080000"/>
          </a:xfrm>
          <a:prstGeom prst="rect">
            <a:avLst/>
          </a:prstGeom>
        </p:spPr>
      </p:pic>
    </p:spTree>
    <p:extLst>
      <p:ext uri="{BB962C8B-B14F-4D97-AF65-F5344CB8AC3E}">
        <p14:creationId xmlns:p14="http://schemas.microsoft.com/office/powerpoint/2010/main" val="98965953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lnSpc>
                <a:spcPct val="110000"/>
              </a:lnSpc>
              <a:spcBef>
                <a:spcPts val="0"/>
              </a:spcBef>
            </a:pPr>
            <a:r>
              <a:rPr lang="fa-IR" b="1" dirty="0">
                <a:solidFill>
                  <a:schemeClr val="tx1"/>
                </a:solidFill>
                <a:latin typeface="Arial" pitchFamily="34" charset="0"/>
                <a:cs typeface="Arial" pitchFamily="34" charset="0"/>
              </a:rPr>
              <a:t>من كنت مولاه در قضيه اسامة بن زيد </a:t>
            </a:r>
            <a:endParaRPr lang="en-US" b="1" dirty="0">
              <a:solidFill>
                <a:schemeClr val="tx1"/>
              </a:solidFill>
              <a:latin typeface="Arial" pitchFamily="34" charset="0"/>
              <a:cs typeface="Arial" pitchFamily="34" charset="0"/>
            </a:endParaRPr>
          </a:p>
          <a:p>
            <a:pPr algn="ctr" rtl="1">
              <a:lnSpc>
                <a:spcPct val="110000"/>
              </a:lnSpc>
              <a:spcBef>
                <a:spcPts val="0"/>
              </a:spcBef>
            </a:pPr>
            <a:endParaRPr lang="fa-IR" b="1" dirty="0">
              <a:solidFill>
                <a:schemeClr val="tx1"/>
              </a:solidFill>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dirty="0"/>
              <a:t>قال القاضي عبد الجبار المعتزلي: </a:t>
            </a:r>
            <a:r>
              <a:rPr lang="fa-IR" sz="3200" b="1" dirty="0"/>
              <a:t>وقال بعضهم في سبب ذلك: إنه وقع بين أمير المؤمنين وبين أسامة بن زيد كلام، فقال له أمير المؤمنين: أتقول هذا لمولاك؟ فقال: لست مولاي وإنما مولاي رسول الله (صلى الله عليه وسلم)، فقال: رسول الله (صلى الله عليه وسلم): من كنت مولاه فعلي مولاه. </a:t>
            </a:r>
            <a:endParaRPr lang="en-US" sz="3200" dirty="0"/>
          </a:p>
        </p:txBody>
      </p:sp>
      <p:sp>
        <p:nvSpPr>
          <p:cNvPr id="16" name="Rectangle 15"/>
          <p:cNvSpPr/>
          <p:nvPr/>
        </p:nvSpPr>
        <p:spPr>
          <a:xfrm>
            <a:off x="6705451" y="3233563"/>
            <a:ext cx="424026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rtl="1"/>
            <a:r>
              <a:rPr lang="ar-IQ" sz="2800" dirty="0"/>
              <a:t>المغني في الإمامة: ج20، ق1، ص 154.</a:t>
            </a:r>
            <a:endParaRPr lang="en-US" sz="2800" dirty="0"/>
          </a:p>
        </p:txBody>
      </p:sp>
      <p:sp>
        <p:nvSpPr>
          <p:cNvPr id="13" name="Right Arrow 12">
            <a:hlinkClick r:id="rId5" action="ppaction://hlinksldjump"/>
          </p:cNvPr>
          <p:cNvSpPr/>
          <p:nvPr/>
        </p:nvSpPr>
        <p:spPr>
          <a:xfrm>
            <a:off x="6023992" y="6597353"/>
            <a:ext cx="668266" cy="226085"/>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82366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5981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30821" y="836713"/>
            <a:ext cx="11933903" cy="606749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fa-IR" sz="3600" b="1" dirty="0"/>
              <a:t>قال الحلبي: ... كان معه جموع لا يعلمها إلا الله تعالى قيل كانوا أربعين ألفا وقيل كانوا سبعين ألفا وقيل كانوا تسعين ألفا وقيل كانوا مائة ألف وأربعة عشرة ألفا وقيل وعشرين ألفا وقيل كانوا أكثر من ذلك</a:t>
            </a:r>
          </a:p>
          <a:p>
            <a:pPr marL="0" indent="0" algn="justLow" rtl="1">
              <a:buNone/>
            </a:pPr>
            <a:endParaRPr lang="fa-IR" sz="3600" dirty="0"/>
          </a:p>
          <a:p>
            <a:pPr marL="0" indent="0" algn="justLow" rtl="1">
              <a:buNone/>
            </a:pPr>
            <a:r>
              <a:rPr lang="fa-IR" sz="3600" dirty="0"/>
              <a:t>قال فريد وجدي: </a:t>
            </a:r>
            <a:r>
              <a:rPr lang="fa-IR" sz="3600" b="1" dirty="0"/>
              <a:t>حج رسول الله (ص) بالناس في السنه العاشرة من الهجرة ... وكان مع رسول الله (ص)  في تلك السنة نحو من تسعين ألف.</a:t>
            </a:r>
            <a:endParaRPr lang="en-US" sz="3600" dirty="0"/>
          </a:p>
          <a:p>
            <a:pPr marL="0" indent="0" algn="justLow" rtl="1">
              <a:buNone/>
            </a:pPr>
            <a:endParaRPr lang="en-US" sz="2800" dirty="0"/>
          </a:p>
          <a:p>
            <a:pPr marL="0" indent="0" algn="justLow" rtl="1">
              <a:buNone/>
            </a:pPr>
            <a:endParaRPr lang="en-US" sz="2800" dirty="0"/>
          </a:p>
        </p:txBody>
      </p:sp>
      <p:sp>
        <p:nvSpPr>
          <p:cNvPr id="10" name="Title 1"/>
          <p:cNvSpPr txBox="1">
            <a:spLocks/>
          </p:cNvSpPr>
          <p:nvPr>
            <p:custDataLst>
              <p:tags r:id="rId2"/>
            </p:custDataLst>
          </p:nvPr>
        </p:nvSpPr>
        <p:spPr>
          <a:xfrm>
            <a:off x="167467" y="-27384"/>
            <a:ext cx="11844337"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حاضرين  در  حادثه غدير</a:t>
            </a:r>
            <a:endParaRPr lang="en-US" b="1" dirty="0">
              <a:solidFill>
                <a:schemeClr val="tx1"/>
              </a:solidFill>
              <a:cs typeface="Sultan Medium" pitchFamily="2" charset="-78"/>
            </a:endParaRPr>
          </a:p>
        </p:txBody>
      </p:sp>
      <p:sp>
        <p:nvSpPr>
          <p:cNvPr id="8" name="Rectangle 7"/>
          <p:cNvSpPr/>
          <p:nvPr/>
        </p:nvSpPr>
        <p:spPr>
          <a:xfrm>
            <a:off x="8256240" y="2692293"/>
            <a:ext cx="307007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السيرة الحلبية ج 3 ص 308 </a:t>
            </a:r>
            <a:endParaRPr lang="en-US" sz="2800" dirty="0">
              <a:cs typeface="Taher" pitchFamily="2" charset="-78"/>
            </a:endParaRPr>
          </a:p>
        </p:txBody>
      </p:sp>
      <p:sp>
        <p:nvSpPr>
          <p:cNvPr id="9" name="Rectangle 8"/>
          <p:cNvSpPr/>
          <p:nvPr/>
        </p:nvSpPr>
        <p:spPr>
          <a:xfrm>
            <a:off x="6582705" y="4798249"/>
            <a:ext cx="4743606" cy="52322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دائرة المعارف لفريد وجدي : ج 3 ص 542 </a:t>
            </a:r>
            <a:endParaRPr lang="en-US" sz="2800" dirty="0">
              <a:cs typeface="Taher" pitchFamily="2" charset="-78"/>
            </a:endParaRPr>
          </a:p>
        </p:txBody>
      </p:sp>
    </p:spTree>
    <p:extLst>
      <p:ext uri="{BB962C8B-B14F-4D97-AF65-F5344CB8AC3E}">
        <p14:creationId xmlns:p14="http://schemas.microsoft.com/office/powerpoint/2010/main" val="202762594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latin typeface="Arial" pitchFamily="34" charset="0"/>
                <a:cs typeface="Arial" pitchFamily="34" charset="0"/>
              </a:rPr>
              <a:t>علت جاودانگي حديث غدير</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4000" b="1" dirty="0">
                <a:ln>
                  <a:solidFill>
                    <a:srgbClr val="FF0000"/>
                  </a:solidFill>
                </a:ln>
                <a:latin typeface="Arial" panose="020B0604020202020204" pitchFamily="34" charset="0"/>
                <a:cs typeface="Arial" panose="020B0604020202020204" pitchFamily="34" charset="0"/>
              </a:rPr>
              <a:t>نزول آيه ابلاغ واعلام ولايت استمرار رسالت:</a:t>
            </a:r>
          </a:p>
          <a:p>
            <a:pPr rtl="1"/>
            <a:r>
              <a:rPr lang="fa-IR" sz="3600" b="1" dirty="0">
                <a:ln>
                  <a:solidFill>
                    <a:srgbClr val="00B050"/>
                  </a:solidFill>
                </a:ln>
              </a:rPr>
              <a:t>{يَا أَيُّهَا الرَّسُولُ بَلِّغْ مَا أُنزِلَ إِلَيْكَ مِنْ رَبِّكَ وَإِنْ لَمْ تَفْعَلْ فَمَا بَلَّغْتَ رِسَالَتَهُ}.</a:t>
            </a:r>
            <a:r>
              <a:rPr lang="fa-IR" sz="3600" b="1" dirty="0"/>
              <a:t> المائدة: آيه 67.</a:t>
            </a:r>
            <a:endParaRPr lang="en-US" sz="3600" b="1" dirty="0"/>
          </a:p>
          <a:p>
            <a:pPr rtl="1"/>
            <a:r>
              <a:rPr lang="fa-IR" sz="2800" u="sng" dirty="0">
                <a:solidFill>
                  <a:schemeClr val="tx1"/>
                </a:solidFill>
                <a:hlinkClick r:id="rId5" action="ppaction://hlinkfile"/>
              </a:rPr>
              <a:t> ابن ابي حاتم: نزلت هذه الآية  في علي بن أبي طالب. </a:t>
            </a:r>
            <a:r>
              <a:rPr lang="fa-IR" sz="2800" dirty="0">
                <a:solidFill>
                  <a:schemeClr val="tx1"/>
                </a:solidFill>
                <a:hlinkClick r:id="rId5" action="ppaction://hlinkfile"/>
              </a:rPr>
              <a:t>تفسير ابن ابي حاتم ج 4 ص 1172.</a:t>
            </a:r>
            <a:r>
              <a:rPr lang="fa-IR" sz="2800" u="sng" dirty="0">
                <a:solidFill>
                  <a:schemeClr val="tx1"/>
                </a:solidFill>
                <a:hlinkClick r:id="rId5" action="ppaction://hlinkfile"/>
              </a:rPr>
              <a:t>.</a:t>
            </a:r>
            <a:r>
              <a:rPr lang="fa-IR" sz="2800" dirty="0">
                <a:solidFill>
                  <a:schemeClr val="tx1"/>
                </a:solidFill>
              </a:rPr>
              <a:t> . </a:t>
            </a:r>
            <a:endParaRPr lang="en-US" sz="2800" b="1" dirty="0">
              <a:solidFill>
                <a:schemeClr val="tx1"/>
              </a:solidFill>
            </a:endParaRPr>
          </a:p>
          <a:p>
            <a:pPr rtl="1"/>
            <a:r>
              <a:rPr lang="fa-IR" sz="2800" u="sng" dirty="0">
                <a:solidFill>
                  <a:schemeClr val="tx1"/>
                </a:solidFill>
                <a:hlinkClick r:id="rId6" action="ppaction://hlinkfile"/>
              </a:rPr>
              <a:t> ابن ابي حاتم: فتحريت إخراج ذلك بأصح الأخبار. </a:t>
            </a:r>
            <a:r>
              <a:rPr lang="fa-IR" sz="2800" dirty="0">
                <a:solidFill>
                  <a:schemeClr val="tx1"/>
                </a:solidFill>
                <a:hlinkClick r:id="rId6" action="ppaction://hlinkfile"/>
              </a:rPr>
              <a:t>تفسير ابن أبي حاتم ج 1 ص14 .</a:t>
            </a:r>
            <a:r>
              <a:rPr lang="fa-IR" sz="2800" u="sng" dirty="0">
                <a:solidFill>
                  <a:schemeClr val="tx1"/>
                </a:solidFill>
                <a:hlinkClick r:id="rId6" action="ppaction://hlinkfile"/>
              </a:rPr>
              <a:t>.</a:t>
            </a:r>
            <a:r>
              <a:rPr lang="fa-IR" sz="2800" u="sng" dirty="0">
                <a:solidFill>
                  <a:schemeClr val="tx1"/>
                </a:solidFill>
              </a:rPr>
              <a:t> </a:t>
            </a:r>
            <a:r>
              <a:rPr lang="fa-IR" sz="2800" dirty="0">
                <a:solidFill>
                  <a:schemeClr val="tx1"/>
                </a:solidFill>
              </a:rPr>
              <a:t> .</a:t>
            </a:r>
            <a:endParaRPr lang="en-US" sz="2800" b="1" dirty="0">
              <a:solidFill>
                <a:schemeClr val="tx1"/>
              </a:solidFill>
            </a:endParaRPr>
          </a:p>
          <a:p>
            <a:pPr rtl="1"/>
            <a:r>
              <a:rPr lang="fa-IR" sz="2800" u="sng" dirty="0">
                <a:solidFill>
                  <a:schemeClr val="tx1"/>
                </a:solidFill>
                <a:hlinkClick r:id="rId7" action="ppaction://hlinkfile"/>
              </a:rPr>
              <a:t>ابن تيمية:  تفسير الطبري وابن أبي حاتم... يعتمد عليها في التفسير. </a:t>
            </a:r>
            <a:r>
              <a:rPr lang="fa-IR" sz="2800" dirty="0">
                <a:solidFill>
                  <a:schemeClr val="tx1"/>
                </a:solidFill>
                <a:hlinkClick r:id="rId7" action="ppaction://hlinkfile"/>
              </a:rPr>
              <a:t>منهاج السنة ج 7 ص 179</a:t>
            </a:r>
            <a:r>
              <a:rPr lang="fa-IR" sz="2800" u="sng" dirty="0">
                <a:solidFill>
                  <a:schemeClr val="tx1"/>
                </a:solidFill>
                <a:hlinkClick r:id="rId7" action="ppaction://hlinkfile"/>
              </a:rPr>
              <a:t>.</a:t>
            </a:r>
            <a:endParaRPr lang="en-US" sz="2800" b="1" dirty="0">
              <a:solidFill>
                <a:schemeClr val="tx1"/>
              </a:solidFill>
            </a:endParaRPr>
          </a:p>
          <a:p>
            <a:pPr rtl="1"/>
            <a:r>
              <a:rPr lang="fa-IR" sz="2800" u="sng" dirty="0">
                <a:solidFill>
                  <a:schemeClr val="tx1"/>
                </a:solidFill>
                <a:hlinkClick r:id="rId8" action="ppaction://hlinkfile"/>
              </a:rPr>
              <a:t>الآلوسي</a:t>
            </a:r>
            <a:r>
              <a:rPr lang="fa-IR" sz="2800" dirty="0">
                <a:solidFill>
                  <a:schemeClr val="tx1"/>
                </a:solidFill>
                <a:hlinkClick r:id="rId8" action="ppaction://hlinkfile"/>
              </a:rPr>
              <a:t>:</a:t>
            </a:r>
            <a:r>
              <a:rPr lang="fa-IR" sz="2800" u="sng" dirty="0">
                <a:solidFill>
                  <a:schemeClr val="tx1"/>
                </a:solidFill>
                <a:hlinkClick r:id="rId8" action="ppaction://hlinkfile"/>
              </a:rPr>
              <a:t>  نقرأ في عهد رسول الله بلغ ما انزل إليك من ربك أن عليا ولي المومنين. </a:t>
            </a:r>
            <a:r>
              <a:rPr lang="fa-IR" sz="2800" dirty="0">
                <a:solidFill>
                  <a:schemeClr val="tx1"/>
                </a:solidFill>
                <a:hlinkClick r:id="rId8" action="ppaction://hlinkfile"/>
              </a:rPr>
              <a:t>روح المعاني ج 6 ص 193.</a:t>
            </a:r>
            <a:r>
              <a:rPr lang="fa-IR" sz="2800" u="sng" dirty="0">
                <a:solidFill>
                  <a:schemeClr val="tx1"/>
                </a:solidFill>
                <a:hlinkClick r:id="rId8" action="ppaction://hlinkfile"/>
              </a:rPr>
              <a:t>.</a:t>
            </a:r>
            <a:r>
              <a:rPr lang="fa-IR" sz="2800" dirty="0">
                <a:solidFill>
                  <a:schemeClr val="tx1"/>
                </a:solidFill>
              </a:rPr>
              <a:t>    .</a:t>
            </a:r>
            <a:endParaRPr lang="en-US" sz="2800" b="1" dirty="0">
              <a:solidFill>
                <a:schemeClr val="tx1"/>
              </a:solidFill>
            </a:endParaRPr>
          </a:p>
          <a:p>
            <a:pPr rtl="1"/>
            <a:r>
              <a:rPr lang="fa-IR" sz="2800" u="sng" dirty="0">
                <a:solidFill>
                  <a:schemeClr val="tx1"/>
                </a:solidFill>
                <a:hlinkClick r:id="rId9" action="ppaction://hlinkfile"/>
              </a:rPr>
              <a:t>السيوطي: أن عليا مولي المؤمني</a:t>
            </a:r>
            <a:r>
              <a:rPr lang="fa-IR" sz="2800" dirty="0">
                <a:solidFill>
                  <a:schemeClr val="tx1"/>
                </a:solidFill>
                <a:hlinkClick r:id="rId9" action="ppaction://hlinkfile"/>
              </a:rPr>
              <a:t>ن. الدر المنثور  ج 5 ص 383 (2ص282).</a:t>
            </a:r>
            <a:r>
              <a:rPr lang="fa-IR" sz="2800" u="sng" dirty="0">
                <a:solidFill>
                  <a:schemeClr val="tx1"/>
                </a:solidFill>
                <a:hlinkClick r:id="rId9" action="ppaction://hlinkfile"/>
              </a:rPr>
              <a:t>. </a:t>
            </a:r>
            <a:r>
              <a:rPr lang="fa-IR" sz="2800" dirty="0">
                <a:solidFill>
                  <a:schemeClr val="tx1"/>
                </a:solidFill>
              </a:rPr>
              <a:t> .</a:t>
            </a:r>
            <a:endParaRPr lang="en-US" sz="2800" b="1" dirty="0">
              <a:solidFill>
                <a:schemeClr val="tx1"/>
              </a:solidFill>
            </a:endParaRPr>
          </a:p>
          <a:p>
            <a:pPr rtl="1"/>
            <a:r>
              <a:rPr lang="fa-IR" sz="2800" u="sng" dirty="0">
                <a:solidFill>
                  <a:schemeClr val="tx1"/>
                </a:solidFill>
                <a:hlinkClick r:id="rId10" action="ppaction://hlinkfile"/>
              </a:rPr>
              <a:t>الشوكاني: أن عليا مولي المؤمنين. </a:t>
            </a:r>
            <a:r>
              <a:rPr lang="fa-IR" sz="2800" dirty="0">
                <a:solidFill>
                  <a:schemeClr val="tx1"/>
                </a:solidFill>
                <a:hlinkClick r:id="rId10" action="ppaction://hlinkfile"/>
              </a:rPr>
              <a:t>فتح القدير ج 2 ص 86 .</a:t>
            </a:r>
            <a:r>
              <a:rPr lang="fa-IR" sz="2800" u="sng" dirty="0">
                <a:solidFill>
                  <a:schemeClr val="tx1"/>
                </a:solidFill>
                <a:hlinkClick r:id="rId10" action="ppaction://hlinkfile"/>
              </a:rPr>
              <a:t>.</a:t>
            </a:r>
            <a:r>
              <a:rPr lang="fa-IR" sz="2800" dirty="0">
                <a:solidFill>
                  <a:schemeClr val="tx1"/>
                </a:solidFill>
              </a:rPr>
              <a:t> ..</a:t>
            </a:r>
            <a:endParaRPr lang="en-US" sz="2800" b="1" dirty="0">
              <a:solidFill>
                <a:schemeClr val="tx1"/>
              </a:solidFill>
            </a:endParaRPr>
          </a:p>
          <a:p>
            <a:pPr rtl="1"/>
            <a:endParaRPr lang="fa-IR" sz="3200" b="1" dirty="0">
              <a:ln>
                <a:solidFill>
                  <a:srgbClr val="FF0000"/>
                </a:solidFill>
              </a:ln>
              <a:latin typeface="Arial" panose="020B0604020202020204" pitchFamily="34" charset="0"/>
              <a:cs typeface="Arial" panose="020B0604020202020204" pitchFamily="34" charset="0"/>
            </a:endParaRPr>
          </a:p>
        </p:txBody>
      </p:sp>
      <p:sp>
        <p:nvSpPr>
          <p:cNvPr id="2" name="Arrow: Right 1">
            <a:hlinkClick r:id="rId11" action="ppaction://hlinksldjump"/>
            <a:extLst>
              <a:ext uri="{FF2B5EF4-FFF2-40B4-BE49-F238E27FC236}">
                <a16:creationId xmlns:a16="http://schemas.microsoft.com/office/drawing/2014/main" id="{705996E0-8B70-4D6D-AF60-A9AEBB535962}"/>
              </a:ext>
            </a:extLst>
          </p:cNvPr>
          <p:cNvSpPr/>
          <p:nvPr/>
        </p:nvSpPr>
        <p:spPr>
          <a:xfrm>
            <a:off x="10776520" y="2606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t>نكته ها</a:t>
            </a:r>
          </a:p>
        </p:txBody>
      </p:sp>
      <p:sp>
        <p:nvSpPr>
          <p:cNvPr id="4" name="Arrow: Right 3">
            <a:hlinkClick r:id="rId12" action="ppaction://hlinksldjump"/>
            <a:extLst>
              <a:ext uri="{FF2B5EF4-FFF2-40B4-BE49-F238E27FC236}">
                <a16:creationId xmlns:a16="http://schemas.microsoft.com/office/drawing/2014/main" id="{87F9B3D6-E721-48A0-80CC-96013398DCAA}"/>
              </a:ext>
            </a:extLst>
          </p:cNvPr>
          <p:cNvSpPr/>
          <p:nvPr/>
        </p:nvSpPr>
        <p:spPr>
          <a:xfrm>
            <a:off x="862504" y="137753"/>
            <a:ext cx="1345064" cy="586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t>به نقل طبراني</a:t>
            </a:r>
          </a:p>
        </p:txBody>
      </p:sp>
    </p:spTree>
    <p:extLst>
      <p:ext uri="{BB962C8B-B14F-4D97-AF65-F5344CB8AC3E}">
        <p14:creationId xmlns:p14="http://schemas.microsoft.com/office/powerpoint/2010/main" val="339397532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latin typeface="Arial" pitchFamily="34" charset="0"/>
                <a:cs typeface="Arial" pitchFamily="34" charset="0"/>
              </a:rPr>
              <a:t>علت جاودانگي حديث غدير</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4000" b="1" dirty="0">
                <a:ln>
                  <a:solidFill>
                    <a:srgbClr val="FF0000"/>
                  </a:solidFill>
                </a:ln>
                <a:latin typeface="Arial" panose="020B0604020202020204" pitchFamily="34" charset="0"/>
                <a:cs typeface="Arial" panose="020B0604020202020204" pitchFamily="34" charset="0"/>
                <a:hlinkClick r:id="rId5" action="ppaction://hlinkfile"/>
              </a:rPr>
              <a:t>نزول آيه اكمال</a:t>
            </a:r>
            <a:r>
              <a:rPr lang="fa-IR" sz="4000" b="1" dirty="0">
                <a:ln>
                  <a:solidFill>
                    <a:srgbClr val="FF0000"/>
                  </a:solidFill>
                </a:ln>
                <a:latin typeface="Arial" panose="020B0604020202020204" pitchFamily="34" charset="0"/>
                <a:cs typeface="Arial" panose="020B0604020202020204" pitchFamily="34" charset="0"/>
              </a:rPr>
              <a:t> و اعلام بر تكميل دين: </a:t>
            </a:r>
            <a:endParaRPr lang="en-US" sz="4000" b="1" dirty="0">
              <a:ln>
                <a:solidFill>
                  <a:srgbClr val="FF0000"/>
                </a:solidFill>
              </a:ln>
              <a:latin typeface="Arial" panose="020B0604020202020204" pitchFamily="34" charset="0"/>
              <a:cs typeface="Arial" panose="020B0604020202020204" pitchFamily="34" charset="0"/>
            </a:endParaRPr>
          </a:p>
          <a:p>
            <a:pPr rtl="1"/>
            <a:r>
              <a:rPr lang="fa-IR" sz="3600" dirty="0"/>
              <a:t>قال النبي: </a:t>
            </a:r>
            <a:r>
              <a:rPr lang="fa-IR" sz="3600" b="1" dirty="0"/>
              <a:t>ألست ولي المؤمنين، قالوا: بلى! قال: من كنت مولاه فعلي مولاه، فقال عمر بن الخطاب: بخ بخ لك يا بن أبي طالب، أصبحت مولاي ومولى كل مسلم، فأنزل الله: (الْيَوْمَ أَكْمَلْتُ لَكُمْ دِينَكُمْ). </a:t>
            </a:r>
            <a:endParaRPr lang="en-US" sz="3600" b="1" dirty="0"/>
          </a:p>
          <a:p>
            <a:pPr rtl="1"/>
            <a:r>
              <a:rPr lang="fa-IR" sz="3600" u="sng" dirty="0">
                <a:hlinkClick r:id="rId6" action="ppaction://hlinkfile"/>
              </a:rPr>
              <a:t>الخطيب: نزول آيه في حق علي وتبريك عمر </a:t>
            </a:r>
            <a:r>
              <a:rPr lang="fa-IR" sz="3600" dirty="0">
                <a:hlinkClick r:id="rId6" action="ppaction://hlinkfile"/>
              </a:rPr>
              <a:t>تاريخ بغداد ج 9 ص 222 (8 ص 284).. . </a:t>
            </a:r>
            <a:r>
              <a:rPr lang="fa-IR" sz="3600" dirty="0"/>
              <a:t> .</a:t>
            </a:r>
            <a:endParaRPr lang="en-US" sz="3600" b="1" dirty="0"/>
          </a:p>
          <a:p>
            <a:pPr rtl="1"/>
            <a:r>
              <a:rPr lang="fa-IR" sz="3600" u="sng" dirty="0">
                <a:hlinkClick r:id="rId7" action="ppaction://hlinkfile"/>
              </a:rPr>
              <a:t>ابن عساكر: نزول آيه في حق علي وتبريك عمر. </a:t>
            </a:r>
            <a:r>
              <a:rPr lang="fa-IR" sz="3600" dirty="0">
                <a:hlinkClick r:id="rId7" action="ppaction://hlinkfile"/>
              </a:rPr>
              <a:t>تاريخ دمشق ج 42 ص 237.</a:t>
            </a:r>
            <a:r>
              <a:rPr lang="fa-IR" sz="3600" dirty="0"/>
              <a:t>. .</a:t>
            </a:r>
            <a:endParaRPr lang="en-US" sz="3600" b="1" dirty="0"/>
          </a:p>
          <a:p>
            <a:pPr rtl="1"/>
            <a:r>
              <a:rPr lang="fa-IR" sz="3600" u="sng" dirty="0">
                <a:hlinkClick r:id="rId8" action="ppaction://hlinkfile"/>
              </a:rPr>
              <a:t>ابن كثير: قول عمر: أصبحت اليوم ولي كل مؤمن.</a:t>
            </a:r>
            <a:r>
              <a:rPr lang="fa-IR" sz="3600" dirty="0">
                <a:hlinkClick r:id="rId8" action="ppaction://hlinkfile"/>
              </a:rPr>
              <a:t> البداية ج 7 ص 235 (ج 11ص 73).</a:t>
            </a:r>
            <a:r>
              <a:rPr lang="fa-IR" sz="3600" dirty="0"/>
              <a:t> </a:t>
            </a:r>
            <a:endParaRPr lang="en-US" sz="3600" b="1" dirty="0"/>
          </a:p>
          <a:p>
            <a:pPr rtl="1"/>
            <a:r>
              <a:rPr lang="fa-IR" sz="3600" u="sng" dirty="0">
                <a:hlinkClick r:id="rId9" action="ppaction://hlinkfile"/>
              </a:rPr>
              <a:t>ابن الأثير. </a:t>
            </a:r>
            <a:r>
              <a:rPr lang="fa-IR" sz="3600" dirty="0">
                <a:hlinkClick r:id="rId9" action="ppaction://hlinkfile"/>
              </a:rPr>
              <a:t>أسد الغابة ج 4 ص 103.</a:t>
            </a:r>
            <a:endParaRPr lang="en-US" sz="3600" b="1" dirty="0"/>
          </a:p>
          <a:p>
            <a:pPr rtl="1"/>
            <a:r>
              <a:rPr lang="fa-IR" sz="3600" u="sng" dirty="0">
                <a:hlinkClick r:id="rId10" action="ppaction://hlinkfile"/>
              </a:rPr>
              <a:t>ابن عساكر. </a:t>
            </a:r>
            <a:r>
              <a:rPr lang="fa-IR" sz="3600" dirty="0">
                <a:hlinkClick r:id="rId10" action="ppaction://hlinkfile"/>
              </a:rPr>
              <a:t>تاريخ دمشق ج 42 ص 220.</a:t>
            </a:r>
            <a:r>
              <a:rPr lang="fa-IR" sz="3600" u="sng" dirty="0">
                <a:hlinkClick r:id="rId10" action="ppaction://hlinkfile"/>
              </a:rPr>
              <a:t>..</a:t>
            </a:r>
            <a:endParaRPr lang="en-US" sz="3600" b="1" dirty="0"/>
          </a:p>
          <a:p>
            <a:pPr rtl="1"/>
            <a:endParaRPr lang="en-US" sz="4800" dirty="0"/>
          </a:p>
        </p:txBody>
      </p:sp>
    </p:spTree>
    <p:extLst>
      <p:ext uri="{BB962C8B-B14F-4D97-AF65-F5344CB8AC3E}">
        <p14:creationId xmlns:p14="http://schemas.microsoft.com/office/powerpoint/2010/main" val="340621444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541016" y="836712"/>
            <a:ext cx="9093832" cy="600742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1"/>
            <a:r>
              <a:rPr lang="fa-IR" sz="2800" b="1" dirty="0"/>
              <a:t>عَنْ نَافِع، قَالَ جَاءَ عَبْدُ اللَّهِ بْنُ عُمَرَ إِلَى عَبْدِ اللَّهِ بْنِ مُطِيع حِينَ كَانَ مِنْ أَمْرِ الْحَرَّةِ مَا كَانَ زَمَنَ يَزِيدَ بْنِ مُعَاوِيَةَ فَقَالَ اطْرَحُوا لأَبِي عَبْدِ الرَّحْمَنِ وِسَادَةً فَقَالَ إِنِّي لَمْ آتِكَ لأَجْلِسَ أَتَيْتُكَ لأُحَدِّثَكَ حَدِيثًا سَمِعْتُ رَسُولَ اللَّهِ صلى الله عليه وسلم يَقُولُهُ سَمِعْتُ رَسُولَ اللَّهِ صلى الله عليه وسلم يَقُولُ «مَنْ خَلَعَ يَدًا مِنْ طَاعَة لَقِيَ اللَّهَ يَوْمَ الْقِيَامَةِ لاَ حُجَّةَ لَهُ وَمَنْ مَاتَ وَلَيْسَ فِي عُنُقِهِ بَيْعَةٌ مَاتَ مِيتَةً جَاهِلِيَّةً.</a:t>
            </a:r>
            <a:endParaRPr lang="en-US" sz="2800" dirty="0"/>
          </a:p>
          <a:p>
            <a:pPr rtl="1"/>
            <a:r>
              <a:rPr lang="ar-SA" sz="2800" dirty="0"/>
              <a:t>صحيح مسلم: ج 6 ص 22، ح4686  كتاب الإمارة ، باب حكم من فرق أمر المسلمين.</a:t>
            </a:r>
            <a:endParaRPr lang="en-US" sz="2800" dirty="0"/>
          </a:p>
          <a:p>
            <a:pPr marL="0" indent="0" algn="r" rtl="1">
              <a:buNone/>
            </a:pPr>
            <a:endParaRPr lang="en-US" sz="2800" dirty="0"/>
          </a:p>
        </p:txBody>
      </p:sp>
      <p:sp>
        <p:nvSpPr>
          <p:cNvPr id="8" name="Rectangle 7"/>
          <p:cNvSpPr/>
          <p:nvPr/>
        </p:nvSpPr>
        <p:spPr>
          <a:xfrm>
            <a:off x="2663585" y="1753652"/>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الكافي ج 1 ص 376 ح 1 .</a:t>
            </a:r>
            <a:endParaRPr lang="en-US" sz="2800" dirty="0"/>
          </a:p>
        </p:txBody>
      </p:sp>
      <p:sp>
        <p:nvSpPr>
          <p:cNvPr id="10" name="Title 1"/>
          <p:cNvSpPr txBox="1">
            <a:spLocks/>
          </p:cNvSpPr>
          <p:nvPr>
            <p:custDataLst>
              <p:tags r:id="rId2"/>
            </p:custDataLst>
          </p:nvPr>
        </p:nvSpPr>
        <p:spPr>
          <a:xfrm>
            <a:off x="145335" y="-27384"/>
            <a:ext cx="11894106" cy="887175"/>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latin typeface="Arial" pitchFamily="34" charset="0"/>
                <a:cs typeface="Arial" pitchFamily="34" charset="0"/>
              </a:rPr>
              <a:t>علت جاودانگي حديث غدير</a:t>
            </a:r>
            <a:endParaRPr lang="en-US" b="1" dirty="0">
              <a:latin typeface="Arial" pitchFamily="34" charset="0"/>
              <a:cs typeface="Arial" pitchFamily="34" charset="0"/>
            </a:endParaRPr>
          </a:p>
        </p:txBody>
      </p:sp>
      <p:sp>
        <p:nvSpPr>
          <p:cNvPr id="9" name="Rectangle 8"/>
          <p:cNvSpPr/>
          <p:nvPr/>
        </p:nvSpPr>
        <p:spPr>
          <a:xfrm>
            <a:off x="1775520" y="3769876"/>
            <a:ext cx="437331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المستدرك على الصحيحين: ج 3 ص110</a:t>
            </a:r>
          </a:p>
        </p:txBody>
      </p:sp>
      <p:sp>
        <p:nvSpPr>
          <p:cNvPr id="11" name="Rectangle 10"/>
          <p:cNvSpPr/>
          <p:nvPr/>
        </p:nvSpPr>
        <p:spPr>
          <a:xfrm>
            <a:off x="1775520" y="5877272"/>
            <a:ext cx="352051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السلسلة الصحيحة ، ج 5 ص222</a:t>
            </a:r>
            <a:endParaRPr lang="en-US" sz="2800" dirty="0">
              <a:cs typeface="Taher" pitchFamily="2" charset="-78"/>
            </a:endParaRPr>
          </a:p>
        </p:txBody>
      </p:sp>
      <p:sp>
        <p:nvSpPr>
          <p:cNvPr id="3" name="Left Arrow 2"/>
          <p:cNvSpPr/>
          <p:nvPr/>
        </p:nvSpPr>
        <p:spPr>
          <a:xfrm>
            <a:off x="1775520" y="6521272"/>
            <a:ext cx="1575736" cy="364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7"/>
          <p:cNvSpPr txBox="1">
            <a:spLocks/>
          </p:cNvSpPr>
          <p:nvPr/>
        </p:nvSpPr>
        <p:spPr>
          <a:xfrm>
            <a:off x="122407" y="836713"/>
            <a:ext cx="11917540" cy="606406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r"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endParaRPr lang="en-US" sz="4800" dirty="0"/>
          </a:p>
        </p:txBody>
      </p:sp>
    </p:spTree>
    <p:extLst>
      <p:ext uri="{BB962C8B-B14F-4D97-AF65-F5344CB8AC3E}">
        <p14:creationId xmlns:p14="http://schemas.microsoft.com/office/powerpoint/2010/main" val="205462645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35959" y="15129"/>
            <a:ext cx="9202098" cy="6849249"/>
          </a:xfrm>
        </p:spPr>
        <p:style>
          <a:lnRef idx="1">
            <a:schemeClr val="accent4"/>
          </a:lnRef>
          <a:fillRef idx="2">
            <a:schemeClr val="accent4"/>
          </a:fillRef>
          <a:effectRef idx="1">
            <a:schemeClr val="accent4"/>
          </a:effectRef>
          <a:fontRef idx="minor">
            <a:schemeClr val="dk1"/>
          </a:fontRef>
        </p:style>
        <p:txBody>
          <a:bodyPr>
            <a:noAutofit/>
          </a:bodyPr>
          <a:lstStyle/>
          <a:p>
            <a:pPr algn="r" rtl="1">
              <a:lnSpc>
                <a:spcPct val="70000"/>
              </a:lnSpc>
            </a:pPr>
            <a:r>
              <a:rPr lang="fa-IR" sz="2800" b="1" dirty="0">
                <a:latin typeface="Arial" pitchFamily="34" charset="0"/>
                <a:cs typeface="Arial" pitchFamily="34" charset="0"/>
                <a:hlinkClick r:id="rId3" action="ppaction://hlinksldjump"/>
              </a:rPr>
              <a:t>حديث غدير  و امامت علي  ص 5 </a:t>
            </a:r>
            <a:endParaRPr lang="fa-IR" sz="2800" b="1" dirty="0">
              <a:latin typeface="Arial" pitchFamily="34" charset="0"/>
              <a:cs typeface="Arial" pitchFamily="34" charset="0"/>
            </a:endParaRPr>
          </a:p>
          <a:p>
            <a:pPr algn="r" rtl="1">
              <a:lnSpc>
                <a:spcPct val="70000"/>
              </a:lnSpc>
            </a:pPr>
            <a:r>
              <a:rPr lang="fa-IR" sz="2800" b="1" dirty="0">
                <a:latin typeface="Arial" pitchFamily="34" charset="0"/>
                <a:cs typeface="Arial" pitchFamily="34" charset="0"/>
                <a:hlinkClick r:id="rId4" action="ppaction://hlinksldjump"/>
              </a:rPr>
              <a:t>حديث غدير در صحاح و سنن ص 6</a:t>
            </a:r>
            <a:endParaRPr lang="fa-IR" sz="2800" b="1" dirty="0">
              <a:latin typeface="Arial" pitchFamily="34" charset="0"/>
              <a:cs typeface="Arial" pitchFamily="34" charset="0"/>
            </a:endParaRPr>
          </a:p>
          <a:p>
            <a:pPr algn="r" rtl="1">
              <a:lnSpc>
                <a:spcPct val="70000"/>
              </a:lnSpc>
            </a:pPr>
            <a:r>
              <a:rPr lang="fa-IR" sz="2800" b="1" dirty="0">
                <a:latin typeface="Arial" pitchFamily="34" charset="0"/>
                <a:cs typeface="Arial" pitchFamily="34" charset="0"/>
                <a:hlinkClick r:id="rId5" action="ppaction://hlinksldjump"/>
              </a:rPr>
              <a:t>دلالت حديث غدير بر امامت  ص 26</a:t>
            </a:r>
            <a:endParaRPr lang="fa-IR" sz="2800" b="1" dirty="0">
              <a:latin typeface="Arial" pitchFamily="34" charset="0"/>
              <a:cs typeface="Arial" pitchFamily="34" charset="0"/>
            </a:endParaRPr>
          </a:p>
          <a:p>
            <a:pPr algn="r" rtl="1">
              <a:lnSpc>
                <a:spcPct val="70000"/>
              </a:lnSpc>
            </a:pPr>
            <a:r>
              <a:rPr lang="fa-IR" sz="2800" b="1" dirty="0">
                <a:solidFill>
                  <a:schemeClr val="tx1"/>
                </a:solidFill>
                <a:latin typeface="Arial" pitchFamily="34" charset="0"/>
                <a:cs typeface="Arial" pitchFamily="34" charset="0"/>
                <a:hlinkClick r:id="rId6" action="ppaction://hlinksldjump"/>
              </a:rPr>
              <a:t>استعمال كلمه ولي در خلافت</a:t>
            </a:r>
            <a:endParaRPr lang="en-US" sz="2800" b="1" dirty="0">
              <a:solidFill>
                <a:schemeClr val="tx1"/>
              </a:solidFill>
              <a:latin typeface="Arial" pitchFamily="34" charset="0"/>
              <a:cs typeface="Arial" pitchFamily="34" charset="0"/>
            </a:endParaRPr>
          </a:p>
          <a:p>
            <a:pPr algn="r" rtl="1">
              <a:lnSpc>
                <a:spcPct val="70000"/>
              </a:lnSpc>
            </a:pPr>
            <a:r>
              <a:rPr lang="fa-IR" sz="2800" b="1" dirty="0">
                <a:latin typeface="Arial" pitchFamily="34" charset="0"/>
                <a:cs typeface="Arial" pitchFamily="34" charset="0"/>
                <a:hlinkClick r:id="rId7" action="ppaction://hlinksldjump"/>
              </a:rPr>
              <a:t>علماي اهل سنت ودلالت حديث غدير ص 51</a:t>
            </a:r>
            <a:endParaRPr lang="fa-IR" sz="2800" b="1" dirty="0">
              <a:latin typeface="Arial" pitchFamily="34" charset="0"/>
              <a:cs typeface="Arial" pitchFamily="34" charset="0"/>
            </a:endParaRPr>
          </a:p>
          <a:p>
            <a:pPr algn="r" rtl="1">
              <a:lnSpc>
                <a:spcPct val="70000"/>
              </a:lnSpc>
            </a:pPr>
            <a:r>
              <a:rPr lang="fa-IR" sz="2800" b="1" dirty="0">
                <a:latin typeface="Arial" pitchFamily="34" charset="0"/>
                <a:cs typeface="Arial" pitchFamily="34" charset="0"/>
                <a:hlinkClick r:id="rId8" action="ppaction://hlinksldjump"/>
              </a:rPr>
              <a:t>وحشت محدثان از نقل حديث غدير ص 66</a:t>
            </a:r>
            <a:endParaRPr lang="fa-IR" sz="2800" b="1" dirty="0">
              <a:latin typeface="Arial" pitchFamily="34" charset="0"/>
              <a:cs typeface="Arial" pitchFamily="34" charset="0"/>
            </a:endParaRPr>
          </a:p>
          <a:p>
            <a:pPr algn="r" rtl="1">
              <a:lnSpc>
                <a:spcPct val="70000"/>
              </a:lnSpc>
            </a:pPr>
            <a:r>
              <a:rPr lang="fa-IR" sz="2800" dirty="0">
                <a:effectLst>
                  <a:glow rad="101600">
                    <a:schemeClr val="accent2">
                      <a:satMod val="175000"/>
                      <a:alpha val="40000"/>
                    </a:schemeClr>
                  </a:glow>
                </a:effectLst>
                <a:latin typeface="Sultan bold"/>
                <a:cs typeface="Sultan Medium" pitchFamily="2" charset="-78"/>
                <a:hlinkClick r:id="rId9" action="ppaction://hlinksldjump"/>
              </a:rPr>
              <a:t>حديث غدير و شبهات وهابيت</a:t>
            </a:r>
            <a:endParaRPr lang="fa-IR" sz="2800" b="1" dirty="0">
              <a:effectLst>
                <a:glow rad="101600">
                  <a:schemeClr val="accent2">
                    <a:satMod val="175000"/>
                    <a:alpha val="40000"/>
                  </a:schemeClr>
                </a:glow>
              </a:effectLst>
              <a:latin typeface="Arial" pitchFamily="34" charset="0"/>
              <a:cs typeface="Arial" pitchFamily="34" charset="0"/>
            </a:endParaRPr>
          </a:p>
          <a:p>
            <a:pPr algn="r" rtl="1">
              <a:lnSpc>
                <a:spcPct val="90000"/>
              </a:lnSpc>
            </a:pPr>
            <a:r>
              <a:rPr lang="fa-IR" sz="2800" b="1" dirty="0">
                <a:latin typeface="Arial" pitchFamily="34" charset="0"/>
                <a:cs typeface="Arial" pitchFamily="34" charset="0"/>
                <a:hlinkClick r:id="rId9" action="ppaction://hlinksldjump"/>
              </a:rPr>
              <a:t>شكايت جيش يمن 88</a:t>
            </a:r>
            <a:endParaRPr lang="fa-IR" sz="2800" b="1" dirty="0">
              <a:latin typeface="Arial" pitchFamily="34" charset="0"/>
              <a:cs typeface="Arial" pitchFamily="34" charset="0"/>
            </a:endParaRPr>
          </a:p>
          <a:p>
            <a:pPr algn="r" rtl="1">
              <a:lnSpc>
                <a:spcPct val="70000"/>
              </a:lnSpc>
            </a:pPr>
            <a:r>
              <a:rPr lang="fa-IR" sz="2800" b="1" dirty="0">
                <a:latin typeface="Arial" pitchFamily="34" charset="0"/>
                <a:cs typeface="Arial" pitchFamily="34" charset="0"/>
                <a:hlinkClick r:id="rId10" action="ppaction://hlinksldjump"/>
              </a:rPr>
              <a:t>جواب شبهه  ص 93</a:t>
            </a:r>
            <a:endParaRPr lang="fa-IR" sz="2800" b="1" dirty="0">
              <a:latin typeface="Arial" pitchFamily="34" charset="0"/>
              <a:cs typeface="Arial" pitchFamily="34" charset="0"/>
            </a:endParaRPr>
          </a:p>
          <a:p>
            <a:pPr algn="r" rtl="1">
              <a:lnSpc>
                <a:spcPct val="70000"/>
              </a:lnSpc>
            </a:pPr>
            <a:r>
              <a:rPr lang="fa-IR" sz="2800" b="1" dirty="0">
                <a:latin typeface="Arial" pitchFamily="34" charset="0"/>
                <a:cs typeface="Arial" pitchFamily="34" charset="0"/>
                <a:hlinkClick r:id="rId11" action="ppaction://hlinksldjump"/>
              </a:rPr>
              <a:t>مسافرت براي جمع زكوات 113</a:t>
            </a:r>
            <a:endParaRPr lang="fa-IR" sz="2800" b="1" dirty="0">
              <a:latin typeface="Arial" pitchFamily="34" charset="0"/>
              <a:cs typeface="Arial" pitchFamily="34" charset="0"/>
            </a:endParaRPr>
          </a:p>
          <a:p>
            <a:pPr algn="r" rtl="1">
              <a:lnSpc>
                <a:spcPct val="70000"/>
              </a:lnSpc>
            </a:pPr>
            <a:r>
              <a:rPr lang="fa-IR" sz="2800" b="1" dirty="0">
                <a:latin typeface="Arial" pitchFamily="34" charset="0"/>
                <a:cs typeface="Arial" pitchFamily="34" charset="0"/>
                <a:hlinkClick r:id="rId12" action="ppaction://hlinksldjump"/>
              </a:rPr>
              <a:t>پاسخ شبهه ص 120</a:t>
            </a:r>
            <a:endParaRPr lang="fa-IR" sz="2800" b="1" dirty="0">
              <a:latin typeface="Arial" pitchFamily="34" charset="0"/>
              <a:cs typeface="Arial" pitchFamily="34" charset="0"/>
            </a:endParaRPr>
          </a:p>
          <a:p>
            <a:pPr algn="r" rtl="1">
              <a:lnSpc>
                <a:spcPct val="70000"/>
              </a:lnSpc>
            </a:pPr>
            <a:r>
              <a:rPr lang="fa-IR" sz="2800" b="1" dirty="0">
                <a:latin typeface="Arial" pitchFamily="34" charset="0"/>
                <a:cs typeface="Arial" pitchFamily="34" charset="0"/>
                <a:hlinkClick r:id="rId13" action="ppaction://hlinksldjump"/>
              </a:rPr>
              <a:t>چرا ولايت علي  (ع) در مكه  صورت نگرفت ص 136</a:t>
            </a:r>
            <a:endParaRPr lang="fa-IR" sz="2800" b="1" dirty="0">
              <a:latin typeface="Arial" pitchFamily="34" charset="0"/>
              <a:cs typeface="Arial" pitchFamily="34" charset="0"/>
            </a:endParaRPr>
          </a:p>
          <a:p>
            <a:pPr algn="r" rtl="1">
              <a:lnSpc>
                <a:spcPct val="70000"/>
              </a:lnSpc>
            </a:pPr>
            <a:r>
              <a:rPr lang="fa-IR" sz="2800" b="1" dirty="0">
                <a:solidFill>
                  <a:schemeClr val="tx1"/>
                </a:solidFill>
                <a:cs typeface="Sultan Medium" pitchFamily="2" charset="-78"/>
                <a:hlinkClick r:id="rId14" action="ppaction://hlinksldjump"/>
              </a:rPr>
              <a:t>قرائن دلهره  حضرت  ، برخورد صحابه  در مني</a:t>
            </a:r>
            <a:endParaRPr lang="fa-IR" sz="2800" b="1" dirty="0">
              <a:solidFill>
                <a:schemeClr val="tx1"/>
              </a:solidFill>
              <a:cs typeface="Sultan Medium" pitchFamily="2" charset="-78"/>
            </a:endParaRPr>
          </a:p>
          <a:p>
            <a:pPr algn="r" rtl="1">
              <a:lnSpc>
                <a:spcPct val="70000"/>
              </a:lnSpc>
            </a:pPr>
            <a:r>
              <a:rPr lang="fa-IR" sz="2800" b="1" dirty="0">
                <a:solidFill>
                  <a:srgbClr val="003300"/>
                </a:solidFill>
                <a:effectLst>
                  <a:glow rad="139700">
                    <a:schemeClr val="accent3">
                      <a:satMod val="175000"/>
                      <a:alpha val="40000"/>
                    </a:schemeClr>
                  </a:glow>
                </a:effectLst>
                <a:latin typeface="Arial" pitchFamily="34" charset="0"/>
                <a:hlinkClick r:id="rId15" action="ppaction://hlinksldjump"/>
              </a:rPr>
              <a:t>تكرار من كنت مولاه فعلي مولاه</a:t>
            </a:r>
            <a:endParaRPr lang="en-US" sz="2400" dirty="0"/>
          </a:p>
          <a:p>
            <a:pPr algn="r" rtl="1">
              <a:lnSpc>
                <a:spcPct val="70000"/>
              </a:lnSpc>
            </a:pPr>
            <a:endParaRPr lang="en-US" sz="2800" b="1" dirty="0">
              <a:solidFill>
                <a:schemeClr val="tx1"/>
              </a:solidFill>
              <a:cs typeface="Sultan Medium" pitchFamily="2" charset="-78"/>
            </a:endParaRPr>
          </a:p>
          <a:p>
            <a:pPr algn="r" rtl="1">
              <a:lnSpc>
                <a:spcPct val="70000"/>
              </a:lnSpc>
            </a:pP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80280099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18260" y="908720"/>
            <a:ext cx="8755480" cy="5949280"/>
          </a:xfrm>
        </p:spPr>
        <p:style>
          <a:lnRef idx="1">
            <a:schemeClr val="accent4"/>
          </a:lnRef>
          <a:fillRef idx="2">
            <a:schemeClr val="accent4"/>
          </a:fillRef>
          <a:effectRef idx="1">
            <a:schemeClr val="accent4"/>
          </a:effectRef>
          <a:fontRef idx="minor">
            <a:schemeClr val="dk1"/>
          </a:fontRef>
        </p:style>
        <p:txBody>
          <a:bodyPr>
            <a:noAutofit/>
          </a:bodyPr>
          <a:lstStyle/>
          <a:p>
            <a:pPr algn="r" rtl="1"/>
            <a:r>
              <a:rPr lang="fa-IR" b="1" dirty="0"/>
              <a:t>1 - يكي از شبهاتي كه در شبكه هاي وهابي مرتب روي آن مانور مي دهند موضوع ارتباط جريان غدير به شكايت سپاه يمن هست لطفا در اين زمينه توضيح دهيد</a:t>
            </a:r>
            <a:endParaRPr lang="en-US" b="1" dirty="0"/>
          </a:p>
          <a:p>
            <a:pPr algn="r" rtl="1"/>
            <a:r>
              <a:rPr lang="fa-IR" b="1" dirty="0"/>
              <a:t>2 - تحليل جنابعالي از اين شبهه چيست؟</a:t>
            </a:r>
            <a:endParaRPr lang="en-US" b="1" dirty="0"/>
          </a:p>
          <a:p>
            <a:pPr algn="r" rtl="1"/>
            <a:r>
              <a:rPr lang="fa-IR" b="1" dirty="0"/>
              <a:t>3 - آيا همين افسانه اي كه با فته اند مباني اعتقادي اهل سنت را نسبت به عدم اختلاف ميانه صحابه و ... را نابود نمي كند</a:t>
            </a:r>
            <a:endParaRPr lang="en-US" b="1" dirty="0"/>
          </a:p>
          <a:p>
            <a:pPr algn="r" rtl="1"/>
            <a:r>
              <a:rPr lang="fa-IR" b="1" dirty="0"/>
              <a:t>4 - سوالي مشابه سوال قبلي من اين كه پيامبر اكرم  (ع) از صحابه غضبناك مي شود عدالت صحابه را زير سؤال نمي برد؟</a:t>
            </a:r>
            <a:endParaRPr lang="en-US" b="1" dirty="0"/>
          </a:p>
          <a:p>
            <a:pPr algn="r" rtl="1"/>
            <a:r>
              <a:rPr lang="fa-IR" b="1" dirty="0"/>
              <a:t>5 - آيا همين قضيه دلالت بر ولايت حضرت امير  (ع) نمي كند؟ مگر مورد مي تواند مخصص باشد؟</a:t>
            </a:r>
            <a:endParaRPr lang="en-US" b="1" dirty="0"/>
          </a:p>
          <a:p>
            <a:pPr algn="r" rtl="1"/>
            <a:r>
              <a:rPr lang="fa-IR" b="1" dirty="0"/>
              <a:t>6 - لطفا در رابطه با سفر قضاوتي علي  (ع) به يمن نيز توضيح مختصري بدهيد</a:t>
            </a:r>
            <a:endParaRPr lang="en-US" b="1" dirty="0"/>
          </a:p>
          <a:p>
            <a:pPr algn="r" rtl="1"/>
            <a:r>
              <a:rPr lang="fa-IR" b="1" dirty="0"/>
              <a:t>7 - قضيه سفر علي  (ع) به يمن براي جمع زكات نيز توضيح دهيد</a:t>
            </a:r>
            <a:endParaRPr lang="en-US" b="1" dirty="0"/>
          </a:p>
          <a:p>
            <a:pPr algn="r" rtl="1"/>
            <a:r>
              <a:rPr lang="fa-IR" b="1" dirty="0"/>
              <a:t>8 - اشكال اساسي اين قضيه را در كجا مي بينيد</a:t>
            </a:r>
            <a:endParaRPr lang="en-US" b="1" dirty="0"/>
          </a:p>
          <a:p>
            <a:pPr algn="r" rtl="1"/>
            <a:r>
              <a:rPr lang="fa-IR" b="1" dirty="0"/>
              <a:t>9 - آيا در خطبه غدير اشاره به قضيه شكايت سپاه يمن شده يا خير؟</a:t>
            </a:r>
            <a:endParaRPr lang="en-US" b="1" dirty="0"/>
          </a:p>
          <a:p>
            <a:pPr algn="r" rtl="1"/>
            <a:r>
              <a:rPr lang="fa-IR" b="1" dirty="0"/>
              <a:t>10 - چرا قضيه معرفي حضرت امير  (ع) در مكه انجام نگرفت ؟</a:t>
            </a:r>
            <a:endParaRPr lang="en-US" b="1" dirty="0"/>
          </a:p>
          <a:p>
            <a:pPr algn="r" rtl="1"/>
            <a:r>
              <a:rPr lang="fa-IR" b="1" dirty="0"/>
              <a:t>11 - آخرين تحليل جنابعالي از قضيه شكايت جيش يمن چيست؟</a:t>
            </a:r>
            <a:endParaRPr lang="en-US" b="1" dirty="0"/>
          </a:p>
          <a:p>
            <a:pPr algn="r" rtl="1"/>
            <a:r>
              <a:rPr lang="fa-IR" dirty="0"/>
              <a:t> </a:t>
            </a:r>
            <a:endParaRPr lang="en-US" dirty="0"/>
          </a:p>
          <a:p>
            <a:pPr algn="r" rtl="1"/>
            <a:endParaRPr lang="en-US" dirty="0"/>
          </a:p>
        </p:txBody>
      </p:sp>
      <p:sp>
        <p:nvSpPr>
          <p:cNvPr id="2" name="Title 1"/>
          <p:cNvSpPr>
            <a:spLocks noGrp="1"/>
          </p:cNvSpPr>
          <p:nvPr>
            <p:ph type="title"/>
          </p:nvPr>
        </p:nvSpPr>
        <p:spPr>
          <a:xfrm>
            <a:off x="1699125" y="88040"/>
            <a:ext cx="8823246" cy="820680"/>
          </a:xfrm>
        </p:spPr>
        <p:style>
          <a:lnRef idx="0">
            <a:scrgbClr r="0" g="0" b="0"/>
          </a:lnRef>
          <a:fillRef idx="1002">
            <a:schemeClr val="dk2"/>
          </a:fillRef>
          <a:effectRef idx="0">
            <a:scrgbClr r="0" g="0" b="0"/>
          </a:effectRef>
          <a:fontRef idx="major"/>
        </p:style>
        <p:txBody>
          <a:bodyPr/>
          <a:lstStyle/>
          <a:p>
            <a:pPr algn="ctr"/>
            <a:r>
              <a:rPr lang="fa-IR" dirty="0"/>
              <a:t>سؤالات شكوائيه جيش يمن</a:t>
            </a:r>
            <a:endParaRPr lang="en-US" dirty="0"/>
          </a:p>
        </p:txBody>
      </p:sp>
    </p:spTree>
    <p:extLst>
      <p:ext uri="{BB962C8B-B14F-4D97-AF65-F5344CB8AC3E}">
        <p14:creationId xmlns:p14="http://schemas.microsoft.com/office/powerpoint/2010/main" val="323136684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32150633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7354" y="704038"/>
            <a:ext cx="9133795" cy="6157762"/>
          </a:xfrm>
        </p:spPr>
        <p:style>
          <a:lnRef idx="1">
            <a:schemeClr val="accent4"/>
          </a:lnRef>
          <a:fillRef idx="2">
            <a:schemeClr val="accent4"/>
          </a:fillRef>
          <a:effectRef idx="1">
            <a:schemeClr val="accent4"/>
          </a:effectRef>
          <a:fontRef idx="minor">
            <a:schemeClr val="dk1"/>
          </a:fontRef>
        </p:style>
        <p:txBody>
          <a:bodyPr>
            <a:noAutofit/>
          </a:bodyPr>
          <a:lstStyle/>
          <a:p>
            <a:endParaRPr lang="fa-IR" sz="2800" dirty="0"/>
          </a:p>
          <a:p>
            <a:endParaRPr lang="fa-IR" sz="2800" dirty="0"/>
          </a:p>
          <a:p>
            <a:endParaRPr lang="en-US" sz="2800" dirty="0"/>
          </a:p>
        </p:txBody>
      </p:sp>
      <p:sp>
        <p:nvSpPr>
          <p:cNvPr id="7" name="Title 6"/>
          <p:cNvSpPr>
            <a:spLocks noGrp="1"/>
          </p:cNvSpPr>
          <p:nvPr>
            <p:ph type="title"/>
          </p:nvPr>
        </p:nvSpPr>
        <p:spPr>
          <a:xfrm>
            <a:off x="1733814" y="6116"/>
            <a:ext cx="8735888" cy="669998"/>
          </a:xfrm>
        </p:spPr>
        <p:style>
          <a:lnRef idx="0">
            <a:schemeClr val="accent4"/>
          </a:lnRef>
          <a:fillRef idx="3">
            <a:schemeClr val="accent4"/>
          </a:fillRef>
          <a:effectRef idx="3">
            <a:schemeClr val="accent4"/>
          </a:effectRef>
          <a:fontRef idx="minor">
            <a:schemeClr val="lt1"/>
          </a:fontRef>
        </p:style>
        <p:txBody>
          <a:bodyPr>
            <a:noAutofit/>
          </a:bodyPr>
          <a:lstStyle/>
          <a:p>
            <a:pPr rtl="1"/>
            <a:r>
              <a:rPr lang="fa-IR" sz="3200" b="1" dirty="0">
                <a:latin typeface="Arial" pitchFamily="34" charset="0"/>
                <a:cs typeface="Arial" pitchFamily="34" charset="0"/>
              </a:rPr>
              <a:t>دلهره پيامبر اكرم (ص) از مخالفت مردم با ولايت علي  (ع) </a:t>
            </a:r>
            <a:endParaRPr lang="en-US" sz="3200" b="1" dirty="0">
              <a:latin typeface="Arial" pitchFamily="34" charset="0"/>
              <a:cs typeface="Arial" pitchFamily="34" charset="0"/>
            </a:endParaRPr>
          </a:p>
        </p:txBody>
      </p:sp>
      <p:sp>
        <p:nvSpPr>
          <p:cNvPr id="11" name="Rounded Rectangle 10"/>
          <p:cNvSpPr/>
          <p:nvPr/>
        </p:nvSpPr>
        <p:spPr>
          <a:xfrm>
            <a:off x="1631504" y="764704"/>
            <a:ext cx="8927314" cy="21320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endParaRPr lang="en-US" sz="3200" dirty="0"/>
          </a:p>
        </p:txBody>
      </p:sp>
      <p:sp>
        <p:nvSpPr>
          <p:cNvPr id="10" name="Rectangle 9"/>
          <p:cNvSpPr/>
          <p:nvPr/>
        </p:nvSpPr>
        <p:spPr>
          <a:xfrm>
            <a:off x="1731394" y="2996952"/>
            <a:ext cx="760496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التفسير الوسيط لوهبة الزحيلي، ج 1 ص 480، دار الفكر المعاصر  بيروت</a:t>
            </a:r>
            <a:endParaRPr lang="fa-IR" sz="2800" b="1" dirty="0">
              <a:solidFill>
                <a:srgbClr val="FF0000"/>
              </a:solidFill>
              <a:latin typeface="Arial" pitchFamily="34" charset="0"/>
              <a:cs typeface="Arial" pitchFamily="34" charset="0"/>
            </a:endParaRPr>
          </a:p>
        </p:txBody>
      </p:sp>
      <p:sp>
        <p:nvSpPr>
          <p:cNvPr id="15" name="Rounded Rectangle 14"/>
          <p:cNvSpPr/>
          <p:nvPr/>
        </p:nvSpPr>
        <p:spPr>
          <a:xfrm>
            <a:off x="1631504" y="4221088"/>
            <a:ext cx="8927314" cy="14707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Low" rtl="1"/>
            <a:endParaRPr lang="fa-IR" sz="3200" b="1" dirty="0"/>
          </a:p>
        </p:txBody>
      </p:sp>
      <p:sp>
        <p:nvSpPr>
          <p:cNvPr id="9" name="Rectangle 8"/>
          <p:cNvSpPr/>
          <p:nvPr/>
        </p:nvSpPr>
        <p:spPr>
          <a:xfrm>
            <a:off x="1883793" y="5949280"/>
            <a:ext cx="564770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تفسير الطبري ج 6 ص 414 الدر المنثورج 2 ص 298</a:t>
            </a:r>
            <a:endParaRPr lang="en-US" sz="2800" dirty="0"/>
          </a:p>
        </p:txBody>
      </p:sp>
    </p:spTree>
    <p:extLst>
      <p:ext uri="{BB962C8B-B14F-4D97-AF65-F5344CB8AC3E}">
        <p14:creationId xmlns:p14="http://schemas.microsoft.com/office/powerpoint/2010/main" val="314596140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5"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167467" y="-27384"/>
            <a:ext cx="11844337"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برگشتن و رسیدن حجاج به غدیر</a:t>
            </a:r>
            <a:endParaRPr lang="en-US" b="1" dirty="0">
              <a:solidFill>
                <a:schemeClr val="tx1"/>
              </a:solidFill>
              <a:cs typeface="Sultan Medium" pitchFamily="2" charset="-78"/>
            </a:endParaRPr>
          </a:p>
        </p:txBody>
      </p:sp>
      <p:sp>
        <p:nvSpPr>
          <p:cNvPr id="3" name="Content Placeholder 4"/>
          <p:cNvSpPr txBox="1">
            <a:spLocks/>
          </p:cNvSpPr>
          <p:nvPr>
            <p:custDataLst>
              <p:tags r:id="rId2"/>
            </p:custDataLst>
          </p:nvPr>
        </p:nvSpPr>
        <p:spPr>
          <a:xfrm>
            <a:off x="130821" y="836713"/>
            <a:ext cx="11933903" cy="606749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fa-IR" sz="3600" b="1" dirty="0"/>
              <a:t>عن سعد </a:t>
            </a:r>
            <a:r>
              <a:rPr lang="fa-IR" sz="3600" b="1" dirty="0" err="1"/>
              <a:t>أنه</a:t>
            </a:r>
            <a:r>
              <a:rPr lang="fa-IR" sz="3600" b="1" dirty="0"/>
              <a:t> قال </a:t>
            </a:r>
            <a:r>
              <a:rPr lang="fa-IR" sz="3600" b="1" dirty="0" err="1"/>
              <a:t>كنا</a:t>
            </a:r>
            <a:r>
              <a:rPr lang="fa-IR" sz="3600" b="1" dirty="0"/>
              <a:t> </a:t>
            </a:r>
            <a:r>
              <a:rPr lang="fa-IR" sz="3600" b="1" dirty="0" err="1"/>
              <a:t>مع</a:t>
            </a:r>
            <a:r>
              <a:rPr lang="fa-IR" sz="3600" b="1" dirty="0"/>
              <a:t> رسول الله(ص)</a:t>
            </a:r>
            <a:r>
              <a:rPr lang="en-US" sz="3600" b="1" dirty="0"/>
              <a:t> </a:t>
            </a:r>
            <a:r>
              <a:rPr lang="fa-IR" sz="3600" b="1" dirty="0" err="1"/>
              <a:t>بطريق</a:t>
            </a:r>
            <a:r>
              <a:rPr lang="fa-IR" sz="3600" b="1" dirty="0"/>
              <a:t> </a:t>
            </a:r>
            <a:r>
              <a:rPr lang="fa-IR" sz="3600" b="1" dirty="0" err="1"/>
              <a:t>مكة</a:t>
            </a:r>
            <a:r>
              <a:rPr lang="fa-IR" sz="3600" b="1" dirty="0"/>
              <a:t> </a:t>
            </a:r>
            <a:r>
              <a:rPr lang="fa-IR" sz="3600" b="1" dirty="0" err="1"/>
              <a:t>وهو</a:t>
            </a:r>
            <a:r>
              <a:rPr lang="fa-IR" sz="3600" b="1" dirty="0"/>
              <a:t> متوجه </a:t>
            </a:r>
            <a:r>
              <a:rPr lang="fa-IR" sz="3600" b="1" dirty="0" err="1"/>
              <a:t>إليها</a:t>
            </a:r>
            <a:r>
              <a:rPr lang="fa-IR" sz="3600" b="1" dirty="0"/>
              <a:t> </a:t>
            </a:r>
            <a:r>
              <a:rPr lang="fa-IR" sz="3600" b="1" dirty="0" err="1"/>
              <a:t>فلما</a:t>
            </a:r>
            <a:r>
              <a:rPr lang="fa-IR" sz="3600" b="1" dirty="0"/>
              <a:t> </a:t>
            </a:r>
            <a:r>
              <a:rPr lang="fa-IR" sz="3600" b="1" dirty="0" err="1"/>
              <a:t>بلغ</a:t>
            </a:r>
            <a:r>
              <a:rPr lang="fa-IR" sz="3600" b="1" dirty="0"/>
              <a:t> </a:t>
            </a:r>
            <a:r>
              <a:rPr lang="fa-IR" sz="3600" b="1" dirty="0" err="1"/>
              <a:t>غدير</a:t>
            </a:r>
            <a:r>
              <a:rPr lang="fa-IR" sz="3600" b="1" dirty="0"/>
              <a:t> خم وقف </a:t>
            </a:r>
            <a:r>
              <a:rPr lang="fa-IR" sz="3600" b="1" dirty="0" err="1"/>
              <a:t>الناس</a:t>
            </a:r>
            <a:r>
              <a:rPr lang="fa-IR" sz="3600" b="1" dirty="0"/>
              <a:t> </a:t>
            </a:r>
            <a:r>
              <a:rPr lang="fa-IR" sz="3600" b="1" dirty="0" err="1"/>
              <a:t>ثم</a:t>
            </a:r>
            <a:r>
              <a:rPr lang="fa-IR" sz="3600" b="1" dirty="0"/>
              <a:t> رد من </a:t>
            </a:r>
            <a:r>
              <a:rPr lang="fa-IR" sz="3600" b="1" dirty="0" err="1"/>
              <a:t>مضى</a:t>
            </a:r>
            <a:r>
              <a:rPr lang="fa-IR" sz="3600" b="1" dirty="0"/>
              <a:t> </a:t>
            </a:r>
            <a:r>
              <a:rPr lang="fa-IR" sz="3600" b="1" dirty="0" err="1"/>
              <a:t>ولحقه</a:t>
            </a:r>
            <a:r>
              <a:rPr lang="fa-IR" sz="3600" b="1" dirty="0"/>
              <a:t> من تخلف</a:t>
            </a:r>
          </a:p>
          <a:p>
            <a:pPr marL="0" indent="0" algn="justLow" rtl="1">
              <a:buNone/>
            </a:pPr>
            <a:endParaRPr lang="fa-IR" sz="3600" b="1" dirty="0"/>
          </a:p>
          <a:p>
            <a:pPr marL="0" indent="0" algn="justLow" rtl="1">
              <a:buNone/>
            </a:pPr>
            <a:endParaRPr lang="fa-IR" sz="3600" b="1" dirty="0"/>
          </a:p>
          <a:p>
            <a:pPr marL="0" indent="0" algn="justLow" rtl="1">
              <a:buNone/>
            </a:pPr>
            <a:endParaRPr lang="fa-IR" sz="3600" b="1" dirty="0"/>
          </a:p>
          <a:p>
            <a:pPr marL="0" indent="0" algn="justLow" rtl="1">
              <a:buNone/>
            </a:pPr>
            <a:r>
              <a:rPr lang="fa-IR" sz="3600" b="1" dirty="0" err="1"/>
              <a:t>يعقوب</a:t>
            </a:r>
            <a:r>
              <a:rPr lang="fa-IR" sz="3600" b="1" dirty="0"/>
              <a:t> بن جعفر بن </a:t>
            </a:r>
            <a:r>
              <a:rPr lang="fa-IR" sz="3600" b="1" dirty="0" err="1"/>
              <a:t>أبي</a:t>
            </a:r>
            <a:r>
              <a:rPr lang="fa-IR" sz="3600" b="1" dirty="0"/>
              <a:t> </a:t>
            </a:r>
            <a:r>
              <a:rPr lang="fa-IR" sz="3600" b="1" dirty="0" err="1"/>
              <a:t>كثير</a:t>
            </a:r>
            <a:r>
              <a:rPr lang="fa-IR" sz="3600" b="1" dirty="0"/>
              <a:t> </a:t>
            </a:r>
            <a:r>
              <a:rPr lang="fa-IR" sz="3600" b="1" dirty="0" err="1"/>
              <a:t>الأنصاري</a:t>
            </a:r>
            <a:r>
              <a:rPr lang="fa-IR" sz="3600" b="1" dirty="0"/>
              <a:t> </a:t>
            </a:r>
            <a:r>
              <a:rPr lang="fa-IR" sz="3600" b="1" dirty="0" err="1"/>
              <a:t>المدني</a:t>
            </a:r>
            <a:r>
              <a:rPr lang="fa-IR" sz="3600" b="1" dirty="0"/>
              <a:t> مقبول من </a:t>
            </a:r>
            <a:r>
              <a:rPr lang="fa-IR" sz="3600" b="1" dirty="0" err="1"/>
              <a:t>التاسعة</a:t>
            </a:r>
            <a:r>
              <a:rPr lang="fa-IR" sz="3600" b="1" dirty="0"/>
              <a:t> س </a:t>
            </a:r>
            <a:br>
              <a:rPr lang="fa-IR" sz="3600" dirty="0"/>
            </a:br>
            <a:endParaRPr lang="fa-IR" sz="3600" dirty="0"/>
          </a:p>
          <a:p>
            <a:pPr marL="0" indent="0" algn="justLow" rtl="1">
              <a:buNone/>
            </a:pPr>
            <a:endParaRPr lang="en-US" sz="2800" dirty="0"/>
          </a:p>
          <a:p>
            <a:pPr marL="0" indent="0" algn="justLow" rtl="1">
              <a:buNone/>
            </a:pPr>
            <a:endParaRPr lang="en-US" sz="2800" dirty="0"/>
          </a:p>
        </p:txBody>
      </p:sp>
      <p:sp>
        <p:nvSpPr>
          <p:cNvPr id="4" name="Rectangle 3"/>
          <p:cNvSpPr/>
          <p:nvPr/>
        </p:nvSpPr>
        <p:spPr>
          <a:xfrm>
            <a:off x="1919536" y="2204864"/>
            <a:ext cx="982993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err="1"/>
              <a:t>الأحاديث</a:t>
            </a:r>
            <a:r>
              <a:rPr lang="fa-IR" sz="2800" dirty="0"/>
              <a:t> المختارةج3ص213 ، </a:t>
            </a:r>
            <a:r>
              <a:rPr lang="fa-IR" sz="2800" dirty="0" err="1"/>
              <a:t>أبو</a:t>
            </a:r>
            <a:r>
              <a:rPr lang="fa-IR" sz="2800" dirty="0"/>
              <a:t> عبد الله محمد بن عبد </a:t>
            </a:r>
            <a:r>
              <a:rPr lang="fa-IR" sz="2800" dirty="0" err="1"/>
              <a:t>الواحد</a:t>
            </a:r>
            <a:r>
              <a:rPr lang="fa-IR" sz="2800" dirty="0"/>
              <a:t> بن </a:t>
            </a:r>
            <a:r>
              <a:rPr lang="fa-IR" sz="2800" dirty="0" err="1"/>
              <a:t>أحمد</a:t>
            </a:r>
            <a:r>
              <a:rPr lang="fa-IR" sz="2800" dirty="0"/>
              <a:t> </a:t>
            </a:r>
            <a:r>
              <a:rPr lang="fa-IR" sz="2800" dirty="0" err="1"/>
              <a:t>الحنبلي</a:t>
            </a:r>
            <a:r>
              <a:rPr lang="fa-IR" sz="2800" dirty="0"/>
              <a:t> </a:t>
            </a:r>
            <a:r>
              <a:rPr lang="fa-IR" sz="2800" dirty="0" err="1"/>
              <a:t>المقدسي</a:t>
            </a:r>
            <a:r>
              <a:rPr lang="fa-IR" sz="2800" dirty="0"/>
              <a:t> </a:t>
            </a:r>
          </a:p>
        </p:txBody>
      </p:sp>
      <p:pic>
        <p:nvPicPr>
          <p:cNvPr id="5" name="Picture 4">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7455" y="2081998"/>
            <a:ext cx="1272366" cy="1800000"/>
          </a:xfrm>
          <a:prstGeom prst="rect">
            <a:avLst/>
          </a:prstGeom>
        </p:spPr>
      </p:pic>
      <p:pic>
        <p:nvPicPr>
          <p:cNvPr id="6" name="Picture 5">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06064" y="4746095"/>
            <a:ext cx="1548387" cy="1800000"/>
          </a:xfrm>
          <a:prstGeom prst="rect">
            <a:avLst/>
          </a:prstGeom>
        </p:spPr>
      </p:pic>
      <p:sp>
        <p:nvSpPr>
          <p:cNvPr id="8" name="Rectangle 7"/>
          <p:cNvSpPr/>
          <p:nvPr/>
        </p:nvSpPr>
        <p:spPr>
          <a:xfrm>
            <a:off x="2991945" y="4733646"/>
            <a:ext cx="875752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err="1"/>
              <a:t>تقريب</a:t>
            </a:r>
            <a:r>
              <a:rPr lang="fa-IR" sz="2800" dirty="0"/>
              <a:t> </a:t>
            </a:r>
            <a:r>
              <a:rPr lang="fa-IR" sz="2800" dirty="0" err="1"/>
              <a:t>التهذيب</a:t>
            </a:r>
            <a:r>
              <a:rPr lang="fa-IR" sz="2800" dirty="0"/>
              <a:t> ج1 ص607 ، </a:t>
            </a:r>
            <a:r>
              <a:rPr lang="fa-IR" sz="2800" dirty="0" err="1"/>
              <a:t>أحمد</a:t>
            </a:r>
            <a:r>
              <a:rPr lang="fa-IR" sz="2800" dirty="0"/>
              <a:t> بن </a:t>
            </a:r>
            <a:r>
              <a:rPr lang="fa-IR" sz="2800" dirty="0" err="1"/>
              <a:t>علي</a:t>
            </a:r>
            <a:r>
              <a:rPr lang="fa-IR" sz="2800" dirty="0"/>
              <a:t> بن حجر </a:t>
            </a:r>
            <a:r>
              <a:rPr lang="fa-IR" sz="2800" dirty="0" err="1"/>
              <a:t>أبو</a:t>
            </a:r>
            <a:r>
              <a:rPr lang="fa-IR" sz="2800" dirty="0"/>
              <a:t> </a:t>
            </a:r>
            <a:r>
              <a:rPr lang="fa-IR" sz="2800" dirty="0" err="1"/>
              <a:t>الفضل</a:t>
            </a:r>
            <a:r>
              <a:rPr lang="fa-IR" sz="2800" dirty="0"/>
              <a:t> </a:t>
            </a:r>
            <a:r>
              <a:rPr lang="fa-IR" sz="2800" dirty="0" err="1"/>
              <a:t>العسقلاني</a:t>
            </a:r>
            <a:r>
              <a:rPr lang="fa-IR" sz="2800" dirty="0"/>
              <a:t> </a:t>
            </a:r>
            <a:r>
              <a:rPr lang="fa-IR" sz="2800" dirty="0" err="1"/>
              <a:t>الشافعي</a:t>
            </a:r>
            <a:endParaRPr lang="fa-IR" sz="2800" dirty="0"/>
          </a:p>
        </p:txBody>
      </p:sp>
    </p:spTree>
    <p:extLst>
      <p:ext uri="{BB962C8B-B14F-4D97-AF65-F5344CB8AC3E}">
        <p14:creationId xmlns:p14="http://schemas.microsoft.com/office/powerpoint/2010/main" val="26135576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43699" y="877966"/>
            <a:ext cx="11933904"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fa-IR" sz="3600" dirty="0"/>
              <a:t>قال ابن حجر: </a:t>
            </a:r>
            <a:r>
              <a:rPr lang="fa-IR" sz="3600" b="1" dirty="0"/>
              <a:t>«واعتنى بجمع طرقه أبو العباس ابن عقدة، فأخرجه من حديث سبعين صحابياً أو أكثر».</a:t>
            </a:r>
          </a:p>
          <a:p>
            <a:pPr marL="0" indent="0" algn="justLow" rtl="1">
              <a:buNone/>
            </a:pPr>
            <a:endParaRPr lang="fa-IR" sz="3600" dirty="0"/>
          </a:p>
          <a:p>
            <a:pPr marL="0" indent="0" algn="justLow" rtl="1">
              <a:buNone/>
            </a:pPr>
            <a:endParaRPr lang="fa-IR" sz="3600" dirty="0"/>
          </a:p>
          <a:p>
            <a:pPr marL="0" indent="0" algn="justLow" rtl="1">
              <a:buNone/>
            </a:pPr>
            <a:endParaRPr lang="fa-IR" sz="3600" dirty="0"/>
          </a:p>
          <a:p>
            <a:pPr marL="0" indent="0" algn="justLow" rtl="1">
              <a:buNone/>
            </a:pPr>
            <a:r>
              <a:rPr lang="fa-IR" sz="3600" dirty="0"/>
              <a:t>قال  الذهبي: </a:t>
            </a:r>
            <a:r>
              <a:rPr lang="fa-IR" sz="3600" b="1" dirty="0"/>
              <a:t>«رأيت مجلداً من طرق الحديث لابن جرير، فاندهشت له ولكثرة تلك الطرق».</a:t>
            </a:r>
            <a:endParaRPr lang="en-US" sz="3600" dirty="0"/>
          </a:p>
          <a:p>
            <a:pPr marL="0" indent="0" algn="justLow" rtl="1">
              <a:buNone/>
            </a:pPr>
            <a:endParaRPr lang="fa-IR" sz="3600" dirty="0"/>
          </a:p>
          <a:p>
            <a:pPr marL="0" indent="0" algn="justLow" rtl="1">
              <a:buNone/>
            </a:pPr>
            <a:endParaRPr lang="fa-IR" sz="3600" b="1" dirty="0"/>
          </a:p>
          <a:p>
            <a:pPr marL="0" indent="0" algn="justLow" rtl="1">
              <a:buNone/>
            </a:pPr>
            <a:endParaRPr lang="en-US" sz="3600" dirty="0"/>
          </a:p>
        </p:txBody>
      </p:sp>
      <p:sp>
        <p:nvSpPr>
          <p:cNvPr id="10" name="Title 1"/>
          <p:cNvSpPr txBox="1">
            <a:spLocks/>
          </p:cNvSpPr>
          <p:nvPr>
            <p:custDataLst>
              <p:tags r:id="rId2"/>
            </p:custDataLst>
          </p:nvPr>
        </p:nvSpPr>
        <p:spPr>
          <a:xfrm>
            <a:off x="136890" y="-27384"/>
            <a:ext cx="11962780"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طرق و اسانيد غدير</a:t>
            </a:r>
            <a:endParaRPr lang="en-US" b="1" dirty="0">
              <a:solidFill>
                <a:schemeClr val="tx1"/>
              </a:solidFill>
              <a:cs typeface="Sultan Medium" pitchFamily="2" charset="-78"/>
            </a:endParaRPr>
          </a:p>
        </p:txBody>
      </p:sp>
      <p:sp>
        <p:nvSpPr>
          <p:cNvPr id="11" name="Rectangle 10"/>
          <p:cNvSpPr/>
          <p:nvPr/>
        </p:nvSpPr>
        <p:spPr>
          <a:xfrm>
            <a:off x="7896200" y="2132856"/>
            <a:ext cx="330090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تهذيب التهذيب: ج7 ص297.</a:t>
            </a:r>
            <a:endParaRPr lang="en-US" sz="2800" dirty="0">
              <a:cs typeface="Taher" pitchFamily="2" charset="-78"/>
            </a:endParaRPr>
          </a:p>
        </p:txBody>
      </p:sp>
      <p:sp>
        <p:nvSpPr>
          <p:cNvPr id="8" name="Rectangle 7"/>
          <p:cNvSpPr/>
          <p:nvPr/>
        </p:nvSpPr>
        <p:spPr>
          <a:xfrm>
            <a:off x="8155887" y="5223284"/>
            <a:ext cx="304121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تذكرة الحفاظ: ج2 ص713</a:t>
            </a:r>
            <a:endParaRPr lang="en-US" sz="2800" dirty="0">
              <a:cs typeface="Taher" pitchFamily="2" charset="-78"/>
            </a:endParaRPr>
          </a:p>
        </p:txBody>
      </p:sp>
      <p:pic>
        <p:nvPicPr>
          <p:cNvPr id="3" name="Picture 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5398" y="4666504"/>
            <a:ext cx="1477290" cy="2160000"/>
          </a:xfrm>
          <a:prstGeom prst="rect">
            <a:avLst/>
          </a:prstGeom>
        </p:spPr>
      </p:pic>
      <p:pic>
        <p:nvPicPr>
          <p:cNvPr id="4" name="Picture 3">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95398" y="1576076"/>
            <a:ext cx="1466034" cy="2160000"/>
          </a:xfrm>
          <a:prstGeom prst="rect">
            <a:avLst/>
          </a:prstGeom>
        </p:spPr>
      </p:pic>
    </p:spTree>
    <p:extLst>
      <p:ext uri="{BB962C8B-B14F-4D97-AF65-F5344CB8AC3E}">
        <p14:creationId xmlns:p14="http://schemas.microsoft.com/office/powerpoint/2010/main" val="190376738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89981" y="877966"/>
            <a:ext cx="11984050"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endParaRPr lang="fa-IR" sz="3600" dirty="0"/>
          </a:p>
          <a:p>
            <a:pPr marL="0" indent="0" algn="justLow" rtl="1">
              <a:buNone/>
            </a:pPr>
            <a:r>
              <a:rPr lang="fa-IR" sz="3600" dirty="0"/>
              <a:t>وقال الذهبي أيضاً: </a:t>
            </a:r>
            <a:r>
              <a:rPr lang="fa-IR" sz="3600" b="1" dirty="0"/>
              <a:t>«قلت: جَمَعَ طرق حديث غدير خم في أربعة أجزاء، رأيت شطره، فبهرني سعة رواياته، وجزمت بوقوع ذلك». </a:t>
            </a:r>
          </a:p>
          <a:p>
            <a:pPr marL="0" indent="0" algn="justLow" rtl="1">
              <a:buNone/>
            </a:pPr>
            <a:endParaRPr lang="fa-IR" sz="3600" b="1" dirty="0"/>
          </a:p>
          <a:p>
            <a:pPr marL="0" indent="0" algn="justLow" rtl="1">
              <a:buNone/>
            </a:pPr>
            <a:endParaRPr lang="fa-IR" sz="3600" b="1" dirty="0"/>
          </a:p>
          <a:p>
            <a:pPr marL="0" indent="0" algn="justLow" rtl="1">
              <a:buNone/>
            </a:pPr>
            <a:r>
              <a:rPr lang="fa-IR" sz="3600" dirty="0"/>
              <a:t>قال ابن كثير: </a:t>
            </a:r>
            <a:r>
              <a:rPr lang="fa-IR" sz="3600" b="1" dirty="0"/>
              <a:t>«أبو جعفر بن جرير الطبري... وقد رأيت له كتاباً جمع فيه أحاديث غدير خم في مجلدين ضخمين، وكتاباً جمع فيه طريق حديث الطير»</a:t>
            </a:r>
            <a:r>
              <a:rPr lang="fa-IR" sz="3600" dirty="0"/>
              <a:t>.</a:t>
            </a:r>
            <a:endParaRPr lang="en-US" sz="3600" dirty="0"/>
          </a:p>
          <a:p>
            <a:pPr marL="0" indent="0" algn="justLow" rtl="1">
              <a:buNone/>
            </a:pPr>
            <a:endParaRPr lang="en-US" sz="3600" dirty="0"/>
          </a:p>
        </p:txBody>
      </p:sp>
      <p:sp>
        <p:nvSpPr>
          <p:cNvPr id="10" name="Title 1"/>
          <p:cNvSpPr txBox="1">
            <a:spLocks/>
          </p:cNvSpPr>
          <p:nvPr>
            <p:custDataLst>
              <p:tags r:id="rId2"/>
            </p:custDataLst>
          </p:nvPr>
        </p:nvSpPr>
        <p:spPr>
          <a:xfrm>
            <a:off x="83112" y="-27384"/>
            <a:ext cx="12013047"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طرق و اسانيد غدير</a:t>
            </a:r>
            <a:endParaRPr lang="en-US" b="1" dirty="0">
              <a:solidFill>
                <a:schemeClr val="tx1"/>
              </a:solidFill>
              <a:cs typeface="Sultan Medium" pitchFamily="2" charset="-78"/>
            </a:endParaRPr>
          </a:p>
        </p:txBody>
      </p:sp>
      <p:sp>
        <p:nvSpPr>
          <p:cNvPr id="9" name="Rectangle 8"/>
          <p:cNvSpPr/>
          <p:nvPr/>
        </p:nvSpPr>
        <p:spPr>
          <a:xfrm>
            <a:off x="7968208" y="2854399"/>
            <a:ext cx="342273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سير أعلام النبلاء، ج14 ص277</a:t>
            </a:r>
            <a:endParaRPr lang="en-US" sz="2800" dirty="0">
              <a:cs typeface="Taher" pitchFamily="2" charset="-78"/>
            </a:endParaRPr>
          </a:p>
        </p:txBody>
      </p:sp>
      <p:sp>
        <p:nvSpPr>
          <p:cNvPr id="12" name="Rectangle 11"/>
          <p:cNvSpPr/>
          <p:nvPr/>
        </p:nvSpPr>
        <p:spPr>
          <a:xfrm>
            <a:off x="8215811" y="5354052"/>
            <a:ext cx="317907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البداية والنهاية: ج11 ص167</a:t>
            </a:r>
            <a:endParaRPr lang="en-US" sz="2800" dirty="0">
              <a:cs typeface="Taher" pitchFamily="2" charset="-78"/>
            </a:endParaRPr>
          </a:p>
        </p:txBody>
      </p:sp>
      <p:sp>
        <p:nvSpPr>
          <p:cNvPr id="7" name="Right Arrow 6">
            <a:hlinkClick r:id="rId5" action="ppaction://hlinksldjump"/>
          </p:cNvPr>
          <p:cNvSpPr/>
          <p:nvPr/>
        </p:nvSpPr>
        <p:spPr>
          <a:xfrm>
            <a:off x="1487488" y="-31456"/>
            <a:ext cx="808602" cy="36411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2" name="Picture 1">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60582" y="2214139"/>
            <a:ext cx="1453811" cy="1800000"/>
          </a:xfrm>
          <a:prstGeom prst="rect">
            <a:avLst/>
          </a:prstGeom>
        </p:spPr>
      </p:pic>
      <p:pic>
        <p:nvPicPr>
          <p:cNvPr id="3" name="Picture 2">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54391" y="4535662"/>
            <a:ext cx="1550569" cy="2160000"/>
          </a:xfrm>
          <a:prstGeom prst="rect">
            <a:avLst/>
          </a:prstGeom>
        </p:spPr>
      </p:pic>
    </p:spTree>
    <p:extLst>
      <p:ext uri="{BB962C8B-B14F-4D97-AF65-F5344CB8AC3E}">
        <p14:creationId xmlns:p14="http://schemas.microsoft.com/office/powerpoint/2010/main" val="290230381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83112" y="-27384"/>
            <a:ext cx="12013047"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صحابه ناقلين حديث غدير</a:t>
            </a:r>
            <a:endParaRPr lang="en-US" b="1" dirty="0">
              <a:solidFill>
                <a:schemeClr val="tx1"/>
              </a:solidFill>
              <a:cs typeface="Sultan Medium" pitchFamily="2" charset="-78"/>
            </a:endParaRPr>
          </a:p>
        </p:txBody>
      </p:sp>
      <p:sp>
        <p:nvSpPr>
          <p:cNvPr id="3" name="Content Placeholder 4"/>
          <p:cNvSpPr txBox="1">
            <a:spLocks/>
          </p:cNvSpPr>
          <p:nvPr>
            <p:custDataLst>
              <p:tags r:id="rId2"/>
            </p:custDataLst>
          </p:nvPr>
        </p:nvSpPr>
        <p:spPr>
          <a:xfrm>
            <a:off x="105747" y="877966"/>
            <a:ext cx="11984050"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fa-IR" sz="2800" b="1" dirty="0"/>
              <a:t>سمع رسول الله </a:t>
            </a:r>
            <a:r>
              <a:rPr lang="fa-IR" sz="2800" b="1" dirty="0" err="1"/>
              <a:t>يقول</a:t>
            </a:r>
            <a:r>
              <a:rPr lang="fa-IR" sz="2800" b="1" dirty="0"/>
              <a:t> </a:t>
            </a:r>
            <a:r>
              <a:rPr lang="fa-IR" sz="2800" b="1" dirty="0" err="1"/>
              <a:t>يوم</a:t>
            </a:r>
            <a:r>
              <a:rPr lang="fa-IR" sz="2800" b="1" dirty="0"/>
              <a:t> </a:t>
            </a:r>
            <a:r>
              <a:rPr lang="fa-IR" sz="2800" b="1" dirty="0" err="1"/>
              <a:t>غدير</a:t>
            </a:r>
            <a:r>
              <a:rPr lang="fa-IR" sz="2800" b="1" dirty="0"/>
              <a:t> خم </a:t>
            </a:r>
            <a:r>
              <a:rPr lang="fa-IR" sz="2800" b="1" dirty="0" err="1"/>
              <a:t>لما</a:t>
            </a:r>
            <a:r>
              <a:rPr lang="fa-IR" sz="2800" b="1" dirty="0"/>
              <a:t> </a:t>
            </a:r>
            <a:r>
              <a:rPr lang="fa-IR" sz="2800" b="1" dirty="0" err="1"/>
              <a:t>قام</a:t>
            </a:r>
            <a:r>
              <a:rPr lang="fa-IR" sz="2800" b="1" dirty="0"/>
              <a:t> </a:t>
            </a:r>
            <a:r>
              <a:rPr lang="fa-IR" sz="2800" b="1" dirty="0" err="1"/>
              <a:t>فقام</a:t>
            </a:r>
            <a:r>
              <a:rPr lang="fa-IR" sz="2800" b="1" dirty="0"/>
              <a:t> </a:t>
            </a:r>
            <a:r>
              <a:rPr lang="fa-IR" sz="2800" b="1" dirty="0" err="1"/>
              <a:t>إليه</a:t>
            </a:r>
            <a:r>
              <a:rPr lang="fa-IR" sz="2800" b="1" dirty="0"/>
              <a:t> </a:t>
            </a:r>
            <a:r>
              <a:rPr lang="fa-IR" sz="2800" b="1" dirty="0" err="1"/>
              <a:t>ثلاثة</a:t>
            </a:r>
            <a:r>
              <a:rPr lang="fa-IR" sz="2800" b="1" dirty="0"/>
              <a:t> عشر </a:t>
            </a:r>
            <a:r>
              <a:rPr lang="fa-IR" sz="2800" b="1" dirty="0" err="1"/>
              <a:t>رجلا</a:t>
            </a:r>
            <a:r>
              <a:rPr lang="fa-IR" sz="2800" b="1" dirty="0"/>
              <a:t> </a:t>
            </a:r>
            <a:r>
              <a:rPr lang="fa-IR" sz="2800" b="1" dirty="0" err="1"/>
              <a:t>فشهدوا</a:t>
            </a:r>
            <a:r>
              <a:rPr lang="fa-IR" sz="2800" b="1" dirty="0"/>
              <a:t> </a:t>
            </a:r>
          </a:p>
          <a:p>
            <a:pPr marL="0" indent="0" algn="justLow" rtl="1">
              <a:buNone/>
            </a:pPr>
            <a:endParaRPr lang="fa-IR" sz="2800" b="1" dirty="0"/>
          </a:p>
          <a:p>
            <a:pPr marL="0" indent="0" algn="justLow" rtl="1">
              <a:buNone/>
            </a:pPr>
            <a:endParaRPr lang="fa-IR" sz="2800" b="1" dirty="0"/>
          </a:p>
          <a:p>
            <a:pPr marL="0" indent="0" algn="justLow" rtl="1">
              <a:buNone/>
            </a:pPr>
            <a:endParaRPr lang="fa-IR" sz="2800" b="1" dirty="0"/>
          </a:p>
          <a:p>
            <a:pPr marL="0" indent="0" algn="justLow" rtl="1">
              <a:buNone/>
            </a:pPr>
            <a:endParaRPr lang="fa-IR" sz="2800" b="1" dirty="0"/>
          </a:p>
          <a:p>
            <a:pPr marL="0" indent="0" algn="justLow" rtl="1">
              <a:buNone/>
            </a:pPr>
            <a:endParaRPr lang="fa-IR" sz="2800" b="1" dirty="0"/>
          </a:p>
          <a:p>
            <a:pPr marL="0" indent="0" algn="justLow" rtl="1">
              <a:buNone/>
            </a:pPr>
            <a:r>
              <a:rPr lang="fa-IR" sz="2800" b="1" dirty="0"/>
              <a:t>سمع رسول الله </a:t>
            </a:r>
            <a:r>
              <a:rPr lang="fa-IR" sz="2800" b="1" dirty="0" err="1"/>
              <a:t>يقول</a:t>
            </a:r>
            <a:r>
              <a:rPr lang="fa-IR" sz="2800" b="1" dirty="0"/>
              <a:t> </a:t>
            </a:r>
            <a:r>
              <a:rPr lang="fa-IR" sz="2800" b="1" dirty="0" err="1"/>
              <a:t>يوم</a:t>
            </a:r>
            <a:r>
              <a:rPr lang="fa-IR" sz="2800" b="1" dirty="0"/>
              <a:t> </a:t>
            </a:r>
            <a:r>
              <a:rPr lang="fa-IR" sz="2800" b="1" dirty="0" err="1"/>
              <a:t>غدير</a:t>
            </a:r>
            <a:r>
              <a:rPr lang="fa-IR" sz="2800" b="1" dirty="0"/>
              <a:t> خم </a:t>
            </a:r>
            <a:r>
              <a:rPr lang="fa-IR" sz="2800" b="1" dirty="0" err="1"/>
              <a:t>لما</a:t>
            </a:r>
            <a:r>
              <a:rPr lang="fa-IR" sz="2800" b="1" dirty="0"/>
              <a:t> </a:t>
            </a:r>
            <a:r>
              <a:rPr lang="fa-IR" sz="2800" b="1" dirty="0" err="1"/>
              <a:t>قام</a:t>
            </a:r>
            <a:r>
              <a:rPr lang="fa-IR" sz="2800" b="1" dirty="0"/>
              <a:t> </a:t>
            </a:r>
            <a:r>
              <a:rPr lang="fa-IR" sz="2800" b="1" dirty="0" err="1"/>
              <a:t>فقام</a:t>
            </a:r>
            <a:r>
              <a:rPr lang="fa-IR" sz="2800" b="1" dirty="0"/>
              <a:t> </a:t>
            </a:r>
            <a:r>
              <a:rPr lang="fa-IR" sz="2800" b="1" dirty="0" err="1"/>
              <a:t>ثلاثة</a:t>
            </a:r>
            <a:r>
              <a:rPr lang="fa-IR" sz="2800" b="1" dirty="0"/>
              <a:t> عشر </a:t>
            </a:r>
            <a:r>
              <a:rPr lang="fa-IR" sz="2800" b="1" dirty="0" err="1"/>
              <a:t>رجلا</a:t>
            </a:r>
            <a:r>
              <a:rPr lang="fa-IR" sz="2800" b="1" dirty="0"/>
              <a:t> </a:t>
            </a:r>
            <a:r>
              <a:rPr lang="fa-IR" sz="2800" b="1" dirty="0" err="1"/>
              <a:t>فشهدوا</a:t>
            </a:r>
            <a:r>
              <a:rPr lang="fa-IR" sz="2800" b="1" dirty="0"/>
              <a:t> </a:t>
            </a:r>
            <a:r>
              <a:rPr lang="fa-IR" sz="2800" b="1" dirty="0" err="1"/>
              <a:t>رواه</a:t>
            </a:r>
            <a:r>
              <a:rPr lang="fa-IR" sz="2800" b="1" dirty="0"/>
              <a:t> </a:t>
            </a:r>
            <a:r>
              <a:rPr lang="fa-IR" sz="2800" b="1" dirty="0" err="1"/>
              <a:t>البزار</a:t>
            </a:r>
            <a:r>
              <a:rPr lang="fa-IR" sz="2800" b="1" dirty="0"/>
              <a:t> </a:t>
            </a:r>
          </a:p>
          <a:p>
            <a:pPr marL="0" indent="0" algn="justLow" rtl="1">
              <a:buNone/>
            </a:pPr>
            <a:r>
              <a:rPr lang="fa-IR" sz="2800" b="1" dirty="0" err="1"/>
              <a:t>ورجاله</a:t>
            </a:r>
            <a:r>
              <a:rPr lang="fa-IR" sz="2800" b="1" dirty="0"/>
              <a:t> رجال </a:t>
            </a:r>
            <a:r>
              <a:rPr lang="fa-IR" sz="2800" b="1" dirty="0" err="1"/>
              <a:t>الصحيح</a:t>
            </a:r>
            <a:r>
              <a:rPr lang="fa-IR" sz="2800" b="1" dirty="0"/>
              <a:t> </a:t>
            </a:r>
            <a:r>
              <a:rPr lang="fa-IR" sz="2800" b="1" dirty="0" err="1"/>
              <a:t>غير</a:t>
            </a:r>
            <a:r>
              <a:rPr lang="fa-IR" sz="2800" b="1" dirty="0"/>
              <a:t> فطر بن </a:t>
            </a:r>
            <a:r>
              <a:rPr lang="fa-IR" sz="2800" b="1" dirty="0" err="1"/>
              <a:t>خليفة</a:t>
            </a:r>
            <a:r>
              <a:rPr lang="fa-IR" sz="2800" b="1" dirty="0"/>
              <a:t> </a:t>
            </a:r>
            <a:r>
              <a:rPr lang="fa-IR" sz="2800" b="1" dirty="0" err="1"/>
              <a:t>وهو</a:t>
            </a:r>
            <a:r>
              <a:rPr lang="fa-IR" sz="2800" b="1" dirty="0"/>
              <a:t> </a:t>
            </a:r>
            <a:r>
              <a:rPr lang="fa-IR" sz="2800" b="1" dirty="0" err="1"/>
              <a:t>ثقة</a:t>
            </a:r>
            <a:r>
              <a:rPr lang="fa-IR" sz="2800" b="1" dirty="0"/>
              <a:t> </a:t>
            </a:r>
          </a:p>
        </p:txBody>
      </p:sp>
      <p:sp>
        <p:nvSpPr>
          <p:cNvPr id="4" name="Rectangle 3"/>
          <p:cNvSpPr/>
          <p:nvPr/>
        </p:nvSpPr>
        <p:spPr>
          <a:xfrm>
            <a:off x="4871864" y="5065900"/>
            <a:ext cx="682109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مجمع </a:t>
            </a:r>
            <a:r>
              <a:rPr lang="fa-IR" sz="2800" dirty="0" err="1"/>
              <a:t>الزوائد</a:t>
            </a:r>
            <a:r>
              <a:rPr lang="fa-IR" sz="2800" dirty="0"/>
              <a:t> </a:t>
            </a:r>
            <a:r>
              <a:rPr lang="fa-IR" sz="2800" dirty="0" err="1"/>
              <a:t>ومنبع</a:t>
            </a:r>
            <a:r>
              <a:rPr lang="fa-IR" sz="2800" dirty="0"/>
              <a:t> </a:t>
            </a:r>
            <a:r>
              <a:rPr lang="fa-IR" sz="2800" dirty="0" err="1"/>
              <a:t>الفوائد</a:t>
            </a:r>
            <a:r>
              <a:rPr lang="fa-IR" sz="2800" dirty="0"/>
              <a:t> ج9ص105، </a:t>
            </a:r>
            <a:r>
              <a:rPr lang="fa-IR" sz="2800" dirty="0" err="1"/>
              <a:t>علي</a:t>
            </a:r>
            <a:r>
              <a:rPr lang="fa-IR" sz="2800" dirty="0"/>
              <a:t> بن </a:t>
            </a:r>
            <a:r>
              <a:rPr lang="fa-IR" sz="2800" dirty="0" err="1"/>
              <a:t>أبي</a:t>
            </a:r>
            <a:r>
              <a:rPr lang="fa-IR" sz="2800" dirty="0"/>
              <a:t> </a:t>
            </a:r>
            <a:r>
              <a:rPr lang="fa-IR" sz="2800" dirty="0" err="1"/>
              <a:t>بكر</a:t>
            </a:r>
            <a:r>
              <a:rPr lang="fa-IR" sz="2800" dirty="0"/>
              <a:t> </a:t>
            </a:r>
            <a:r>
              <a:rPr lang="fa-IR" sz="2800" dirty="0" err="1"/>
              <a:t>الهيثمي</a:t>
            </a:r>
            <a:endParaRPr lang="fa-IR" sz="2800" dirty="0"/>
          </a:p>
        </p:txBody>
      </p:sp>
      <p:pic>
        <p:nvPicPr>
          <p:cNvPr id="5" name="Picture 4">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3392" y="4509120"/>
            <a:ext cx="1467097" cy="2160000"/>
          </a:xfrm>
          <a:prstGeom prst="rect">
            <a:avLst/>
          </a:prstGeom>
        </p:spPr>
      </p:pic>
      <p:sp>
        <p:nvSpPr>
          <p:cNvPr id="7" name="Rectangle 6"/>
          <p:cNvSpPr/>
          <p:nvPr/>
        </p:nvSpPr>
        <p:spPr>
          <a:xfrm>
            <a:off x="2893758" y="1628800"/>
            <a:ext cx="879920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err="1"/>
              <a:t>البحر</a:t>
            </a:r>
            <a:r>
              <a:rPr lang="fa-IR" sz="2800" dirty="0"/>
              <a:t> </a:t>
            </a:r>
            <a:r>
              <a:rPr lang="fa-IR" sz="2800" dirty="0" err="1"/>
              <a:t>الزخار</a:t>
            </a:r>
            <a:r>
              <a:rPr lang="fa-IR" sz="2800" dirty="0"/>
              <a:t> مسند </a:t>
            </a:r>
            <a:r>
              <a:rPr lang="fa-IR" sz="2800" dirty="0" err="1"/>
              <a:t>البزار</a:t>
            </a:r>
            <a:r>
              <a:rPr lang="fa-IR" sz="2800" dirty="0"/>
              <a:t>  ج 3   ص 35، </a:t>
            </a:r>
            <a:r>
              <a:rPr lang="fa-IR" sz="2800" dirty="0" err="1"/>
              <a:t>أبو</a:t>
            </a:r>
            <a:r>
              <a:rPr lang="fa-IR" sz="2800" dirty="0"/>
              <a:t> </a:t>
            </a:r>
            <a:r>
              <a:rPr lang="fa-IR" sz="2800" dirty="0" err="1"/>
              <a:t>بكر</a:t>
            </a:r>
            <a:r>
              <a:rPr lang="fa-IR" sz="2800" dirty="0"/>
              <a:t> </a:t>
            </a:r>
            <a:r>
              <a:rPr lang="fa-IR" sz="2800" dirty="0" err="1"/>
              <a:t>أحمد</a:t>
            </a:r>
            <a:r>
              <a:rPr lang="fa-IR" sz="2800" dirty="0"/>
              <a:t> بن عمرو بن عبد </a:t>
            </a:r>
            <a:r>
              <a:rPr lang="fa-IR" sz="2800" dirty="0" err="1"/>
              <a:t>الخالق</a:t>
            </a:r>
            <a:r>
              <a:rPr lang="fa-IR" sz="2800" dirty="0"/>
              <a:t> </a:t>
            </a:r>
            <a:r>
              <a:rPr lang="fa-IR" sz="2800" dirty="0" err="1"/>
              <a:t>البزار</a:t>
            </a:r>
            <a:endParaRPr lang="fa-IR" sz="2800" dirty="0"/>
          </a:p>
        </p:txBody>
      </p:sp>
      <p:pic>
        <p:nvPicPr>
          <p:cNvPr id="8" name="Picture 7">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3392" y="1261967"/>
            <a:ext cx="1489263" cy="2160000"/>
          </a:xfrm>
          <a:prstGeom prst="rect">
            <a:avLst/>
          </a:prstGeom>
        </p:spPr>
      </p:pic>
    </p:spTree>
    <p:extLst>
      <p:ext uri="{BB962C8B-B14F-4D97-AF65-F5344CB8AC3E}">
        <p14:creationId xmlns:p14="http://schemas.microsoft.com/office/powerpoint/2010/main" val="400269513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105747" y="877966"/>
            <a:ext cx="11984050"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fa-IR" sz="2800" b="1" dirty="0" err="1"/>
              <a:t>ينتهي</a:t>
            </a:r>
            <a:r>
              <a:rPr lang="fa-IR" sz="2800" b="1" dirty="0"/>
              <a:t> </a:t>
            </a:r>
            <a:r>
              <a:rPr lang="fa-IR" sz="2800" b="1" dirty="0" err="1"/>
              <a:t>إلى</a:t>
            </a:r>
            <a:r>
              <a:rPr lang="fa-IR" sz="2800" b="1" dirty="0"/>
              <a:t> </a:t>
            </a:r>
            <a:r>
              <a:rPr lang="fa-IR" sz="2800" b="1" dirty="0" err="1"/>
              <a:t>أبي</a:t>
            </a:r>
            <a:r>
              <a:rPr lang="fa-IR" sz="2800" b="1" dirty="0"/>
              <a:t> </a:t>
            </a:r>
            <a:r>
              <a:rPr lang="fa-IR" sz="2800" b="1" dirty="0" err="1"/>
              <a:t>الطفيل</a:t>
            </a:r>
            <a:r>
              <a:rPr lang="fa-IR" sz="2800" b="1" dirty="0"/>
              <a:t> عن </a:t>
            </a:r>
            <a:r>
              <a:rPr lang="fa-IR" sz="2800" b="1" dirty="0" err="1"/>
              <a:t>سبعة</a:t>
            </a:r>
            <a:r>
              <a:rPr lang="fa-IR" sz="2800" b="1" dirty="0"/>
              <a:t> عشر </a:t>
            </a:r>
            <a:r>
              <a:rPr lang="fa-IR" sz="2800" b="1" dirty="0" err="1"/>
              <a:t>رجلاً</a:t>
            </a:r>
            <a:r>
              <a:rPr lang="fa-IR" sz="2800" b="1" dirty="0"/>
              <a:t>.  </a:t>
            </a:r>
            <a:endParaRPr lang="en-US" sz="2800" dirty="0"/>
          </a:p>
          <a:p>
            <a:pPr marL="0" indent="0" algn="justLow" rtl="1">
              <a:buNone/>
            </a:pPr>
            <a:endParaRPr lang="fa-IR" sz="2800" b="1" dirty="0"/>
          </a:p>
          <a:p>
            <a:pPr marL="0" indent="0" algn="justLow" rtl="1">
              <a:buNone/>
            </a:pPr>
            <a:endParaRPr lang="fa-IR" sz="2800" b="1" dirty="0"/>
          </a:p>
          <a:p>
            <a:pPr marL="0" indent="0" algn="justLow" rtl="1">
              <a:buNone/>
            </a:pPr>
            <a:endParaRPr lang="fa-IR" sz="2800" b="1" dirty="0"/>
          </a:p>
          <a:p>
            <a:pPr marL="0" indent="0" algn="justLow" rtl="1">
              <a:buNone/>
            </a:pPr>
            <a:r>
              <a:rPr lang="fa-IR" sz="2800" b="1" dirty="0" err="1"/>
              <a:t>اثْنَا</a:t>
            </a:r>
            <a:r>
              <a:rPr lang="fa-IR" sz="2800" b="1" dirty="0"/>
              <a:t> عشر بدر</a:t>
            </a:r>
            <a:r>
              <a:rPr lang="ar-SA" sz="2800" b="1" dirty="0"/>
              <a:t>يا فشهدوا</a:t>
            </a:r>
          </a:p>
          <a:p>
            <a:pPr marL="0" indent="0" algn="justLow" rtl="1">
              <a:buNone/>
            </a:pPr>
            <a:endParaRPr lang="fa-IR" sz="2800" b="1" dirty="0"/>
          </a:p>
          <a:p>
            <a:pPr marL="0" indent="0" algn="justLow" rtl="1">
              <a:buNone/>
            </a:pPr>
            <a:endParaRPr lang="fa-IR" sz="2800" b="1" dirty="0"/>
          </a:p>
          <a:p>
            <a:pPr marL="0" indent="0" algn="justLow" rtl="1">
              <a:buNone/>
            </a:pPr>
            <a:endParaRPr lang="fa-IR" sz="2800" b="1" dirty="0"/>
          </a:p>
          <a:p>
            <a:pPr marL="0" indent="0" algn="justLow" rtl="1">
              <a:buNone/>
            </a:pPr>
            <a:r>
              <a:rPr lang="fa-IR" sz="2800" b="1" dirty="0" err="1"/>
              <a:t>قام</a:t>
            </a:r>
            <a:r>
              <a:rPr lang="fa-IR" sz="2800" b="1" dirty="0"/>
              <a:t> </a:t>
            </a:r>
            <a:r>
              <a:rPr lang="fa-IR" sz="2800" b="1" dirty="0" err="1"/>
              <a:t>فشهد</a:t>
            </a:r>
            <a:r>
              <a:rPr lang="fa-IR" sz="2800" b="1" dirty="0"/>
              <a:t> قال عبدالرحمن </a:t>
            </a:r>
            <a:r>
              <a:rPr lang="fa-IR" sz="2800" b="1" dirty="0" err="1"/>
              <a:t>فقام</a:t>
            </a:r>
            <a:r>
              <a:rPr lang="fa-IR" sz="2800" b="1" dirty="0"/>
              <a:t> اثنا عشر </a:t>
            </a:r>
            <a:r>
              <a:rPr lang="fa-IR" sz="2800" b="1" dirty="0" err="1"/>
              <a:t>بدريا</a:t>
            </a:r>
            <a:r>
              <a:rPr lang="fa-IR" sz="2800" b="1" dirty="0"/>
              <a:t> </a:t>
            </a:r>
          </a:p>
          <a:p>
            <a:pPr marL="0" indent="0" algn="justLow" rtl="1">
              <a:buNone/>
            </a:pPr>
            <a:endParaRPr lang="fa-IR" sz="2800" b="1" dirty="0"/>
          </a:p>
          <a:p>
            <a:pPr marL="0" indent="0" algn="justLow" rtl="1">
              <a:buNone/>
            </a:pPr>
            <a:endParaRPr lang="fa-IR" sz="2800" b="1" dirty="0"/>
          </a:p>
          <a:p>
            <a:pPr marL="0" indent="0" algn="justLow" rtl="1">
              <a:buNone/>
            </a:pPr>
            <a:r>
              <a:rPr lang="fa-IR" sz="2800" dirty="0"/>
              <a:t> </a:t>
            </a:r>
          </a:p>
        </p:txBody>
      </p:sp>
      <p:sp>
        <p:nvSpPr>
          <p:cNvPr id="10" name="Title 1"/>
          <p:cNvSpPr txBox="1">
            <a:spLocks/>
          </p:cNvSpPr>
          <p:nvPr>
            <p:custDataLst>
              <p:tags r:id="rId2"/>
            </p:custDataLst>
          </p:nvPr>
        </p:nvSpPr>
        <p:spPr>
          <a:xfrm>
            <a:off x="83112" y="-27384"/>
            <a:ext cx="12013047"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صحابه ناقلين حديث غدير</a:t>
            </a:r>
            <a:endParaRPr lang="en-US" b="1" dirty="0">
              <a:solidFill>
                <a:schemeClr val="tx1"/>
              </a:solidFill>
              <a:cs typeface="Sultan Medium" pitchFamily="2" charset="-78"/>
            </a:endParaRPr>
          </a:p>
        </p:txBody>
      </p:sp>
      <p:sp>
        <p:nvSpPr>
          <p:cNvPr id="11" name="Rectangle 10"/>
          <p:cNvSpPr/>
          <p:nvPr/>
        </p:nvSpPr>
        <p:spPr>
          <a:xfrm>
            <a:off x="8040216" y="1550108"/>
            <a:ext cx="344998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ابن حجر، الإصابة: ج4 ص156.</a:t>
            </a:r>
            <a:endParaRPr lang="en-US" sz="2800" dirty="0">
              <a:cs typeface="Taher" pitchFamily="2" charset="-78"/>
            </a:endParaRPr>
          </a:p>
        </p:txBody>
      </p:sp>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83432" y="1014743"/>
            <a:ext cx="1212913" cy="1800000"/>
          </a:xfrm>
          <a:prstGeom prst="rect">
            <a:avLst/>
          </a:prstGeom>
        </p:spPr>
      </p:pic>
      <p:sp>
        <p:nvSpPr>
          <p:cNvPr id="12" name="Rectangle 11"/>
          <p:cNvSpPr/>
          <p:nvPr/>
        </p:nvSpPr>
        <p:spPr>
          <a:xfrm>
            <a:off x="4125522" y="3595533"/>
            <a:ext cx="782938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مسند </a:t>
            </a:r>
            <a:r>
              <a:rPr lang="fa-IR" sz="2800" dirty="0" err="1"/>
              <a:t>الإمام</a:t>
            </a:r>
            <a:r>
              <a:rPr lang="fa-IR" sz="2800" dirty="0"/>
              <a:t> </a:t>
            </a:r>
            <a:r>
              <a:rPr lang="fa-IR" sz="2800" dirty="0" err="1"/>
              <a:t>أحمد</a:t>
            </a:r>
            <a:r>
              <a:rPr lang="fa-IR" sz="2800" dirty="0"/>
              <a:t> بن </a:t>
            </a:r>
            <a:r>
              <a:rPr lang="fa-IR" sz="2800" dirty="0" err="1"/>
              <a:t>حنبل</a:t>
            </a:r>
            <a:r>
              <a:rPr lang="fa-IR" sz="2800" dirty="0"/>
              <a:t> ج1 ص88 ، </a:t>
            </a:r>
            <a:r>
              <a:rPr lang="fa-IR" sz="2800" dirty="0" err="1"/>
              <a:t>أحمد</a:t>
            </a:r>
            <a:r>
              <a:rPr lang="fa-IR" sz="2800" dirty="0"/>
              <a:t> بن </a:t>
            </a:r>
            <a:r>
              <a:rPr lang="fa-IR" sz="2800" dirty="0" err="1"/>
              <a:t>حنبل</a:t>
            </a:r>
            <a:r>
              <a:rPr lang="fa-IR" sz="2800" dirty="0"/>
              <a:t> </a:t>
            </a:r>
            <a:r>
              <a:rPr lang="fa-IR" sz="2800" dirty="0" err="1"/>
              <a:t>أبو</a:t>
            </a:r>
            <a:r>
              <a:rPr lang="fa-IR" sz="2800" dirty="0"/>
              <a:t> عبدالله </a:t>
            </a:r>
            <a:r>
              <a:rPr lang="fa-IR" sz="2800" dirty="0" err="1"/>
              <a:t>الشيباني</a:t>
            </a:r>
            <a:endParaRPr lang="en-US" sz="2800" dirty="0">
              <a:cs typeface="Taher" pitchFamily="2" charset="-78"/>
            </a:endParaRPr>
          </a:p>
        </p:txBody>
      </p:sp>
      <p:pic>
        <p:nvPicPr>
          <p:cNvPr id="4" name="Picture 3">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47335" y="3050064"/>
            <a:ext cx="1285106" cy="1800000"/>
          </a:xfrm>
          <a:prstGeom prst="rect">
            <a:avLst/>
          </a:prstGeom>
        </p:spPr>
      </p:pic>
      <p:sp>
        <p:nvSpPr>
          <p:cNvPr id="13" name="Rectangle 12"/>
          <p:cNvSpPr/>
          <p:nvPr/>
        </p:nvSpPr>
        <p:spPr>
          <a:xfrm>
            <a:off x="5133811" y="5640970"/>
            <a:ext cx="682109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مجمع </a:t>
            </a:r>
            <a:r>
              <a:rPr lang="fa-IR" sz="2800" dirty="0" err="1"/>
              <a:t>الزوائد</a:t>
            </a:r>
            <a:r>
              <a:rPr lang="fa-IR" sz="2800" dirty="0"/>
              <a:t> </a:t>
            </a:r>
            <a:r>
              <a:rPr lang="fa-IR" sz="2800" dirty="0" err="1"/>
              <a:t>ومنبع</a:t>
            </a:r>
            <a:r>
              <a:rPr lang="fa-IR" sz="2800" dirty="0"/>
              <a:t> </a:t>
            </a:r>
            <a:r>
              <a:rPr lang="fa-IR" sz="2800" dirty="0" err="1"/>
              <a:t>الفوائد</a:t>
            </a:r>
            <a:r>
              <a:rPr lang="fa-IR" sz="2800" dirty="0"/>
              <a:t> ج9ص105، </a:t>
            </a:r>
            <a:r>
              <a:rPr lang="fa-IR" sz="2800" dirty="0" err="1"/>
              <a:t>علي</a:t>
            </a:r>
            <a:r>
              <a:rPr lang="fa-IR" sz="2800" dirty="0"/>
              <a:t> بن </a:t>
            </a:r>
            <a:r>
              <a:rPr lang="fa-IR" sz="2800" dirty="0" err="1"/>
              <a:t>أبي</a:t>
            </a:r>
            <a:r>
              <a:rPr lang="fa-IR" sz="2800" dirty="0"/>
              <a:t> </a:t>
            </a:r>
            <a:r>
              <a:rPr lang="fa-IR" sz="2800" dirty="0" err="1"/>
              <a:t>بكر</a:t>
            </a:r>
            <a:r>
              <a:rPr lang="fa-IR" sz="2800" dirty="0"/>
              <a:t> </a:t>
            </a:r>
            <a:r>
              <a:rPr lang="fa-IR" sz="2800" dirty="0" err="1"/>
              <a:t>الهيثمي</a:t>
            </a:r>
            <a:endParaRPr lang="fa-IR" sz="2800" dirty="0"/>
          </a:p>
        </p:txBody>
      </p:sp>
      <p:pic>
        <p:nvPicPr>
          <p:cNvPr id="7" name="Picture 6">
            <a:hlinkClick r:id="rId9" action="ppaction://hlinkfile"/>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09860" y="5007487"/>
            <a:ext cx="1222581" cy="1800000"/>
          </a:xfrm>
          <a:prstGeom prst="rect">
            <a:avLst/>
          </a:prstGeom>
        </p:spPr>
      </p:pic>
    </p:spTree>
    <p:extLst>
      <p:ext uri="{BB962C8B-B14F-4D97-AF65-F5344CB8AC3E}">
        <p14:creationId xmlns:p14="http://schemas.microsoft.com/office/powerpoint/2010/main" val="168602519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83112" y="-27384"/>
            <a:ext cx="12013047"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صحابه ناقلين حديث غدير</a:t>
            </a:r>
            <a:endParaRPr lang="en-US" b="1" dirty="0">
              <a:solidFill>
                <a:schemeClr val="tx1"/>
              </a:solidFill>
              <a:cs typeface="Sultan Medium" pitchFamily="2" charset="-78"/>
            </a:endParaRPr>
          </a:p>
        </p:txBody>
      </p:sp>
      <p:sp>
        <p:nvSpPr>
          <p:cNvPr id="3" name="Content Placeholder 4"/>
          <p:cNvSpPr txBox="1">
            <a:spLocks/>
          </p:cNvSpPr>
          <p:nvPr>
            <p:custDataLst>
              <p:tags r:id="rId2"/>
            </p:custDataLst>
          </p:nvPr>
        </p:nvSpPr>
        <p:spPr>
          <a:xfrm>
            <a:off x="112109" y="850581"/>
            <a:ext cx="11984050"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fa-IR" sz="2800" b="1" dirty="0" err="1"/>
              <a:t>قلت</a:t>
            </a:r>
            <a:r>
              <a:rPr lang="fa-IR" sz="2800" b="1" dirty="0"/>
              <a:t>: و هو </a:t>
            </a:r>
            <a:r>
              <a:rPr lang="fa-IR" sz="2800" b="1" dirty="0" err="1"/>
              <a:t>صح</a:t>
            </a:r>
            <a:r>
              <a:rPr lang="ar-SA" sz="2800" b="1" dirty="0"/>
              <a:t>ي</a:t>
            </a:r>
            <a:r>
              <a:rPr lang="fa-IR" sz="2800" b="1" dirty="0"/>
              <a:t>ح </a:t>
            </a:r>
            <a:r>
              <a:rPr lang="fa-IR" sz="2800" b="1" dirty="0" err="1"/>
              <a:t>بمجموع</a:t>
            </a:r>
            <a:r>
              <a:rPr lang="fa-IR" sz="2800" b="1" dirty="0"/>
              <a:t> </a:t>
            </a:r>
            <a:r>
              <a:rPr lang="ar-SA" sz="2800" b="1" dirty="0"/>
              <a:t>الطريقين عنه ، و فيهما أن الذين قاموا اثنا عشر . زاد في الأولى : بدريا</a:t>
            </a:r>
          </a:p>
          <a:p>
            <a:pPr marL="0" indent="0" algn="justLow" rtl="1">
              <a:buNone/>
            </a:pPr>
            <a:r>
              <a:rPr lang="ar-SA" sz="2800" b="1" dirty="0"/>
              <a:t> </a:t>
            </a:r>
          </a:p>
          <a:p>
            <a:pPr marL="0" indent="0" algn="justLow" rtl="1">
              <a:buNone/>
            </a:pPr>
            <a:endParaRPr lang="fa-IR" sz="2800" b="1" dirty="0"/>
          </a:p>
          <a:p>
            <a:pPr marL="0" indent="0" algn="justLow" rtl="1">
              <a:buNone/>
            </a:pPr>
            <a:endParaRPr lang="fa-IR" sz="2800" b="1" dirty="0"/>
          </a:p>
          <a:p>
            <a:pPr marL="0" indent="0" algn="justLow" rtl="1">
              <a:buNone/>
            </a:pPr>
            <a:r>
              <a:rPr lang="fa-IR" sz="2800" b="1" dirty="0" err="1"/>
              <a:t>فقام</a:t>
            </a:r>
            <a:r>
              <a:rPr lang="fa-IR" sz="2800" b="1" dirty="0"/>
              <a:t> </a:t>
            </a:r>
            <a:r>
              <a:rPr lang="fa-IR" sz="2800" b="1" dirty="0" err="1"/>
              <a:t>إثنا</a:t>
            </a:r>
            <a:r>
              <a:rPr lang="fa-IR" sz="2800" b="1" dirty="0"/>
              <a:t> عشر </a:t>
            </a:r>
            <a:r>
              <a:rPr lang="fa-IR" sz="2800" b="1" dirty="0" err="1"/>
              <a:t>بدريا</a:t>
            </a:r>
            <a:r>
              <a:rPr lang="fa-IR" sz="2800" b="1" dirty="0"/>
              <a:t> </a:t>
            </a:r>
            <a:r>
              <a:rPr lang="fa-IR" sz="2800" b="1" dirty="0" err="1"/>
              <a:t>فشهدوا</a:t>
            </a:r>
            <a:r>
              <a:rPr lang="fa-IR" sz="2800" b="1" dirty="0"/>
              <a:t>... </a:t>
            </a:r>
            <a:r>
              <a:rPr lang="fa-IR" sz="2800" b="1" dirty="0" err="1"/>
              <a:t>إسناده</a:t>
            </a:r>
            <a:r>
              <a:rPr lang="fa-IR" sz="2800" b="1" dirty="0"/>
              <a:t> لا </a:t>
            </a:r>
            <a:r>
              <a:rPr lang="fa-IR" sz="2800" b="1" dirty="0" err="1"/>
              <a:t>بأس</a:t>
            </a:r>
            <a:r>
              <a:rPr lang="fa-IR" sz="2800" b="1" dirty="0"/>
              <a:t> به </a:t>
            </a:r>
          </a:p>
          <a:p>
            <a:pPr marL="0" indent="0" algn="justLow" rtl="1">
              <a:buNone/>
            </a:pPr>
            <a:endParaRPr lang="fa-IR" sz="2800" b="1" dirty="0"/>
          </a:p>
          <a:p>
            <a:pPr marL="0" indent="0" algn="justLow" rtl="1">
              <a:buNone/>
            </a:pPr>
            <a:endParaRPr lang="fa-IR" sz="2800" b="1" dirty="0"/>
          </a:p>
          <a:p>
            <a:pPr marL="0" indent="0" algn="justLow" rtl="1">
              <a:buNone/>
            </a:pPr>
            <a:endParaRPr lang="ar-SA" sz="2800" b="1" dirty="0"/>
          </a:p>
          <a:p>
            <a:pPr marL="0" indent="0" algn="justLow" rtl="1">
              <a:buNone/>
            </a:pPr>
            <a:r>
              <a:rPr lang="fa-IR" sz="2800" b="1" dirty="0" err="1"/>
              <a:t>فشهد</a:t>
            </a:r>
            <a:r>
              <a:rPr lang="fa-IR" sz="2800" b="1" dirty="0"/>
              <a:t> قال عبد </a:t>
            </a:r>
            <a:r>
              <a:rPr lang="fa-IR" sz="2800" b="1" dirty="0" err="1"/>
              <a:t>الرحمن</a:t>
            </a:r>
            <a:r>
              <a:rPr lang="fa-IR" sz="2800" b="1" dirty="0"/>
              <a:t> </a:t>
            </a:r>
            <a:r>
              <a:rPr lang="fa-IR" sz="2800" b="1" dirty="0" err="1"/>
              <a:t>فقام</a:t>
            </a:r>
            <a:r>
              <a:rPr lang="fa-IR" sz="2800" b="1" dirty="0"/>
              <a:t> اثنا عشر </a:t>
            </a:r>
            <a:r>
              <a:rPr lang="fa-IR" sz="2800" b="1" dirty="0" err="1"/>
              <a:t>بدريا</a:t>
            </a:r>
            <a:endParaRPr lang="ar-SA" sz="2800" b="1" dirty="0"/>
          </a:p>
          <a:p>
            <a:pPr marL="0" indent="0" algn="justLow" rtl="1">
              <a:buNone/>
            </a:pPr>
            <a:endParaRPr lang="ar-SA" sz="2800" b="1" dirty="0"/>
          </a:p>
        </p:txBody>
      </p:sp>
      <p:sp>
        <p:nvSpPr>
          <p:cNvPr id="4" name="Rectangle 3"/>
          <p:cNvSpPr/>
          <p:nvPr/>
        </p:nvSpPr>
        <p:spPr>
          <a:xfrm>
            <a:off x="4148219" y="1661045"/>
            <a:ext cx="773641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السلسلة الصحيحة المجلدات الكاملة ج4 ص249 محمد ناصر الدين الباني</a:t>
            </a:r>
          </a:p>
        </p:txBody>
      </p:sp>
      <p:pic>
        <p:nvPicPr>
          <p:cNvPr id="5" name="Picture 4">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3409" y="1416659"/>
            <a:ext cx="1245083" cy="1800000"/>
          </a:xfrm>
          <a:prstGeom prst="rect">
            <a:avLst/>
          </a:prstGeom>
        </p:spPr>
      </p:pic>
      <p:sp>
        <p:nvSpPr>
          <p:cNvPr id="7" name="Rectangle 6"/>
          <p:cNvSpPr/>
          <p:nvPr/>
        </p:nvSpPr>
        <p:spPr>
          <a:xfrm>
            <a:off x="1631504" y="5588373"/>
            <a:ext cx="1025312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a:t>مسند أبي يعلى ج1 ص429 ، أحمد بن علي بن المثنى أبو يعلى الموصلي التميمي حسين سليم أسد</a:t>
            </a:r>
            <a:endParaRPr lang="ar-SA" sz="2800" dirty="0"/>
          </a:p>
        </p:txBody>
      </p:sp>
      <p:pic>
        <p:nvPicPr>
          <p:cNvPr id="8" name="Picture 7">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3000" y="5058000"/>
            <a:ext cx="1268504" cy="1800000"/>
          </a:xfrm>
          <a:prstGeom prst="rect">
            <a:avLst/>
          </a:prstGeom>
        </p:spPr>
      </p:pic>
      <p:pic>
        <p:nvPicPr>
          <p:cNvPr id="9" name="Picture 8">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92735" y="3231505"/>
            <a:ext cx="1267766" cy="1800000"/>
          </a:xfrm>
          <a:prstGeom prst="rect">
            <a:avLst/>
          </a:prstGeom>
        </p:spPr>
      </p:pic>
      <p:sp>
        <p:nvSpPr>
          <p:cNvPr id="10" name="Rectangle 9"/>
          <p:cNvSpPr/>
          <p:nvPr/>
        </p:nvSpPr>
        <p:spPr>
          <a:xfrm>
            <a:off x="2192555" y="3523187"/>
            <a:ext cx="969207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الأحاديث المختارة ، ج2ص81  أبو عبد الله محمد بن عبد الواحد بن أحمد الحنبلي المقدسي</a:t>
            </a:r>
          </a:p>
        </p:txBody>
      </p:sp>
    </p:spTree>
    <p:extLst>
      <p:ext uri="{BB962C8B-B14F-4D97-AF65-F5344CB8AC3E}">
        <p14:creationId xmlns:p14="http://schemas.microsoft.com/office/powerpoint/2010/main" val="227189868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3" name="Oval 23"/>
          <p:cNvSpPr>
            <a:spLocks noChangeArrowheads="1"/>
          </p:cNvSpPr>
          <p:nvPr/>
        </p:nvSpPr>
        <p:spPr bwMode="gray">
          <a:xfrm>
            <a:off x="7392144" y="2704423"/>
            <a:ext cx="2592288" cy="3028834"/>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rtl="1"/>
            <a:r>
              <a:rPr lang="fa-IR" sz="4000" b="1" dirty="0">
                <a:solidFill>
                  <a:schemeClr val="tx1"/>
                </a:solidFill>
                <a:latin typeface="Arial" pitchFamily="34" charset="0"/>
                <a:cs typeface="Arial" pitchFamily="34" charset="0"/>
              </a:rPr>
              <a:t>حديث غدير</a:t>
            </a:r>
          </a:p>
          <a:p>
            <a:pPr algn="ctr" rtl="1"/>
            <a:r>
              <a:rPr lang="fa-IR" sz="4000" b="1" dirty="0">
                <a:solidFill>
                  <a:schemeClr val="tx1"/>
                </a:solidFill>
                <a:latin typeface="Arial" pitchFamily="34" charset="0"/>
                <a:cs typeface="Arial" pitchFamily="34" charset="0"/>
              </a:rPr>
              <a:t> و امامت علي </a:t>
            </a:r>
          </a:p>
          <a:p>
            <a:pPr algn="ctr" rtl="1"/>
            <a:r>
              <a:rPr lang="fa-IR" sz="4000" b="1" dirty="0">
                <a:solidFill>
                  <a:schemeClr val="tx1"/>
                </a:solidFill>
                <a:latin typeface="Arial" pitchFamily="34" charset="0"/>
                <a:cs typeface="Arial" pitchFamily="34" charset="0"/>
              </a:rPr>
              <a:t> (ع) </a:t>
            </a:r>
            <a:endParaRPr lang="fa-IR" sz="3200" b="1" dirty="0">
              <a:solidFill>
                <a:schemeClr val="tx1"/>
              </a:solidFill>
              <a:latin typeface="Arial" pitchFamily="34" charset="0"/>
              <a:cs typeface="Arial" pitchFamily="34" charset="0"/>
            </a:endParaRPr>
          </a:p>
        </p:txBody>
      </p:sp>
      <p:sp>
        <p:nvSpPr>
          <p:cNvPr id="168964" name="AutoShape 4"/>
          <p:cNvSpPr>
            <a:spLocks noChangeArrowheads="1"/>
          </p:cNvSpPr>
          <p:nvPr/>
        </p:nvSpPr>
        <p:spPr bwMode="gray">
          <a:xfrm>
            <a:off x="7176120" y="2391238"/>
            <a:ext cx="3135038" cy="3655204"/>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3CCCC">
                  <a:gamma/>
                  <a:shade val="46275"/>
                  <a:invGamma/>
                  <a:alpha val="0"/>
                </a:srgbClr>
              </a:gs>
              <a:gs pos="100000">
                <a:srgbClr val="33CCCC"/>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effectLst>
                <a:glow rad="101600">
                  <a:srgbClr val="FFFF00">
                    <a:alpha val="60000"/>
                  </a:srgbClr>
                </a:glow>
              </a:effectLst>
              <a:latin typeface="Arial" panose="020B0604020202020204" pitchFamily="34" charset="0"/>
              <a:cs typeface="Arial" panose="020B0604020202020204" pitchFamily="34" charset="0"/>
            </a:endParaRPr>
          </a:p>
        </p:txBody>
      </p:sp>
      <p:sp>
        <p:nvSpPr>
          <p:cNvPr id="168968" name="AutoShape 8">
            <a:hlinkClick r:id="rId3" action="ppaction://hlinksldjump"/>
          </p:cNvPr>
          <p:cNvSpPr>
            <a:spLocks noChangeArrowheads="1"/>
          </p:cNvSpPr>
          <p:nvPr/>
        </p:nvSpPr>
        <p:spPr bwMode="gray">
          <a:xfrm rot="610422">
            <a:off x="2520141" y="3246926"/>
            <a:ext cx="4300270" cy="660666"/>
          </a:xfrm>
          <a:prstGeom prst="roundRect">
            <a:avLst>
              <a:gd name="adj" fmla="val 50000"/>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lvl="0" algn="r" rtl="1"/>
            <a:r>
              <a:rPr lang="fa-IR" sz="3200" b="1" dirty="0">
                <a:solidFill>
                  <a:schemeClr val="tx1"/>
                </a:solidFill>
                <a:effectLst>
                  <a:glow rad="139700">
                    <a:schemeClr val="accent6">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دلالت حديث غدير بر امامت </a:t>
            </a:r>
            <a:endParaRPr lang="en-US" sz="3200" b="1" dirty="0">
              <a:solidFill>
                <a:schemeClr val="tx1"/>
              </a:solidFill>
              <a:effectLst>
                <a:glow rad="139700">
                  <a:schemeClr val="accent6">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AutoShape 8">
            <a:hlinkClick r:id="rId4" action="ppaction://hlinksldjump"/>
          </p:cNvPr>
          <p:cNvSpPr>
            <a:spLocks noChangeArrowheads="1"/>
          </p:cNvSpPr>
          <p:nvPr/>
        </p:nvSpPr>
        <p:spPr bwMode="gray">
          <a:xfrm rot="213731">
            <a:off x="2121978" y="4256893"/>
            <a:ext cx="4750174"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2"/>
          </a:lnRef>
          <a:fillRef idx="2">
            <a:schemeClr val="accent2"/>
          </a:fillRef>
          <a:effectRef idx="1">
            <a:schemeClr val="accent2"/>
          </a:effectRef>
          <a:fontRef idx="minor">
            <a:schemeClr val="dk1"/>
          </a:fontRef>
        </p:style>
        <p:txBody>
          <a:bodyPr wrap="none" anchor="ctr"/>
          <a:lstStyle/>
          <a:p>
            <a:pPr lvl="0" algn="r" rtl="1"/>
            <a:r>
              <a:rPr lang="fa-IR" sz="2800" b="1" dirty="0">
                <a:solidFill>
                  <a:schemeClr val="tx1"/>
                </a:solidFill>
                <a:effectLst>
                  <a:glow rad="1397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علماي اهل سنت ودلالت حديث غدير</a:t>
            </a:r>
            <a:endParaRPr lang="en-US" sz="2800" b="1" dirty="0">
              <a:solidFill>
                <a:schemeClr val="tx1"/>
              </a:solidFill>
              <a:effectLst>
                <a:glow rad="139700">
                  <a:schemeClr val="accent3">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AutoShape 8">
            <a:hlinkClick r:id="rId5" action="ppaction://hlinksldjump"/>
          </p:cNvPr>
          <p:cNvSpPr>
            <a:spLocks noChangeArrowheads="1"/>
          </p:cNvSpPr>
          <p:nvPr/>
        </p:nvSpPr>
        <p:spPr bwMode="gray">
          <a:xfrm>
            <a:off x="2280262" y="5267795"/>
            <a:ext cx="4823850" cy="600605"/>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1"/>
          </a:lnRef>
          <a:fillRef idx="2">
            <a:schemeClr val="accent1"/>
          </a:fillRef>
          <a:effectRef idx="1">
            <a:schemeClr val="accent1"/>
          </a:effectRef>
          <a:fontRef idx="minor">
            <a:schemeClr val="dk1"/>
          </a:fontRef>
        </p:style>
        <p:txBody>
          <a:bodyPr wrap="none" anchor="ctr"/>
          <a:lstStyle/>
          <a:p>
            <a:pPr lvl="0" algn="r" rtl="1"/>
            <a:r>
              <a:rPr lang="fa-IR" sz="3200" b="1" dirty="0">
                <a:solidFill>
                  <a:schemeClr val="tx1"/>
                </a:solidFill>
                <a:latin typeface="Arial" panose="020B0604020202020204" pitchFamily="34" charset="0"/>
                <a:cs typeface="Arial" panose="020B0604020202020204" pitchFamily="34" charset="0"/>
              </a:rPr>
              <a:t>خطبه غدير در منابع  سني و شيعه</a:t>
            </a:r>
            <a:endPar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AutoShape 8">
            <a:hlinkClick r:id="rId6" action="ppaction://hlinksldjump"/>
          </p:cNvPr>
          <p:cNvSpPr>
            <a:spLocks noChangeArrowheads="1"/>
          </p:cNvSpPr>
          <p:nvPr/>
        </p:nvSpPr>
        <p:spPr bwMode="gray">
          <a:xfrm rot="1017680">
            <a:off x="2786079" y="2172310"/>
            <a:ext cx="4318340"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dk1"/>
          </a:lnRef>
          <a:fillRef idx="2">
            <a:schemeClr val="dk1"/>
          </a:fillRef>
          <a:effectRef idx="1">
            <a:schemeClr val="dk1"/>
          </a:effectRef>
          <a:fontRef idx="minor">
            <a:schemeClr val="dk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علماى اهل سنت و تواتر غدير</a:t>
            </a:r>
            <a:endPar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AutoShape 8">
            <a:hlinkClick r:id="rId7" action="ppaction://hlinksldjump"/>
          </p:cNvPr>
          <p:cNvSpPr>
            <a:spLocks noChangeArrowheads="1"/>
          </p:cNvSpPr>
          <p:nvPr/>
        </p:nvSpPr>
        <p:spPr bwMode="gray">
          <a:xfrm rot="1482654">
            <a:off x="4380191" y="743835"/>
            <a:ext cx="4318340" cy="660667"/>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4"/>
          </a:lnRef>
          <a:fillRef idx="2">
            <a:schemeClr val="accent4"/>
          </a:fillRef>
          <a:effectRef idx="1">
            <a:schemeClr val="accent4"/>
          </a:effectRef>
          <a:fontRef idx="minor">
            <a:schemeClr val="dk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حديث غدير در صحاح و سنن</a:t>
            </a:r>
            <a:endPar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AutoShape 8">
            <a:hlinkClick r:id="rId8" action="ppaction://hlinksldjump"/>
          </p:cNvPr>
          <p:cNvSpPr>
            <a:spLocks noChangeArrowheads="1"/>
          </p:cNvSpPr>
          <p:nvPr/>
        </p:nvSpPr>
        <p:spPr bwMode="gray">
          <a:xfrm rot="1216019">
            <a:off x="3340445" y="1276155"/>
            <a:ext cx="4318340"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صحت </a:t>
            </a:r>
            <a:r>
              <a:rPr lang="fa-IR" sz="3200" b="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حديث غدير </a:t>
            </a:r>
            <a:r>
              <a:rPr lang="fa-IR"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نزد علماء</a:t>
            </a:r>
            <a:endPar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a:hlinkClick r:id="rId9" action="ppaction://hlinksldjump"/>
          </p:cNvPr>
          <p:cNvSpPr/>
          <p:nvPr/>
        </p:nvSpPr>
        <p:spPr>
          <a:xfrm>
            <a:off x="7621915" y="44624"/>
            <a:ext cx="2986305" cy="99016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3200" b="1" dirty="0">
                <a:solidFill>
                  <a:schemeClr val="tx1"/>
                </a:solidFill>
                <a:effectLst>
                  <a:glow rad="228600">
                    <a:schemeClr val="accent2">
                      <a:satMod val="175000"/>
                      <a:alpha val="40000"/>
                    </a:schemeClr>
                  </a:glow>
                </a:effectLst>
                <a:latin typeface="Arial" pitchFamily="34" charset="0"/>
                <a:cs typeface="Arial" pitchFamily="34" charset="0"/>
              </a:rPr>
              <a:t>شبهه ابن تيميه در </a:t>
            </a:r>
          </a:p>
          <a:p>
            <a:pPr algn="ctr"/>
            <a:r>
              <a:rPr lang="fa-IR" sz="3200" b="1" dirty="0">
                <a:solidFill>
                  <a:schemeClr val="tx1"/>
                </a:solidFill>
                <a:effectLst>
                  <a:glow rad="228600">
                    <a:schemeClr val="accent2">
                      <a:satMod val="175000"/>
                      <a:alpha val="40000"/>
                    </a:schemeClr>
                  </a:glow>
                </a:effectLst>
                <a:latin typeface="Arial" pitchFamily="34" charset="0"/>
                <a:cs typeface="Arial" pitchFamily="34" charset="0"/>
              </a:rPr>
              <a:t>صحت حديث غدير</a:t>
            </a:r>
            <a:endParaRPr lang="en-US" sz="3200" b="1" dirty="0">
              <a:solidFill>
                <a:schemeClr val="tx1"/>
              </a:solidFill>
              <a:effectLst>
                <a:glow rad="228600">
                  <a:schemeClr val="accent2">
                    <a:satMod val="175000"/>
                    <a:alpha val="40000"/>
                  </a:schemeClr>
                </a:glow>
              </a:effectLst>
              <a:latin typeface="Arial" pitchFamily="34" charset="0"/>
              <a:cs typeface="Arial" pitchFamily="34" charset="0"/>
            </a:endParaRPr>
          </a:p>
        </p:txBody>
      </p:sp>
      <p:sp>
        <p:nvSpPr>
          <p:cNvPr id="11" name="AutoShape 8">
            <a:hlinkClick r:id="rId10" action="ppaction://hlinksldjump"/>
          </p:cNvPr>
          <p:cNvSpPr>
            <a:spLocks noChangeArrowheads="1"/>
          </p:cNvSpPr>
          <p:nvPr/>
        </p:nvSpPr>
        <p:spPr bwMode="gray">
          <a:xfrm rot="21449624">
            <a:off x="2578433" y="6179597"/>
            <a:ext cx="4823850" cy="600605"/>
          </a:xfrm>
          <a:prstGeom prst="roundRect">
            <a:avLst>
              <a:gd name="adj" fmla="val 50000"/>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p>
            <a:pPr lvl="0" algn="r" rtl="1"/>
            <a:r>
              <a:rPr lang="fa-IR" sz="4400" b="1" dirty="0">
                <a:solidFill>
                  <a:schemeClr val="tx1"/>
                </a:solidFill>
                <a:latin typeface="Arial" panose="020B0604020202020204" pitchFamily="34" charset="0"/>
                <a:cs typeface="Arial" panose="020B0604020202020204" pitchFamily="34" charset="0"/>
              </a:rPr>
              <a:t> غدير و شبهات وهابيت </a:t>
            </a:r>
            <a:endParaRPr lang="en-US" sz="4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Sun 11">
            <a:hlinkClick r:id="" action="ppaction://noaction"/>
          </p:cNvPr>
          <p:cNvSpPr/>
          <p:nvPr/>
        </p:nvSpPr>
        <p:spPr>
          <a:xfrm rot="980431">
            <a:off x="8515401" y="1942993"/>
            <a:ext cx="374756" cy="360449"/>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13" name="Sun 12">
            <a:hlinkClick r:id="" action="ppaction://noaction"/>
          </p:cNvPr>
          <p:cNvSpPr/>
          <p:nvPr/>
        </p:nvSpPr>
        <p:spPr>
          <a:xfrm rot="980431">
            <a:off x="7550315" y="2322312"/>
            <a:ext cx="374756" cy="360449"/>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latin typeface="Arial" panose="020B0604020202020204" pitchFamily="34" charset="0"/>
                <a:cs typeface="Arial" panose="020B0604020202020204" pitchFamily="34" charset="0"/>
              </a:rPr>
              <a:t>2</a:t>
            </a:r>
            <a:endParaRPr lang="en-US" b="1" dirty="0">
              <a:latin typeface="Arial" panose="020B0604020202020204" pitchFamily="34" charset="0"/>
              <a:cs typeface="Arial" panose="020B0604020202020204" pitchFamily="34" charset="0"/>
            </a:endParaRPr>
          </a:p>
        </p:txBody>
      </p:sp>
      <p:sp>
        <p:nvSpPr>
          <p:cNvPr id="14" name="Sun 13">
            <a:hlinkClick r:id="" action="ppaction://noaction"/>
          </p:cNvPr>
          <p:cNvSpPr/>
          <p:nvPr/>
        </p:nvSpPr>
        <p:spPr>
          <a:xfrm rot="980431">
            <a:off x="7075241" y="2913258"/>
            <a:ext cx="374756" cy="436143"/>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latin typeface="Arial" panose="020B0604020202020204" pitchFamily="34" charset="0"/>
                <a:cs typeface="Arial" panose="020B0604020202020204" pitchFamily="34" charset="0"/>
              </a:rPr>
              <a:t>3</a:t>
            </a:r>
            <a:endParaRPr lang="en-US" b="1" dirty="0">
              <a:latin typeface="Arial" panose="020B0604020202020204" pitchFamily="34" charset="0"/>
              <a:cs typeface="Arial" panose="020B0604020202020204" pitchFamily="34" charset="0"/>
            </a:endParaRPr>
          </a:p>
        </p:txBody>
      </p:sp>
      <p:sp>
        <p:nvSpPr>
          <p:cNvPr id="15" name="Sun 14">
            <a:hlinkClick r:id="" action="ppaction://noaction"/>
          </p:cNvPr>
          <p:cNvSpPr/>
          <p:nvPr/>
        </p:nvSpPr>
        <p:spPr>
          <a:xfrm rot="567819">
            <a:off x="6859217" y="3743193"/>
            <a:ext cx="374756" cy="360449"/>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latin typeface="Arial" panose="020B0604020202020204" pitchFamily="34" charset="0"/>
                <a:cs typeface="Arial" panose="020B0604020202020204" pitchFamily="34" charset="0"/>
              </a:rPr>
              <a:t>4</a:t>
            </a:r>
            <a:endParaRPr lang="en-US" b="1" dirty="0">
              <a:latin typeface="Arial" panose="020B0604020202020204" pitchFamily="34" charset="0"/>
              <a:cs typeface="Arial" panose="020B0604020202020204" pitchFamily="34" charset="0"/>
            </a:endParaRPr>
          </a:p>
        </p:txBody>
      </p:sp>
      <p:sp>
        <p:nvSpPr>
          <p:cNvPr id="16" name="Sun 15">
            <a:hlinkClick r:id="" action="ppaction://noaction"/>
          </p:cNvPr>
          <p:cNvSpPr/>
          <p:nvPr/>
        </p:nvSpPr>
        <p:spPr>
          <a:xfrm rot="438378">
            <a:off x="6859217" y="4463273"/>
            <a:ext cx="374756" cy="360449"/>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latin typeface="Arial" panose="020B0604020202020204" pitchFamily="34" charset="0"/>
                <a:cs typeface="Arial" panose="020B0604020202020204" pitchFamily="34" charset="0"/>
              </a:rPr>
              <a:t>5</a:t>
            </a:r>
            <a:endParaRPr lang="en-US" b="1" dirty="0">
              <a:latin typeface="Arial" panose="020B0604020202020204" pitchFamily="34" charset="0"/>
              <a:cs typeface="Arial" panose="020B0604020202020204" pitchFamily="34" charset="0"/>
            </a:endParaRPr>
          </a:p>
        </p:txBody>
      </p:sp>
      <p:sp>
        <p:nvSpPr>
          <p:cNvPr id="17" name="Sun 16">
            <a:hlinkClick r:id="" action="ppaction://noaction"/>
          </p:cNvPr>
          <p:cNvSpPr/>
          <p:nvPr/>
        </p:nvSpPr>
        <p:spPr>
          <a:xfrm rot="322135">
            <a:off x="7147249" y="5327369"/>
            <a:ext cx="374756" cy="360449"/>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latin typeface="Arial" panose="020B0604020202020204" pitchFamily="34" charset="0"/>
                <a:cs typeface="Arial" panose="020B0604020202020204" pitchFamily="34" charset="0"/>
              </a:rPr>
              <a:t>6</a:t>
            </a:r>
            <a:endParaRPr lang="en-US" b="1" dirty="0">
              <a:latin typeface="Arial" panose="020B0604020202020204" pitchFamily="34" charset="0"/>
              <a:cs typeface="Arial" panose="020B0604020202020204" pitchFamily="34" charset="0"/>
            </a:endParaRPr>
          </a:p>
        </p:txBody>
      </p:sp>
      <p:sp>
        <p:nvSpPr>
          <p:cNvPr id="18" name="Sun 17">
            <a:hlinkClick r:id="" action="ppaction://noaction"/>
          </p:cNvPr>
          <p:cNvSpPr/>
          <p:nvPr/>
        </p:nvSpPr>
        <p:spPr>
          <a:xfrm>
            <a:off x="7406299" y="6119457"/>
            <a:ext cx="374756" cy="360449"/>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latin typeface="Arial" panose="020B0604020202020204" pitchFamily="34" charset="0"/>
                <a:cs typeface="Arial" panose="020B0604020202020204" pitchFamily="34" charset="0"/>
              </a:rPr>
              <a:t>7</a:t>
            </a:r>
            <a:endParaRPr lang="en-US" b="1" dirty="0">
              <a:latin typeface="Arial" panose="020B0604020202020204" pitchFamily="34" charset="0"/>
              <a:cs typeface="Arial" panose="020B0604020202020204" pitchFamily="34" charset="0"/>
            </a:endParaRPr>
          </a:p>
        </p:txBody>
      </p:sp>
      <p:sp>
        <p:nvSpPr>
          <p:cNvPr id="19" name="Right Arrow 17">
            <a:hlinkClick r:id="rId11"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6891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750"/>
                                        <p:tgtEl>
                                          <p:spTgt spid="25"/>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750"/>
                                        <p:tgtEl>
                                          <p:spTgt spid="27"/>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750"/>
                                        <p:tgtEl>
                                          <p:spTgt spid="24"/>
                                        </p:tgtEl>
                                      </p:cBhvr>
                                    </p:animEffect>
                                  </p:childTnLst>
                                </p:cTn>
                              </p:par>
                            </p:childTnLst>
                          </p:cTn>
                        </p:par>
                        <p:par>
                          <p:cTn id="16" fill="hold">
                            <p:stCondLst>
                              <p:cond delay="2250"/>
                            </p:stCondLst>
                            <p:childTnLst>
                              <p:par>
                                <p:cTn id="17" presetID="14" presetClass="entr" presetSubtype="10" fill="hold" grpId="0" nodeType="afterEffect">
                                  <p:stCondLst>
                                    <p:cond delay="0"/>
                                  </p:stCondLst>
                                  <p:childTnLst>
                                    <p:set>
                                      <p:cBhvr>
                                        <p:cTn id="18" dur="1" fill="hold">
                                          <p:stCondLst>
                                            <p:cond delay="0"/>
                                          </p:stCondLst>
                                        </p:cTn>
                                        <p:tgtEl>
                                          <p:spTgt spid="168968"/>
                                        </p:tgtEl>
                                        <p:attrNameLst>
                                          <p:attrName>style.visibility</p:attrName>
                                        </p:attrNameLst>
                                      </p:cBhvr>
                                      <p:to>
                                        <p:strVal val="visible"/>
                                      </p:to>
                                    </p:set>
                                    <p:animEffect transition="in" filter="randombar(horizontal)">
                                      <p:cBhvr>
                                        <p:cTn id="19" dur="750"/>
                                        <p:tgtEl>
                                          <p:spTgt spid="168968"/>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750"/>
                                        <p:tgtEl>
                                          <p:spTgt spid="20"/>
                                        </p:tgtEl>
                                      </p:cBhvr>
                                    </p:animEffect>
                                  </p:childTnLst>
                                </p:cTn>
                              </p:par>
                            </p:childTnLst>
                          </p:cTn>
                        </p:par>
                        <p:par>
                          <p:cTn id="24" fill="hold">
                            <p:stCondLst>
                              <p:cond delay="3750"/>
                            </p:stCondLst>
                            <p:childTnLst>
                              <p:par>
                                <p:cTn id="25" presetID="14"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750"/>
                                        <p:tgtEl>
                                          <p:spTgt spid="21"/>
                                        </p:tgtEl>
                                      </p:cBhvr>
                                    </p:animEffect>
                                  </p:childTnLst>
                                </p:cTn>
                              </p:par>
                            </p:childTnLst>
                          </p:cTn>
                        </p:par>
                        <p:par>
                          <p:cTn id="28" fill="hold">
                            <p:stCondLst>
                              <p:cond delay="4500"/>
                            </p:stCondLst>
                            <p:childTnLst>
                              <p:par>
                                <p:cTn id="29" presetID="14"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p:bldP spid="20" grpId="0" animBg="1"/>
      <p:bldP spid="21" grpId="0" animBg="1"/>
      <p:bldP spid="24" grpId="0" animBg="1"/>
      <p:bldP spid="25" grpId="0" animBg="1"/>
      <p:bldP spid="27"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83112" y="-27384"/>
            <a:ext cx="12013047"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صحابه ناقلين حديث غدير</a:t>
            </a:r>
            <a:endParaRPr lang="en-US" b="1" dirty="0">
              <a:solidFill>
                <a:schemeClr val="tx1"/>
              </a:solidFill>
              <a:cs typeface="Sultan Medium" pitchFamily="2" charset="-78"/>
            </a:endParaRPr>
          </a:p>
        </p:txBody>
      </p:sp>
      <p:sp>
        <p:nvSpPr>
          <p:cNvPr id="3" name="Content Placeholder 4"/>
          <p:cNvSpPr txBox="1">
            <a:spLocks/>
          </p:cNvSpPr>
          <p:nvPr>
            <p:custDataLst>
              <p:tags r:id="rId2"/>
            </p:custDataLst>
          </p:nvPr>
        </p:nvSpPr>
        <p:spPr>
          <a:xfrm>
            <a:off x="105747" y="877966"/>
            <a:ext cx="11984050"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fa-IR" sz="2800" b="1" dirty="0" err="1"/>
              <a:t>وينتهي</a:t>
            </a:r>
            <a:r>
              <a:rPr lang="fa-IR" sz="2800" b="1" dirty="0"/>
              <a:t> </a:t>
            </a:r>
            <a:r>
              <a:rPr lang="fa-IR" sz="2800" b="1" dirty="0" err="1"/>
              <a:t>سع</a:t>
            </a:r>
            <a:r>
              <a:rPr lang="ar-SA" sz="2800" b="1" dirty="0"/>
              <a:t>يد بن وهب </a:t>
            </a:r>
            <a:r>
              <a:rPr lang="fa-IR" sz="2800" b="1" dirty="0"/>
              <a:t>عن </a:t>
            </a:r>
            <a:r>
              <a:rPr lang="fa-IR" sz="2800" b="1" dirty="0" err="1"/>
              <a:t>ستة</a:t>
            </a:r>
            <a:r>
              <a:rPr lang="fa-IR" sz="2800" b="1" dirty="0"/>
              <a:t> </a:t>
            </a:r>
            <a:r>
              <a:rPr lang="fa-IR" sz="2800" b="1" dirty="0" err="1"/>
              <a:t>رجلاً</a:t>
            </a:r>
            <a:r>
              <a:rPr lang="fa-IR" sz="2800" b="1" dirty="0"/>
              <a:t>.</a:t>
            </a:r>
          </a:p>
          <a:p>
            <a:pPr marL="0" indent="0" algn="justLow" rtl="1">
              <a:buNone/>
            </a:pPr>
            <a:endParaRPr lang="fa-IR" sz="2800" b="1" dirty="0"/>
          </a:p>
          <a:p>
            <a:pPr marL="0" indent="0" algn="justLow" rtl="1">
              <a:buNone/>
            </a:pPr>
            <a:endParaRPr lang="fa-IR" sz="2800" b="1" dirty="0"/>
          </a:p>
          <a:p>
            <a:pPr marL="0" indent="0" algn="justLow" rtl="1">
              <a:buNone/>
            </a:pPr>
            <a:endParaRPr lang="fa-IR" sz="2800" b="1" dirty="0"/>
          </a:p>
          <a:p>
            <a:pPr marL="0" indent="0" algn="justLow" rtl="1">
              <a:buNone/>
            </a:pPr>
            <a:r>
              <a:rPr lang="fa-IR" sz="2800" b="1" dirty="0" err="1"/>
              <a:t>وعن</a:t>
            </a:r>
            <a:r>
              <a:rPr lang="fa-IR" sz="2800" b="1" dirty="0"/>
              <a:t> </a:t>
            </a:r>
            <a:r>
              <a:rPr lang="fa-IR" sz="2800" b="1" dirty="0" err="1"/>
              <a:t>سعيد</a:t>
            </a:r>
            <a:r>
              <a:rPr lang="fa-IR" sz="2800" b="1" dirty="0"/>
              <a:t> بن </a:t>
            </a:r>
            <a:r>
              <a:rPr lang="fa-IR" sz="2800" b="1" dirty="0" err="1"/>
              <a:t>وهب</a:t>
            </a:r>
            <a:r>
              <a:rPr lang="fa-IR" sz="2800" b="1" dirty="0"/>
              <a:t> قال نشد </a:t>
            </a:r>
            <a:r>
              <a:rPr lang="fa-IR" sz="2800" b="1" dirty="0" err="1"/>
              <a:t>علي</a:t>
            </a:r>
            <a:r>
              <a:rPr lang="fa-IR" sz="2800" b="1" dirty="0"/>
              <a:t> </a:t>
            </a:r>
            <a:r>
              <a:rPr lang="fa-IR" sz="2800" b="1" dirty="0" err="1"/>
              <a:t>عليه</a:t>
            </a:r>
            <a:r>
              <a:rPr lang="fa-IR" sz="2800" b="1" dirty="0"/>
              <a:t> </a:t>
            </a:r>
            <a:r>
              <a:rPr lang="fa-IR" sz="2800" b="1" dirty="0" err="1"/>
              <a:t>السلام</a:t>
            </a:r>
            <a:r>
              <a:rPr lang="fa-IR" sz="2800" b="1" dirty="0"/>
              <a:t> </a:t>
            </a:r>
            <a:r>
              <a:rPr lang="fa-IR" sz="2800" b="1" dirty="0" err="1"/>
              <a:t>الناس</a:t>
            </a:r>
            <a:r>
              <a:rPr lang="fa-IR" sz="2800" b="1" dirty="0"/>
              <a:t> </a:t>
            </a:r>
            <a:r>
              <a:rPr lang="fa-IR" sz="2800" b="1" dirty="0" err="1"/>
              <a:t>فقام</a:t>
            </a:r>
            <a:r>
              <a:rPr lang="fa-IR" sz="2800" b="1" dirty="0"/>
              <a:t> </a:t>
            </a:r>
            <a:r>
              <a:rPr lang="fa-IR" sz="2800" b="1" dirty="0" err="1"/>
              <a:t>خمسة</a:t>
            </a:r>
            <a:r>
              <a:rPr lang="fa-IR" sz="2800" b="1" dirty="0"/>
              <a:t> </a:t>
            </a:r>
            <a:r>
              <a:rPr lang="fa-IR" sz="2800" b="1" dirty="0" err="1"/>
              <a:t>أو</a:t>
            </a:r>
            <a:r>
              <a:rPr lang="fa-IR" sz="2800" b="1" dirty="0"/>
              <a:t> </a:t>
            </a:r>
            <a:r>
              <a:rPr lang="fa-IR" sz="2800" b="1" dirty="0" err="1"/>
              <a:t>ستة</a:t>
            </a:r>
            <a:r>
              <a:rPr lang="fa-IR" sz="2800" b="1" dirty="0"/>
              <a:t> من </a:t>
            </a:r>
            <a:r>
              <a:rPr lang="fa-IR" sz="2800" b="1" dirty="0" err="1"/>
              <a:t>أصحاب</a:t>
            </a:r>
            <a:r>
              <a:rPr lang="fa-IR" sz="2800" b="1" dirty="0"/>
              <a:t> </a:t>
            </a:r>
            <a:r>
              <a:rPr lang="fa-IR" sz="2800" b="1" dirty="0" err="1"/>
              <a:t>النبي</a:t>
            </a:r>
            <a:r>
              <a:rPr lang="fa-IR" sz="2800" b="1" dirty="0"/>
              <a:t> </a:t>
            </a:r>
            <a:r>
              <a:rPr lang="fa-IR" sz="2800" b="1" dirty="0" err="1"/>
              <a:t>فشهدوا</a:t>
            </a:r>
            <a:r>
              <a:rPr lang="fa-IR" sz="2800" b="1" dirty="0"/>
              <a:t> </a:t>
            </a:r>
            <a:r>
              <a:rPr lang="fa-IR" sz="2800" b="1" dirty="0" err="1"/>
              <a:t>أن</a:t>
            </a:r>
            <a:r>
              <a:rPr lang="fa-IR" sz="2800" b="1" dirty="0"/>
              <a:t> رسول الله قال من </a:t>
            </a:r>
            <a:r>
              <a:rPr lang="fa-IR" sz="2800" b="1" dirty="0" err="1"/>
              <a:t>كنت</a:t>
            </a:r>
            <a:r>
              <a:rPr lang="fa-IR" sz="2800" b="1" dirty="0"/>
              <a:t> </a:t>
            </a:r>
            <a:r>
              <a:rPr lang="fa-IR" sz="2800" b="1" dirty="0" err="1"/>
              <a:t>مولاه</a:t>
            </a:r>
            <a:r>
              <a:rPr lang="fa-IR" sz="2800" b="1" dirty="0"/>
              <a:t> </a:t>
            </a:r>
            <a:r>
              <a:rPr lang="fa-IR" sz="2800" b="1" dirty="0" err="1"/>
              <a:t>فعلي</a:t>
            </a:r>
            <a:r>
              <a:rPr lang="fa-IR" sz="2800" b="1" dirty="0"/>
              <a:t> </a:t>
            </a:r>
            <a:r>
              <a:rPr lang="fa-IR" sz="2800" b="1" dirty="0" err="1"/>
              <a:t>مولاه</a:t>
            </a:r>
            <a:r>
              <a:rPr lang="fa-IR" sz="2800" b="1" dirty="0"/>
              <a:t> </a:t>
            </a:r>
            <a:r>
              <a:rPr lang="fa-IR" sz="2800" b="1" dirty="0" err="1"/>
              <a:t>رواه</a:t>
            </a:r>
            <a:r>
              <a:rPr lang="fa-IR" sz="2800" b="1" dirty="0"/>
              <a:t> </a:t>
            </a:r>
            <a:r>
              <a:rPr lang="fa-IR" sz="2800" b="1" dirty="0" err="1"/>
              <a:t>أحمد</a:t>
            </a:r>
            <a:r>
              <a:rPr lang="fa-IR" sz="2800" b="1" dirty="0"/>
              <a:t> </a:t>
            </a:r>
            <a:r>
              <a:rPr lang="fa-IR" sz="2800" b="1" dirty="0" err="1"/>
              <a:t>ورجاله</a:t>
            </a:r>
            <a:r>
              <a:rPr lang="fa-IR" sz="2800" b="1" dirty="0"/>
              <a:t> رجال </a:t>
            </a:r>
            <a:r>
              <a:rPr lang="fa-IR" sz="2800" b="1" dirty="0" err="1"/>
              <a:t>الصحيح</a:t>
            </a:r>
            <a:endParaRPr lang="fa-IR" sz="2800" b="1" dirty="0"/>
          </a:p>
          <a:p>
            <a:pPr marL="0" indent="0" algn="justLow" rtl="1">
              <a:buNone/>
            </a:pPr>
            <a:r>
              <a:rPr lang="fa-IR" sz="2800" b="1" dirty="0"/>
              <a:t>  </a:t>
            </a:r>
          </a:p>
        </p:txBody>
      </p:sp>
      <p:sp>
        <p:nvSpPr>
          <p:cNvPr id="4" name="Rectangle 3"/>
          <p:cNvSpPr/>
          <p:nvPr/>
        </p:nvSpPr>
        <p:spPr>
          <a:xfrm>
            <a:off x="8976320" y="1628800"/>
            <a:ext cx="259398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مسند أحمد: ج1 ص88</a:t>
            </a:r>
            <a:endParaRPr lang="en-US" sz="2800" dirty="0">
              <a:cs typeface="Taher" pitchFamily="2" charset="-78"/>
            </a:endParaRPr>
          </a:p>
        </p:txBody>
      </p:sp>
      <p:pic>
        <p:nvPicPr>
          <p:cNvPr id="5" name="Picture 4">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3392" y="1124744"/>
            <a:ext cx="1273223" cy="1800000"/>
          </a:xfrm>
          <a:prstGeom prst="rect">
            <a:avLst/>
          </a:prstGeom>
        </p:spPr>
      </p:pic>
      <p:sp>
        <p:nvSpPr>
          <p:cNvPr id="6" name="Rectangle 5"/>
          <p:cNvSpPr/>
          <p:nvPr/>
        </p:nvSpPr>
        <p:spPr>
          <a:xfrm>
            <a:off x="4749202" y="3995482"/>
            <a:ext cx="682109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مجمع </a:t>
            </a:r>
            <a:r>
              <a:rPr lang="fa-IR" sz="2800" dirty="0" err="1"/>
              <a:t>الزوائد</a:t>
            </a:r>
            <a:r>
              <a:rPr lang="fa-IR" sz="2800" dirty="0"/>
              <a:t> </a:t>
            </a:r>
            <a:r>
              <a:rPr lang="fa-IR" sz="2800" dirty="0" err="1"/>
              <a:t>ومنبع</a:t>
            </a:r>
            <a:r>
              <a:rPr lang="fa-IR" sz="2800" dirty="0"/>
              <a:t> </a:t>
            </a:r>
            <a:r>
              <a:rPr lang="fa-IR" sz="2800" dirty="0" err="1"/>
              <a:t>الفوائد</a:t>
            </a:r>
            <a:r>
              <a:rPr lang="fa-IR" sz="2800" dirty="0"/>
              <a:t> ج9ص104، </a:t>
            </a:r>
            <a:r>
              <a:rPr lang="fa-IR" sz="2800" dirty="0" err="1"/>
              <a:t>علي</a:t>
            </a:r>
            <a:r>
              <a:rPr lang="fa-IR" sz="2800" dirty="0"/>
              <a:t> بن </a:t>
            </a:r>
            <a:r>
              <a:rPr lang="fa-IR" sz="2800" dirty="0" err="1"/>
              <a:t>أبي</a:t>
            </a:r>
            <a:r>
              <a:rPr lang="fa-IR" sz="2800" dirty="0"/>
              <a:t> </a:t>
            </a:r>
            <a:r>
              <a:rPr lang="fa-IR" sz="2800" dirty="0" err="1"/>
              <a:t>بكر</a:t>
            </a:r>
            <a:r>
              <a:rPr lang="fa-IR" sz="2800" dirty="0"/>
              <a:t> </a:t>
            </a:r>
            <a:r>
              <a:rPr lang="fa-IR" sz="2800" dirty="0" err="1"/>
              <a:t>الهيثمي</a:t>
            </a:r>
            <a:endParaRPr lang="fa-IR" sz="2800" dirty="0"/>
          </a:p>
        </p:txBody>
      </p:sp>
      <p:pic>
        <p:nvPicPr>
          <p:cNvPr id="7" name="Picture 6">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74034" y="3618702"/>
            <a:ext cx="1222581" cy="1800000"/>
          </a:xfrm>
          <a:prstGeom prst="rect">
            <a:avLst/>
          </a:prstGeom>
        </p:spPr>
      </p:pic>
    </p:spTree>
    <p:extLst>
      <p:ext uri="{BB962C8B-B14F-4D97-AF65-F5344CB8AC3E}">
        <p14:creationId xmlns:p14="http://schemas.microsoft.com/office/powerpoint/2010/main" val="6941351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custDataLst>
              <p:tags r:id="rId1"/>
            </p:custDataLst>
          </p:nvPr>
        </p:nvSpPr>
        <p:spPr>
          <a:xfrm>
            <a:off x="83112" y="-27384"/>
            <a:ext cx="12013047"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صحابه ناقلين حديث غدير</a:t>
            </a:r>
            <a:endParaRPr lang="en-US" b="1" dirty="0">
              <a:solidFill>
                <a:schemeClr val="tx1"/>
              </a:solidFill>
              <a:cs typeface="Sultan Medium" pitchFamily="2" charset="-78"/>
            </a:endParaRPr>
          </a:p>
        </p:txBody>
      </p:sp>
      <p:sp>
        <p:nvSpPr>
          <p:cNvPr id="4" name="Content Placeholder 4"/>
          <p:cNvSpPr txBox="1">
            <a:spLocks/>
          </p:cNvSpPr>
          <p:nvPr>
            <p:custDataLst>
              <p:tags r:id="rId2"/>
            </p:custDataLst>
          </p:nvPr>
        </p:nvSpPr>
        <p:spPr>
          <a:xfrm>
            <a:off x="105747" y="877966"/>
            <a:ext cx="11984050"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ar-LB" sz="2800" b="1" dirty="0"/>
              <a:t>وينتهي إلى زياد بن أبي زياد عن اثني عشر بدرياً. </a:t>
            </a:r>
            <a:r>
              <a:rPr lang="fa-IR" sz="2800" b="1" dirty="0"/>
              <a:t> وإلى عبد الرحمن بن أبي ليلى عن اثني عشر رجلاً. وينتهي إلى عبد خير وعمرو ذي مُرة وحَبة العُرَني، عن اثني عشر رجلاً . </a:t>
            </a:r>
          </a:p>
          <a:p>
            <a:pPr marL="0" indent="0" algn="justLow" rtl="1">
              <a:buNone/>
            </a:pPr>
            <a:endParaRPr lang="fa-IR" sz="2800" b="1" dirty="0"/>
          </a:p>
          <a:p>
            <a:pPr marL="0" indent="0" algn="justLow" rtl="1">
              <a:buNone/>
            </a:pPr>
            <a:endParaRPr lang="fa-IR" sz="2800" b="1" dirty="0"/>
          </a:p>
          <a:p>
            <a:pPr marL="0" indent="0" algn="justLow" rtl="1">
              <a:buNone/>
            </a:pPr>
            <a:r>
              <a:rPr lang="fa-IR" sz="2800" b="1" dirty="0"/>
              <a:t>وإلى أبي هريرة وأنس وأبي سعيد عن تسعة رجال</a:t>
            </a:r>
            <a:r>
              <a:rPr lang="fa-IR" sz="2800" dirty="0"/>
              <a:t>.</a:t>
            </a:r>
          </a:p>
          <a:p>
            <a:pPr marL="0" indent="0" algn="justLow" rtl="1">
              <a:buNone/>
            </a:pPr>
            <a:endParaRPr lang="fa-IR" sz="2800" dirty="0"/>
          </a:p>
          <a:p>
            <a:pPr marL="0" indent="0" algn="justLow" rtl="1">
              <a:buNone/>
            </a:pPr>
            <a:endParaRPr lang="fa-IR" sz="2800" dirty="0"/>
          </a:p>
          <a:p>
            <a:pPr marL="0" indent="0" rtl="1">
              <a:buNone/>
            </a:pPr>
            <a:endParaRPr lang="fa-IR" sz="2800" dirty="0"/>
          </a:p>
          <a:p>
            <a:pPr marL="0" indent="0" algn="justLow" rtl="1">
              <a:buNone/>
            </a:pPr>
            <a:r>
              <a:rPr lang="fa-IR" sz="2800" b="1" dirty="0"/>
              <a:t>وينتهي إلى أبي قِلابة، عن بضعة عشر رجلاً. </a:t>
            </a:r>
            <a:endParaRPr lang="en-US" sz="2800" dirty="0"/>
          </a:p>
        </p:txBody>
      </p:sp>
      <p:sp>
        <p:nvSpPr>
          <p:cNvPr id="5" name="Rectangle 4"/>
          <p:cNvSpPr/>
          <p:nvPr/>
        </p:nvSpPr>
        <p:spPr>
          <a:xfrm>
            <a:off x="7272349" y="5733256"/>
            <a:ext cx="410721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الدولابي، الكنى والأسماء: ج2 ص61.</a:t>
            </a:r>
            <a:endParaRPr lang="en-US" sz="2800" dirty="0">
              <a:cs typeface="Taher" pitchFamily="2" charset="-78"/>
            </a:endParaRPr>
          </a:p>
        </p:txBody>
      </p:sp>
      <p:sp>
        <p:nvSpPr>
          <p:cNvPr id="6" name="Rectangle 5"/>
          <p:cNvSpPr/>
          <p:nvPr/>
        </p:nvSpPr>
        <p:spPr>
          <a:xfrm>
            <a:off x="6759388" y="3653508"/>
            <a:ext cx="462017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لاحظ: الهيثمي، مجمع الزوائد: ج9 ص708</a:t>
            </a:r>
            <a:endParaRPr lang="en-US" sz="2800" dirty="0">
              <a:cs typeface="Taher" pitchFamily="2" charset="-78"/>
            </a:endParaRPr>
          </a:p>
        </p:txBody>
      </p:sp>
      <p:sp>
        <p:nvSpPr>
          <p:cNvPr id="7" name="Rectangle 6"/>
          <p:cNvSpPr/>
          <p:nvPr/>
        </p:nvSpPr>
        <p:spPr>
          <a:xfrm>
            <a:off x="6240016" y="1880956"/>
            <a:ext cx="513954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لاحظ: ابن المغازلي، مناقب ابن المغازلي: ص20</a:t>
            </a:r>
            <a:endParaRPr lang="en-US" sz="2800" dirty="0">
              <a:cs typeface="Taher" pitchFamily="2" charset="-78"/>
            </a:endParaRPr>
          </a:p>
        </p:txBody>
      </p:sp>
    </p:spTree>
    <p:extLst>
      <p:ext uri="{BB962C8B-B14F-4D97-AF65-F5344CB8AC3E}">
        <p14:creationId xmlns:p14="http://schemas.microsoft.com/office/powerpoint/2010/main" val="166643329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custDataLst>
              <p:tags r:id="rId1"/>
            </p:custDataLst>
          </p:nvPr>
        </p:nvSpPr>
        <p:spPr>
          <a:xfrm>
            <a:off x="95381" y="877966"/>
            <a:ext cx="11984050" cy="6007419"/>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buNone/>
            </a:pPr>
            <a:r>
              <a:rPr lang="fa-IR" sz="2800" dirty="0"/>
              <a:t>قال الأميني: </a:t>
            </a:r>
            <a:r>
              <a:rPr lang="fa-IR" sz="2800" b="1" dirty="0"/>
              <a:t>«وقد رواه أحمد بن حنبل من أربعين طريقاً، </a:t>
            </a:r>
            <a:endParaRPr lang="en-US" sz="2800" dirty="0"/>
          </a:p>
          <a:p>
            <a:pPr marL="0" indent="0" algn="justLow" rtl="1">
              <a:buNone/>
            </a:pPr>
            <a:r>
              <a:rPr lang="fa-IR" sz="2800" b="1" dirty="0"/>
              <a:t>وابن جرير الطبري من نيف وسبعين طريقاً، </a:t>
            </a:r>
            <a:endParaRPr lang="en-US" sz="2800" dirty="0"/>
          </a:p>
          <a:p>
            <a:pPr marL="0" indent="0" algn="justLow" rtl="1">
              <a:buNone/>
            </a:pPr>
            <a:r>
              <a:rPr lang="fa-IR" sz="2800" b="1" dirty="0"/>
              <a:t>وابن عقدة من مائة وخمس طرق، </a:t>
            </a:r>
            <a:endParaRPr lang="en-US" sz="2800" dirty="0"/>
          </a:p>
          <a:p>
            <a:pPr marL="0" indent="0" algn="justLow" rtl="1">
              <a:buNone/>
            </a:pPr>
            <a:r>
              <a:rPr lang="fa-IR" sz="2800" b="1" dirty="0"/>
              <a:t>وأبو سعيد السجستاني من مائة وعشرين طريقاً، </a:t>
            </a:r>
            <a:endParaRPr lang="en-US" sz="2800" dirty="0"/>
          </a:p>
          <a:p>
            <a:pPr marL="0" indent="0" algn="justLow" rtl="1">
              <a:buNone/>
            </a:pPr>
            <a:r>
              <a:rPr lang="fa-IR" sz="2800" b="1" dirty="0"/>
              <a:t>وأبو بكر الجُعابي من مائة وخمس وعشرين طريقاً، </a:t>
            </a:r>
            <a:endParaRPr lang="en-US" sz="2800" dirty="0"/>
          </a:p>
          <a:p>
            <a:pPr marL="0" indent="0" algn="justLow" rtl="1">
              <a:buNone/>
            </a:pPr>
            <a:r>
              <a:rPr lang="fa-IR" sz="2800" b="1" dirty="0"/>
              <a:t>وفي تعليق هداية العقول (ص30) عن الأمير محمد اليمني أحد شعراء الغدير في القرن الثاني عشر: أن له مائة وخمسين طريقاً». </a:t>
            </a:r>
            <a:endParaRPr lang="en-US" sz="2800" dirty="0"/>
          </a:p>
          <a:p>
            <a:pPr marL="0" indent="0" algn="justLow" rtl="1">
              <a:buNone/>
            </a:pPr>
            <a:endParaRPr lang="fa-IR" sz="2800" b="1" dirty="0"/>
          </a:p>
          <a:p>
            <a:pPr marL="0" indent="0" algn="justLow" rtl="1">
              <a:buNone/>
            </a:pPr>
            <a:r>
              <a:rPr lang="fa-IR" sz="2800" b="1" dirty="0"/>
              <a:t>«وقال العلوي الهدار في القول الفصل (ج1ص 445): كان الحافظ أبو العلاء العطار الهمداني يقول: أروي هذا الحديث بمائتين وخمسين طريقاً».</a:t>
            </a:r>
            <a:endParaRPr lang="en-US" sz="2800" dirty="0"/>
          </a:p>
        </p:txBody>
      </p:sp>
      <p:sp>
        <p:nvSpPr>
          <p:cNvPr id="10" name="Title 1"/>
          <p:cNvSpPr txBox="1">
            <a:spLocks/>
          </p:cNvSpPr>
          <p:nvPr>
            <p:custDataLst>
              <p:tags r:id="rId2"/>
            </p:custDataLst>
          </p:nvPr>
        </p:nvSpPr>
        <p:spPr>
          <a:xfrm>
            <a:off x="98878" y="-27384"/>
            <a:ext cx="12013047" cy="887175"/>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a:normAutofit/>
          </a:bodyPr>
          <a:lstStyle>
            <a:lvl1pPr algn="l" defTabSz="914400" rtl="0" eaLnBrk="1" latinLnBrk="0" hangingPunct="1">
              <a:spcBef>
                <a:spcPct val="0"/>
              </a:spcBef>
              <a:buNone/>
              <a:defRPr lang="en-US" sz="4400" kern="1200" dirty="0" smtClean="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r>
              <a:rPr lang="fa-IR" b="1" dirty="0">
                <a:solidFill>
                  <a:schemeClr val="tx1"/>
                </a:solidFill>
                <a:cs typeface="Sultan Medium" pitchFamily="2" charset="-78"/>
              </a:rPr>
              <a:t>كثرة صحابه ناقلين حديث غدير</a:t>
            </a:r>
            <a:endParaRPr lang="en-US" b="1" dirty="0">
              <a:solidFill>
                <a:schemeClr val="tx1"/>
              </a:solidFill>
              <a:cs typeface="Sultan Medium" pitchFamily="2" charset="-78"/>
            </a:endParaRPr>
          </a:p>
        </p:txBody>
      </p:sp>
      <p:sp>
        <p:nvSpPr>
          <p:cNvPr id="11" name="Rectangle 10"/>
          <p:cNvSpPr/>
          <p:nvPr/>
        </p:nvSpPr>
        <p:spPr>
          <a:xfrm>
            <a:off x="6553999" y="4293096"/>
            <a:ext cx="506741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لاحظ: كتاب الغدير، الأميني: ج1 ص41 ـ 144.</a:t>
            </a:r>
            <a:endParaRPr lang="en-US" sz="2800" dirty="0">
              <a:cs typeface="Taher" pitchFamily="2" charset="-78"/>
            </a:endParaRPr>
          </a:p>
        </p:txBody>
      </p:sp>
      <p:sp>
        <p:nvSpPr>
          <p:cNvPr id="8" name="Rectangle 7"/>
          <p:cNvSpPr/>
          <p:nvPr/>
        </p:nvSpPr>
        <p:spPr>
          <a:xfrm>
            <a:off x="8770585" y="5877272"/>
            <a:ext cx="285526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كتاب الغدير: ج1 ص158</a:t>
            </a:r>
            <a:endParaRPr lang="en-US" sz="2800" dirty="0">
              <a:cs typeface="Taher" pitchFamily="2" charset="-78"/>
            </a:endParaRPr>
          </a:p>
        </p:txBody>
      </p:sp>
      <p:sp>
        <p:nvSpPr>
          <p:cNvPr id="7" name="Right Arrow 6">
            <a:hlinkClick r:id="rId5" action="ppaction://hlinksldjump"/>
          </p:cNvPr>
          <p:cNvSpPr/>
          <p:nvPr/>
        </p:nvSpPr>
        <p:spPr>
          <a:xfrm>
            <a:off x="1487488" y="-31456"/>
            <a:ext cx="808602" cy="36411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472689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129306858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2671" y="831677"/>
            <a:ext cx="12006659" cy="6008773"/>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900" dirty="0"/>
              <a:t>1 - أبو عيسى الترمذي صاحب </a:t>
            </a:r>
            <a:r>
              <a:rPr lang="fa-IR" sz="2900" dirty="0" err="1"/>
              <a:t>الصحيح</a:t>
            </a:r>
            <a:r>
              <a:rPr lang="fa-IR" sz="2900" dirty="0"/>
              <a:t> م279؛ قال بعد أن أخرجه: هذا حديث حسن صحيح. </a:t>
            </a:r>
          </a:p>
          <a:p>
            <a:pPr rtl="1"/>
            <a:endParaRPr lang="fa-IR" sz="2900" dirty="0"/>
          </a:p>
          <a:p>
            <a:pPr rtl="1"/>
            <a:endParaRPr lang="fa-IR" sz="2900" dirty="0"/>
          </a:p>
          <a:p>
            <a:pPr rtl="1"/>
            <a:endParaRPr lang="fa-IR" sz="2900" dirty="0"/>
          </a:p>
          <a:p>
            <a:pPr rtl="1"/>
            <a:r>
              <a:rPr lang="fa-IR" sz="2900" dirty="0"/>
              <a:t>2 - أبو جعفر </a:t>
            </a:r>
            <a:r>
              <a:rPr lang="fa-IR" sz="2900" dirty="0" err="1"/>
              <a:t>الطحاوي</a:t>
            </a:r>
            <a:r>
              <a:rPr lang="fa-IR" sz="2900" dirty="0"/>
              <a:t> م279؛ فإنّه قال بعد أن رواه: </a:t>
            </a:r>
            <a:r>
              <a:rPr lang="fa-IR" sz="2900" b="1" dirty="0"/>
              <a:t>فهذا الحديث صحيح الإسناد، ولا طعن لأحد في رواته.</a:t>
            </a:r>
            <a:endParaRPr lang="en-US" sz="2900" dirty="0"/>
          </a:p>
          <a:p>
            <a:pPr rtl="1"/>
            <a:endParaRPr lang="fa-IR" sz="2900" dirty="0"/>
          </a:p>
          <a:p>
            <a:pPr rtl="1"/>
            <a:endParaRPr lang="fa-IR" sz="2900" dirty="0"/>
          </a:p>
          <a:p>
            <a:pPr rtl="1"/>
            <a:endParaRPr lang="fa-IR" sz="2900" dirty="0"/>
          </a:p>
          <a:p>
            <a:pPr rtl="1"/>
            <a:r>
              <a:rPr lang="fa-IR" sz="2900" dirty="0"/>
              <a:t>3 - ابن عبد البَرّ القُرْطُبي المتوفى سنة 463؛ فإنّه قال بعد أحاديث منها حديث الغدير: هذه كلّها آثار ثابتة.</a:t>
            </a:r>
            <a:endParaRPr lang="en-US" sz="2900" dirty="0"/>
          </a:p>
          <a:p>
            <a:pPr rtl="1"/>
            <a:endParaRPr lang="fa-IR" sz="2900" dirty="0"/>
          </a:p>
          <a:p>
            <a:pPr algn="justLow" rtl="1"/>
            <a:endParaRPr lang="en-US" sz="2900" dirty="0"/>
          </a:p>
        </p:txBody>
      </p:sp>
      <p:sp>
        <p:nvSpPr>
          <p:cNvPr id="2" name="Title 1"/>
          <p:cNvSpPr>
            <a:spLocks noGrp="1"/>
          </p:cNvSpPr>
          <p:nvPr>
            <p:ph type="title"/>
          </p:nvPr>
        </p:nvSpPr>
        <p:spPr>
          <a:xfrm>
            <a:off x="45189" y="5108"/>
            <a:ext cx="12099588" cy="828887"/>
          </a:xfrm>
        </p:spPr>
        <p:style>
          <a:lnRef idx="0">
            <a:scrgbClr r="0" g="0" b="0"/>
          </a:lnRef>
          <a:fillRef idx="1002">
            <a:schemeClr val="dk2"/>
          </a:fillRef>
          <a:effectRef idx="0">
            <a:scrgbClr r="0" g="0" b="0"/>
          </a:effectRef>
          <a:fontRef idx="major"/>
        </p:style>
        <p:txBody>
          <a:bodyPr/>
          <a:lstStyle/>
          <a:p>
            <a:r>
              <a:rPr lang="fa-IR" dirty="0"/>
              <a:t>شهادت علماي اهل سنت بر صحت حديث</a:t>
            </a:r>
            <a:endParaRPr lang="en-US" dirty="0"/>
          </a:p>
        </p:txBody>
      </p:sp>
      <p:sp>
        <p:nvSpPr>
          <p:cNvPr id="9" name="Rectangle 8"/>
          <p:cNvSpPr/>
          <p:nvPr/>
        </p:nvSpPr>
        <p:spPr>
          <a:xfrm>
            <a:off x="8040216" y="1398954"/>
            <a:ext cx="318388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صحيح الترمذي: 2  ص  298</a:t>
            </a:r>
            <a:endParaRPr lang="en-US" sz="2800" dirty="0"/>
          </a:p>
        </p:txBody>
      </p:sp>
      <p:sp>
        <p:nvSpPr>
          <p:cNvPr id="6" name="Rectangle 5"/>
          <p:cNvSpPr/>
          <p:nvPr/>
        </p:nvSpPr>
        <p:spPr>
          <a:xfrm>
            <a:off x="8527530" y="3596482"/>
            <a:ext cx="269657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مشكل الآثار: 2 ص 308</a:t>
            </a:r>
            <a:endParaRPr lang="en-US" sz="2800" dirty="0">
              <a:solidFill>
                <a:schemeClr val="tx1"/>
              </a:solidFill>
              <a:cs typeface="Taher" pitchFamily="2" charset="-78"/>
            </a:endParaRPr>
          </a:p>
        </p:txBody>
      </p:sp>
      <p:sp>
        <p:nvSpPr>
          <p:cNvPr id="12" name="Rectangle 11"/>
          <p:cNvSpPr/>
          <p:nvPr/>
        </p:nvSpPr>
        <p:spPr>
          <a:xfrm>
            <a:off x="8769583" y="5776215"/>
            <a:ext cx="245451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الإستيعاب: 2 ص 273</a:t>
            </a:r>
            <a:endParaRPr lang="en-US" sz="2800" dirty="0">
              <a:solidFill>
                <a:schemeClr val="tx1"/>
              </a:solidFill>
              <a:cs typeface="Taher" pitchFamily="2" charset="-78"/>
            </a:endParaRPr>
          </a:p>
        </p:txBody>
      </p:sp>
      <p:pic>
        <p:nvPicPr>
          <p:cNvPr id="5" name="Picture 4">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7408" y="1111744"/>
            <a:ext cx="1240191" cy="1800000"/>
          </a:xfrm>
          <a:prstGeom prst="rect">
            <a:avLst/>
          </a:prstGeom>
        </p:spPr>
      </p:pic>
      <p:pic>
        <p:nvPicPr>
          <p:cNvPr id="10" name="Picture 9">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7408" y="3455956"/>
            <a:ext cx="1185883" cy="1440000"/>
          </a:xfrm>
          <a:prstGeom prst="rect">
            <a:avLst/>
          </a:prstGeom>
        </p:spPr>
      </p:pic>
      <p:pic>
        <p:nvPicPr>
          <p:cNvPr id="11" name="Picture 10">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22299" y="5459062"/>
            <a:ext cx="930992" cy="1440000"/>
          </a:xfrm>
          <a:prstGeom prst="rect">
            <a:avLst/>
          </a:prstGeom>
        </p:spPr>
      </p:pic>
    </p:spTree>
    <p:extLst>
      <p:ext uri="{BB962C8B-B14F-4D97-AF65-F5344CB8AC3E}">
        <p14:creationId xmlns:p14="http://schemas.microsoft.com/office/powerpoint/2010/main" val="411150244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sp>
        <p:nvSpPr>
          <p:cNvPr id="4" name="Title 1"/>
          <p:cNvSpPr txBox="1">
            <a:spLocks/>
          </p:cNvSpPr>
          <p:nvPr/>
        </p:nvSpPr>
        <p:spPr>
          <a:xfrm>
            <a:off x="106105" y="88040"/>
            <a:ext cx="11979790" cy="828887"/>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r>
              <a:rPr lang="fa-IR"/>
              <a:t>شهادت علماي اهل سنت بر صحت حديث</a:t>
            </a:r>
            <a:endParaRPr lang="en-US" dirty="0"/>
          </a:p>
        </p:txBody>
      </p:sp>
      <p:sp>
        <p:nvSpPr>
          <p:cNvPr id="10" name="Content Placeholder 7"/>
          <p:cNvSpPr>
            <a:spLocks noGrp="1"/>
          </p:cNvSpPr>
          <p:nvPr>
            <p:ph idx="1"/>
          </p:nvPr>
        </p:nvSpPr>
        <p:spPr>
          <a:xfrm>
            <a:off x="106105" y="916927"/>
            <a:ext cx="11979790" cy="5941073"/>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900" dirty="0"/>
              <a:t>4 - الحاكم النيسابوري المتوفى سنة 405، حيث أخرجه بعدّة طرق وصحّحها. </a:t>
            </a:r>
          </a:p>
          <a:p>
            <a:pPr rtl="1"/>
            <a:endParaRPr lang="fa-IR" sz="2900" dirty="0"/>
          </a:p>
          <a:p>
            <a:pPr rtl="1"/>
            <a:endParaRPr lang="fa-IR" sz="2900" dirty="0"/>
          </a:p>
          <a:p>
            <a:pPr rtl="1"/>
            <a:r>
              <a:rPr lang="fa-IR" sz="2900" dirty="0"/>
              <a:t>5 - الذهبي المتوفّى سنة 748  قال ابن كثير :  قال شيخنا أبو عبد اللّه الذهبي: هذا حديث صحيح.</a:t>
            </a:r>
          </a:p>
          <a:p>
            <a:pPr rtl="1"/>
            <a:endParaRPr lang="fa-IR" sz="2900" dirty="0"/>
          </a:p>
          <a:p>
            <a:pPr rtl="1"/>
            <a:endParaRPr lang="fa-IR" sz="2900" dirty="0"/>
          </a:p>
          <a:p>
            <a:pPr rtl="1"/>
            <a:r>
              <a:rPr lang="fa-IR" sz="2900" dirty="0"/>
              <a:t>6 - ابن حجر العسقلاني المتوفى سنة 852 قال: وكثير من أسانيدها صحاح وحسان. </a:t>
            </a:r>
            <a:endParaRPr lang="en-US" sz="2900" dirty="0"/>
          </a:p>
          <a:p>
            <a:pPr rtl="1"/>
            <a:endParaRPr lang="fa-IR" sz="2900" dirty="0"/>
          </a:p>
          <a:p>
            <a:pPr algn="justLow" rtl="1"/>
            <a:endParaRPr lang="en-US" sz="2900" dirty="0"/>
          </a:p>
        </p:txBody>
      </p:sp>
      <p:sp>
        <p:nvSpPr>
          <p:cNvPr id="11" name="Rectangle 10"/>
          <p:cNvSpPr/>
          <p:nvPr/>
        </p:nvSpPr>
        <p:spPr>
          <a:xfrm>
            <a:off x="8979448" y="5001468"/>
            <a:ext cx="242726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 فتح الباري: 7 ص 61</a:t>
            </a:r>
            <a:endParaRPr lang="en-US" sz="2800" dirty="0">
              <a:solidFill>
                <a:schemeClr val="tx1"/>
              </a:solidFill>
              <a:cs typeface="Taher" pitchFamily="2" charset="-78"/>
            </a:endParaRPr>
          </a:p>
        </p:txBody>
      </p:sp>
      <p:sp>
        <p:nvSpPr>
          <p:cNvPr id="12" name="Rectangle 11"/>
          <p:cNvSpPr/>
          <p:nvPr/>
        </p:nvSpPr>
        <p:spPr>
          <a:xfrm>
            <a:off x="8516181" y="3242836"/>
            <a:ext cx="289053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البداية والنهاية: 5 ص 209</a:t>
            </a:r>
          </a:p>
        </p:txBody>
      </p:sp>
      <p:sp>
        <p:nvSpPr>
          <p:cNvPr id="13" name="Rectangle 12"/>
          <p:cNvSpPr/>
          <p:nvPr/>
        </p:nvSpPr>
        <p:spPr>
          <a:xfrm>
            <a:off x="7244999" y="1484204"/>
            <a:ext cx="416171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المستدرك على الصحيحين: 3 ص 109</a:t>
            </a:r>
            <a:endParaRPr lang="en-US" sz="2800" dirty="0">
              <a:solidFill>
                <a:schemeClr val="tx1"/>
              </a:solidFill>
              <a:cs typeface="Taher" pitchFamily="2" charset="-78"/>
            </a:endParaRPr>
          </a:p>
        </p:txBody>
      </p:sp>
      <p:pic>
        <p:nvPicPr>
          <p:cNvPr id="2" name="Picture 1">
            <a:hlinkClick r:id="rId2" action="ppaction://hlinkfile"/>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9415" y="5001468"/>
            <a:ext cx="1272007" cy="1800000"/>
          </a:xfrm>
          <a:prstGeom prst="rect">
            <a:avLst/>
          </a:prstGeom>
        </p:spPr>
      </p:pic>
      <p:pic>
        <p:nvPicPr>
          <p:cNvPr id="5" name="Picture 4">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5902" y="2987463"/>
            <a:ext cx="1286558" cy="1800000"/>
          </a:xfrm>
          <a:prstGeom prst="rect">
            <a:avLst/>
          </a:prstGeom>
        </p:spPr>
      </p:pic>
    </p:spTree>
    <p:extLst>
      <p:ext uri="{BB962C8B-B14F-4D97-AF65-F5344CB8AC3E}">
        <p14:creationId xmlns:p14="http://schemas.microsoft.com/office/powerpoint/2010/main" val="62773673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836712"/>
            <a:ext cx="11887781" cy="6008773"/>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dirty="0"/>
              <a:t>8 - الفقيه ضياء الدين المقبلي المتوفى 1108،  ذكر ه من الأحاديث المتواترة المفيدة للعلم وقال : </a:t>
            </a:r>
            <a:r>
              <a:rPr lang="fa-IR" sz="3200" b="1" dirty="0"/>
              <a:t>إن لم يكن معلوما فما في الدين معلوم. </a:t>
            </a:r>
          </a:p>
          <a:p>
            <a:pPr rtl="1"/>
            <a:endParaRPr lang="fa-IR" sz="3200" b="1" dirty="0"/>
          </a:p>
          <a:p>
            <a:pPr rtl="1"/>
            <a:endParaRPr lang="fa-IR" sz="3200" b="1" dirty="0"/>
          </a:p>
          <a:p>
            <a:pPr rtl="1"/>
            <a:r>
              <a:rPr lang="fa-IR" sz="3200" dirty="0"/>
              <a:t>9 - ميرزا محمد البدخشي، الذي كان حيّا 1126، قال: </a:t>
            </a:r>
            <a:r>
              <a:rPr lang="fa-IR" sz="3200" b="1" dirty="0"/>
              <a:t> حديث صحيح مشهور ولم يتكلّم في صحّته إلا متعصّب جاحد لا اعتبار بقوله . </a:t>
            </a:r>
          </a:p>
          <a:p>
            <a:pPr rtl="1"/>
            <a:endParaRPr lang="fa-IR" sz="3200" dirty="0"/>
          </a:p>
          <a:p>
            <a:pPr rtl="1"/>
            <a:r>
              <a:rPr lang="fa-IR" sz="3200" dirty="0"/>
              <a:t>10 - الآلوسي البغدادي المتوفى 1270، قال : نعم ثبت عندنا أنّه صلى اللّه عليه </a:t>
            </a:r>
            <a:r>
              <a:rPr lang="fa-IR" sz="3200" dirty="0" err="1"/>
              <a:t>وسلم</a:t>
            </a:r>
            <a:r>
              <a:rPr lang="fa-IR" sz="3200" dirty="0"/>
              <a:t> </a:t>
            </a:r>
          </a:p>
          <a:p>
            <a:pPr rtl="1"/>
            <a:r>
              <a:rPr lang="fa-IR" sz="3200" dirty="0" err="1"/>
              <a:t>قاله</a:t>
            </a:r>
            <a:r>
              <a:rPr lang="fa-IR" sz="3200" dirty="0"/>
              <a:t> في حقّ الأمير هناك: </a:t>
            </a:r>
            <a:r>
              <a:rPr lang="fa-IR" sz="3200" b="1" dirty="0"/>
              <a:t>من كنت مولاه فعلي مولاه.</a:t>
            </a:r>
          </a:p>
        </p:txBody>
      </p:sp>
      <p:sp>
        <p:nvSpPr>
          <p:cNvPr id="2" name="Title 1"/>
          <p:cNvSpPr>
            <a:spLocks noGrp="1"/>
          </p:cNvSpPr>
          <p:nvPr>
            <p:ph type="title"/>
          </p:nvPr>
        </p:nvSpPr>
        <p:spPr>
          <a:xfrm>
            <a:off x="105088" y="8316"/>
            <a:ext cx="11979790" cy="854003"/>
          </a:xfrm>
        </p:spPr>
        <p:style>
          <a:lnRef idx="0">
            <a:scrgbClr r="0" g="0" b="0"/>
          </a:lnRef>
          <a:fillRef idx="1002">
            <a:schemeClr val="dk2"/>
          </a:fillRef>
          <a:effectRef idx="0">
            <a:scrgbClr r="0" g="0" b="0"/>
          </a:effectRef>
          <a:fontRef idx="major"/>
        </p:style>
        <p:txBody>
          <a:bodyPr/>
          <a:lstStyle/>
          <a:p>
            <a:r>
              <a:rPr lang="fa-IR" dirty="0"/>
              <a:t>شهادت علماي اهل سنت بر صحت حديث</a:t>
            </a:r>
            <a:endParaRPr lang="en-US" dirty="0"/>
          </a:p>
        </p:txBody>
      </p:sp>
      <p:sp>
        <p:nvSpPr>
          <p:cNvPr id="9" name="Rectangle 8"/>
          <p:cNvSpPr/>
          <p:nvPr/>
        </p:nvSpPr>
        <p:spPr>
          <a:xfrm>
            <a:off x="6747974" y="2238770"/>
            <a:ext cx="457368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الأبحاث المسدّدة في الفنون المتعدّدة: 122</a:t>
            </a:r>
            <a:endParaRPr lang="en-US" sz="2800" dirty="0"/>
          </a:p>
        </p:txBody>
      </p:sp>
      <p:sp>
        <p:nvSpPr>
          <p:cNvPr id="6" name="Rectangle 5"/>
          <p:cNvSpPr/>
          <p:nvPr/>
        </p:nvSpPr>
        <p:spPr>
          <a:xfrm>
            <a:off x="9199897" y="4150121"/>
            <a:ext cx="212269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نزل الأبرار: ص 54</a:t>
            </a:r>
            <a:endParaRPr lang="fa-IR" sz="2800" b="1" dirty="0"/>
          </a:p>
        </p:txBody>
      </p:sp>
      <p:sp>
        <p:nvSpPr>
          <p:cNvPr id="12" name="Rectangle 11"/>
          <p:cNvSpPr/>
          <p:nvPr/>
        </p:nvSpPr>
        <p:spPr>
          <a:xfrm>
            <a:off x="8383037" y="6061472"/>
            <a:ext cx="293862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b="1" dirty="0"/>
              <a:t> </a:t>
            </a:r>
            <a:r>
              <a:rPr lang="fa-IR" sz="2800" dirty="0"/>
              <a:t>روح المعاني: ج 6 ص 61</a:t>
            </a:r>
            <a:endParaRPr lang="en-US" sz="2800" dirty="0">
              <a:solidFill>
                <a:schemeClr val="tx1"/>
              </a:solidFill>
              <a:cs typeface="Taher" pitchFamily="2" charset="-78"/>
            </a:endParaRPr>
          </a:p>
        </p:txBody>
      </p:sp>
      <p:sp>
        <p:nvSpPr>
          <p:cNvPr id="7" name="Right Arrow 6">
            <a:hlinkClick r:id="rId3" action="ppaction://hlinksldjump"/>
          </p:cNvPr>
          <p:cNvSpPr/>
          <p:nvPr/>
        </p:nvSpPr>
        <p:spPr>
          <a:xfrm>
            <a:off x="1495826" y="-35911"/>
            <a:ext cx="923150" cy="44057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7708" y="1530450"/>
            <a:ext cx="1018118" cy="1440000"/>
          </a:xfrm>
          <a:prstGeom prst="rect">
            <a:avLst/>
          </a:prstGeom>
        </p:spPr>
      </p:pic>
      <p:pic>
        <p:nvPicPr>
          <p:cNvPr id="5" name="Picture 4">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7708" y="3691731"/>
            <a:ext cx="1072220" cy="1440000"/>
          </a:xfrm>
          <a:prstGeom prst="rect">
            <a:avLst/>
          </a:prstGeom>
        </p:spPr>
      </p:pic>
      <p:pic>
        <p:nvPicPr>
          <p:cNvPr id="10" name="Picture 9">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21609" y="5272608"/>
            <a:ext cx="1028319" cy="1440000"/>
          </a:xfrm>
          <a:prstGeom prst="rect">
            <a:avLst/>
          </a:prstGeom>
        </p:spPr>
      </p:pic>
    </p:spTree>
    <p:extLst>
      <p:ext uri="{BB962C8B-B14F-4D97-AF65-F5344CB8AC3E}">
        <p14:creationId xmlns:p14="http://schemas.microsoft.com/office/powerpoint/2010/main" val="155735449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25789841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2110" y="876315"/>
            <a:ext cx="11887781" cy="6068861"/>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000" dirty="0"/>
              <a:t>1 ـ أبو حامد الغزالي المتوفى 505، قال:</a:t>
            </a:r>
            <a:r>
              <a:rPr lang="fa-IR" sz="3000" b="1" dirty="0"/>
              <a:t> وأجمع الجماهير على متن الحديث من  خطبته في يوم غدير خمّ باتّفاق الجميع.</a:t>
            </a:r>
            <a:r>
              <a:rPr lang="fa-IR" sz="3000" dirty="0"/>
              <a:t> </a:t>
            </a:r>
          </a:p>
          <a:p>
            <a:pPr rtl="1"/>
            <a:endParaRPr lang="fa-IR" sz="3000" dirty="0"/>
          </a:p>
          <a:p>
            <a:pPr rtl="1"/>
            <a:endParaRPr lang="fa-IR" sz="3000" dirty="0"/>
          </a:p>
          <a:p>
            <a:pPr rtl="1"/>
            <a:r>
              <a:rPr lang="fa-IR" sz="3000" dirty="0" err="1"/>
              <a:t>أبو</a:t>
            </a:r>
            <a:r>
              <a:rPr lang="fa-IR" sz="3000" dirty="0"/>
              <a:t> المكارم علاء الدين السمناني المتوفى 736، قال في العروة: «</a:t>
            </a:r>
            <a:r>
              <a:rPr lang="fa-IR" sz="3000" b="1" dirty="0"/>
              <a:t>وهذا حديث متفق على صحته»</a:t>
            </a:r>
          </a:p>
          <a:p>
            <a:pPr rtl="1"/>
            <a:endParaRPr lang="fa-IR" sz="3000" dirty="0"/>
          </a:p>
          <a:p>
            <a:pPr rtl="1"/>
            <a:endParaRPr lang="fa-IR" sz="3000" dirty="0"/>
          </a:p>
          <a:p>
            <a:pPr rtl="1"/>
            <a:r>
              <a:rPr lang="fa-IR" sz="3000" dirty="0"/>
              <a:t>2 - الذهبي المتوفّى سنة 748 قال ابن كثير: </a:t>
            </a:r>
            <a:r>
              <a:rPr lang="fa-IR" sz="3000" b="1" dirty="0"/>
              <a:t>قال شيخنا الحافظ أبو عبد اللّه الذهبي: الحديث متواتر، أتيّقن أنّ رسول اللّه قاله. </a:t>
            </a:r>
          </a:p>
          <a:p>
            <a:pPr rtl="1"/>
            <a:endParaRPr lang="fa-IR" sz="3000" dirty="0"/>
          </a:p>
        </p:txBody>
      </p:sp>
      <p:sp>
        <p:nvSpPr>
          <p:cNvPr id="2" name="Title 1"/>
          <p:cNvSpPr>
            <a:spLocks noGrp="1"/>
          </p:cNvSpPr>
          <p:nvPr>
            <p:ph type="title"/>
          </p:nvPr>
        </p:nvSpPr>
        <p:spPr>
          <a:xfrm>
            <a:off x="90191" y="19380"/>
            <a:ext cx="11979790" cy="871168"/>
          </a:xfrm>
        </p:spPr>
        <p:style>
          <a:lnRef idx="0">
            <a:scrgbClr r="0" g="0" b="0"/>
          </a:lnRef>
          <a:fillRef idx="1002">
            <a:schemeClr val="dk2"/>
          </a:fillRef>
          <a:effectRef idx="0">
            <a:scrgbClr r="0" g="0" b="0"/>
          </a:effectRef>
          <a:fontRef idx="major"/>
        </p:style>
        <p:txBody>
          <a:bodyPr/>
          <a:lstStyle/>
          <a:p>
            <a:r>
              <a:rPr lang="fa-IR" dirty="0"/>
              <a:t>شهادت علماي اهل سنت بر تواتر حديث</a:t>
            </a:r>
            <a:endParaRPr lang="en-US" dirty="0"/>
          </a:p>
        </p:txBody>
      </p:sp>
      <p:sp>
        <p:nvSpPr>
          <p:cNvPr id="9" name="Rectangle 8"/>
          <p:cNvSpPr/>
          <p:nvPr/>
        </p:nvSpPr>
        <p:spPr>
          <a:xfrm>
            <a:off x="9349388" y="2026659"/>
            <a:ext cx="180369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سرّ العالمين: 21</a:t>
            </a:r>
            <a:endParaRPr lang="en-US" sz="2800" dirty="0"/>
          </a:p>
        </p:txBody>
      </p:sp>
      <p:sp>
        <p:nvSpPr>
          <p:cNvPr id="10" name="Rectangle 9"/>
          <p:cNvSpPr/>
          <p:nvPr/>
        </p:nvSpPr>
        <p:spPr>
          <a:xfrm>
            <a:off x="7991645" y="3532325"/>
            <a:ext cx="316144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ar-SA" sz="2800" dirty="0"/>
              <a:t> العروة لأهل الخلوة، ص422</a:t>
            </a:r>
            <a:endParaRPr lang="en-US" sz="2800" dirty="0">
              <a:solidFill>
                <a:schemeClr val="tx1"/>
              </a:solidFill>
              <a:cs typeface="Taher" pitchFamily="2" charset="-78"/>
            </a:endParaRPr>
          </a:p>
        </p:txBody>
      </p:sp>
      <p:sp>
        <p:nvSpPr>
          <p:cNvPr id="11" name="Rectangle 10"/>
          <p:cNvSpPr/>
          <p:nvPr/>
        </p:nvSpPr>
        <p:spPr>
          <a:xfrm>
            <a:off x="8050956" y="5805264"/>
            <a:ext cx="310213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البداية والنهاية: ج5 ص 233</a:t>
            </a:r>
            <a:endParaRPr lang="en-US" sz="2800" dirty="0">
              <a:solidFill>
                <a:schemeClr val="tx1"/>
              </a:solidFill>
              <a:cs typeface="Taher" pitchFamily="2" charset="-78"/>
            </a:endParaRPr>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7408" y="1491436"/>
            <a:ext cx="918365" cy="144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7433" y="5346874"/>
            <a:ext cx="1018340" cy="1440000"/>
          </a:xfrm>
          <a:prstGeom prst="rect">
            <a:avLst/>
          </a:prstGeom>
        </p:spPr>
      </p:pic>
    </p:spTree>
    <p:extLst>
      <p:ext uri="{BB962C8B-B14F-4D97-AF65-F5344CB8AC3E}">
        <p14:creationId xmlns:p14="http://schemas.microsoft.com/office/powerpoint/2010/main" val="320086887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672572" y="-26988"/>
            <a:ext cx="1271232" cy="1800000"/>
          </a:xfrm>
        </p:spPr>
      </p:pic>
      <p:sp>
        <p:nvSpPr>
          <p:cNvPr id="4" name="Title 1"/>
          <p:cNvSpPr>
            <a:spLocks noGrp="1"/>
          </p:cNvSpPr>
          <p:nvPr>
            <p:ph type="title"/>
          </p:nvPr>
        </p:nvSpPr>
        <p:spPr>
          <a:xfrm>
            <a:off x="191344" y="-39662"/>
            <a:ext cx="11852948" cy="1290687"/>
          </a:xfrm>
        </p:spPr>
        <p:style>
          <a:lnRef idx="0">
            <a:scrgbClr r="0" g="0" b="0"/>
          </a:lnRef>
          <a:fillRef idx="1002">
            <a:schemeClr val="dk2"/>
          </a:fillRef>
          <a:effectRef idx="0">
            <a:scrgbClr r="0" g="0" b="0"/>
          </a:effectRef>
          <a:fontRef idx="major"/>
        </p:style>
        <p:txBody>
          <a:bodyPr/>
          <a:lstStyle/>
          <a:p>
            <a:r>
              <a:rPr lang="fa-IR" dirty="0"/>
              <a:t>شهادت علماي اهل سنت بر تواتر حديث</a:t>
            </a:r>
            <a:endParaRPr lang="en-US" dirty="0"/>
          </a:p>
        </p:txBody>
      </p:sp>
      <p:sp>
        <p:nvSpPr>
          <p:cNvPr id="5" name="Content Placeholder 7"/>
          <p:cNvSpPr txBox="1">
            <a:spLocks/>
          </p:cNvSpPr>
          <p:nvPr/>
        </p:nvSpPr>
        <p:spPr>
          <a:xfrm>
            <a:off x="205195" y="1228515"/>
            <a:ext cx="11852948" cy="5582096"/>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000" dirty="0"/>
              <a:t>3 - ابن </a:t>
            </a:r>
            <a:r>
              <a:rPr lang="fa-IR" sz="3000" dirty="0" err="1"/>
              <a:t>الجزري</a:t>
            </a:r>
            <a:r>
              <a:rPr lang="fa-IR" sz="3000" dirty="0"/>
              <a:t> شمس </a:t>
            </a:r>
            <a:r>
              <a:rPr lang="fa-IR" sz="3000" dirty="0" err="1"/>
              <a:t>الدين</a:t>
            </a:r>
            <a:r>
              <a:rPr lang="fa-IR" sz="3000" dirty="0"/>
              <a:t> </a:t>
            </a:r>
            <a:r>
              <a:rPr lang="fa-IR" sz="3000" dirty="0" err="1"/>
              <a:t>المتوفى</a:t>
            </a:r>
            <a:r>
              <a:rPr lang="fa-IR" sz="3000" dirty="0"/>
              <a:t> </a:t>
            </a:r>
            <a:r>
              <a:rPr lang="fa-IR" sz="3000" dirty="0" err="1"/>
              <a:t>سنة</a:t>
            </a:r>
            <a:r>
              <a:rPr lang="fa-IR" sz="3000" dirty="0"/>
              <a:t> 833، قال: «</a:t>
            </a:r>
            <a:r>
              <a:rPr lang="fa-IR" sz="3000" b="1" dirty="0" err="1"/>
              <a:t>صحيح</a:t>
            </a:r>
            <a:r>
              <a:rPr lang="fa-IR" sz="3000" b="1" dirty="0"/>
              <a:t> عن وجوه </a:t>
            </a:r>
            <a:r>
              <a:rPr lang="fa-IR" sz="3000" b="1" dirty="0" err="1"/>
              <a:t>كثيرة</a:t>
            </a:r>
            <a:r>
              <a:rPr lang="fa-IR" sz="3000" b="1" dirty="0"/>
              <a:t>، متواتر عن </a:t>
            </a:r>
            <a:r>
              <a:rPr lang="fa-IR" sz="3000" b="1" dirty="0" err="1"/>
              <a:t>أمير</a:t>
            </a:r>
            <a:r>
              <a:rPr lang="fa-IR" sz="3000" b="1" dirty="0"/>
              <a:t> </a:t>
            </a:r>
            <a:r>
              <a:rPr lang="fa-IR" sz="3000" b="1" dirty="0" err="1"/>
              <a:t>المؤمنين</a:t>
            </a:r>
            <a:r>
              <a:rPr lang="fa-IR" sz="3000" b="1" dirty="0"/>
              <a:t> </a:t>
            </a:r>
            <a:r>
              <a:rPr lang="fa-IR" sz="3000" b="1" dirty="0" err="1"/>
              <a:t>علي</a:t>
            </a:r>
            <a:r>
              <a:rPr lang="fa-IR" sz="3000" b="1" dirty="0"/>
              <a:t>، </a:t>
            </a:r>
            <a:r>
              <a:rPr lang="fa-IR" sz="3000" b="1" dirty="0" err="1"/>
              <a:t>وهو</a:t>
            </a:r>
            <a:r>
              <a:rPr lang="fa-IR" sz="3000" b="1" dirty="0"/>
              <a:t> متواتر </a:t>
            </a:r>
            <a:r>
              <a:rPr lang="fa-IR" sz="3000" b="1" dirty="0" err="1"/>
              <a:t>أيضاً</a:t>
            </a:r>
            <a:r>
              <a:rPr lang="fa-IR" sz="3000" b="1" dirty="0"/>
              <a:t> عن </a:t>
            </a:r>
            <a:r>
              <a:rPr lang="fa-IR" sz="3000" b="1" dirty="0" err="1"/>
              <a:t>النبي</a:t>
            </a:r>
            <a:r>
              <a:rPr lang="fa-IR" sz="3000" b="1" dirty="0"/>
              <a:t>، </a:t>
            </a:r>
            <a:r>
              <a:rPr lang="fa-IR" sz="3000" b="1" dirty="0" err="1"/>
              <a:t>رواه</a:t>
            </a:r>
            <a:r>
              <a:rPr lang="fa-IR" sz="3000" b="1" dirty="0"/>
              <a:t> </a:t>
            </a:r>
            <a:r>
              <a:rPr lang="fa-IR" sz="3000" b="1" dirty="0" err="1"/>
              <a:t>الجم</a:t>
            </a:r>
            <a:r>
              <a:rPr lang="fa-IR" sz="3000" b="1" dirty="0"/>
              <a:t> </a:t>
            </a:r>
            <a:r>
              <a:rPr lang="fa-IR" sz="3000" b="1" dirty="0" err="1"/>
              <a:t>الغفير</a:t>
            </a:r>
            <a:r>
              <a:rPr lang="fa-IR" sz="3000" b="1" dirty="0"/>
              <a:t> عن </a:t>
            </a:r>
            <a:r>
              <a:rPr lang="fa-IR" sz="3000" b="1" dirty="0" err="1"/>
              <a:t>الجم</a:t>
            </a:r>
            <a:r>
              <a:rPr lang="fa-IR" sz="3000" b="1" dirty="0"/>
              <a:t> </a:t>
            </a:r>
            <a:r>
              <a:rPr lang="fa-IR" sz="3000" b="1" dirty="0" err="1"/>
              <a:t>الغفير</a:t>
            </a:r>
            <a:r>
              <a:rPr lang="fa-IR" sz="3000" b="1" dirty="0"/>
              <a:t>، </a:t>
            </a:r>
            <a:r>
              <a:rPr lang="fa-IR" sz="3000" b="1" dirty="0" err="1"/>
              <a:t>ولا</a:t>
            </a:r>
            <a:r>
              <a:rPr lang="fa-IR" sz="3000" b="1" dirty="0"/>
              <a:t> </a:t>
            </a:r>
            <a:r>
              <a:rPr lang="fa-IR" sz="3000" b="1" dirty="0" err="1"/>
              <a:t>عبرة</a:t>
            </a:r>
            <a:r>
              <a:rPr lang="fa-IR" sz="3000" b="1" dirty="0"/>
              <a:t> </a:t>
            </a:r>
            <a:r>
              <a:rPr lang="fa-IR" sz="3000" b="1" dirty="0" err="1"/>
              <a:t>بمن</a:t>
            </a:r>
            <a:r>
              <a:rPr lang="fa-IR" sz="3000" b="1" dirty="0"/>
              <a:t> </a:t>
            </a:r>
            <a:r>
              <a:rPr lang="fa-IR" sz="3000" b="1" dirty="0" err="1"/>
              <a:t>حاول</a:t>
            </a:r>
            <a:r>
              <a:rPr lang="fa-IR" sz="3000" b="1" dirty="0"/>
              <a:t> </a:t>
            </a:r>
            <a:r>
              <a:rPr lang="fa-IR" sz="3000" b="1" dirty="0" err="1"/>
              <a:t>تضعيفه</a:t>
            </a:r>
            <a:r>
              <a:rPr lang="fa-IR" sz="3000" b="1" dirty="0"/>
              <a:t> </a:t>
            </a:r>
            <a:r>
              <a:rPr lang="fa-IR" sz="3000" b="1" dirty="0" err="1"/>
              <a:t>ممن</a:t>
            </a:r>
            <a:r>
              <a:rPr lang="fa-IR" sz="3000" b="1" dirty="0"/>
              <a:t> لا اطلاع له </a:t>
            </a:r>
            <a:r>
              <a:rPr lang="fa-IR" sz="3000" b="1" dirty="0" err="1"/>
              <a:t>في</a:t>
            </a:r>
            <a:r>
              <a:rPr lang="fa-IR" sz="3000" b="1" dirty="0"/>
              <a:t> </a:t>
            </a:r>
            <a:r>
              <a:rPr lang="fa-IR" sz="3000" b="1" dirty="0" err="1"/>
              <a:t>هذا</a:t>
            </a:r>
            <a:r>
              <a:rPr lang="fa-IR" sz="3000" b="1" dirty="0"/>
              <a:t> </a:t>
            </a:r>
            <a:r>
              <a:rPr lang="fa-IR" sz="3000" b="1" dirty="0" err="1"/>
              <a:t>العلم</a:t>
            </a:r>
            <a:r>
              <a:rPr lang="fa-IR" sz="3000" b="1" dirty="0"/>
              <a:t>.</a:t>
            </a:r>
            <a:r>
              <a:rPr lang="ar-SA" sz="3000" dirty="0"/>
              <a:t> </a:t>
            </a:r>
            <a:endParaRPr lang="fa-IR" sz="3000" dirty="0"/>
          </a:p>
          <a:p>
            <a:pPr rtl="1"/>
            <a:endParaRPr lang="fa-IR" sz="3000" dirty="0"/>
          </a:p>
          <a:p>
            <a:pPr rtl="1"/>
            <a:endParaRPr lang="fa-IR" sz="3000" dirty="0"/>
          </a:p>
          <a:p>
            <a:pPr rtl="1"/>
            <a:r>
              <a:rPr lang="fa-IR" sz="3000" dirty="0"/>
              <a:t>4 - قال </a:t>
            </a:r>
            <a:r>
              <a:rPr lang="fa-IR" sz="3000" dirty="0" err="1"/>
              <a:t>زين</a:t>
            </a:r>
            <a:r>
              <a:rPr lang="fa-IR" sz="3000" dirty="0"/>
              <a:t> </a:t>
            </a:r>
            <a:r>
              <a:rPr lang="fa-IR" sz="3000" dirty="0" err="1"/>
              <a:t>الدين</a:t>
            </a:r>
            <a:r>
              <a:rPr lang="fa-IR" sz="3000" dirty="0"/>
              <a:t> </a:t>
            </a:r>
            <a:r>
              <a:rPr lang="fa-IR" sz="3000" dirty="0" err="1"/>
              <a:t>المنّاوي</a:t>
            </a:r>
            <a:r>
              <a:rPr lang="fa-IR" sz="3000" dirty="0"/>
              <a:t> </a:t>
            </a:r>
            <a:r>
              <a:rPr lang="fa-IR" sz="3000" dirty="0" err="1"/>
              <a:t>المتوفى</a:t>
            </a:r>
            <a:r>
              <a:rPr lang="fa-IR" sz="3000" dirty="0"/>
              <a:t> 1013 :</a:t>
            </a:r>
            <a:r>
              <a:rPr lang="fa-IR" sz="3000" b="1" dirty="0"/>
              <a:t> قال </a:t>
            </a:r>
            <a:r>
              <a:rPr lang="fa-IR" sz="3000" b="1" dirty="0" err="1"/>
              <a:t>حديث</a:t>
            </a:r>
            <a:r>
              <a:rPr lang="fa-IR" sz="3000" b="1" dirty="0"/>
              <a:t> متواتر</a:t>
            </a:r>
            <a:r>
              <a:rPr lang="fa-IR" sz="3000" dirty="0"/>
              <a:t>.  </a:t>
            </a:r>
          </a:p>
          <a:p>
            <a:pPr rtl="1"/>
            <a:endParaRPr lang="fa-IR" sz="3000" dirty="0"/>
          </a:p>
        </p:txBody>
      </p:sp>
      <p:sp>
        <p:nvSpPr>
          <p:cNvPr id="6" name="Rectangle 5"/>
          <p:cNvSpPr/>
          <p:nvPr/>
        </p:nvSpPr>
        <p:spPr>
          <a:xfrm>
            <a:off x="9408368" y="2708920"/>
            <a:ext cx="211307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أسنى المطالب، 48</a:t>
            </a:r>
            <a:endParaRPr lang="en-US" sz="2800" dirty="0"/>
          </a:p>
        </p:txBody>
      </p:sp>
      <p:sp>
        <p:nvSpPr>
          <p:cNvPr id="7" name="Rectangle 6"/>
          <p:cNvSpPr/>
          <p:nvPr/>
        </p:nvSpPr>
        <p:spPr>
          <a:xfrm>
            <a:off x="8531526" y="4428425"/>
            <a:ext cx="298992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فيض القدير:  ج 6 ص 218</a:t>
            </a:r>
          </a:p>
        </p:txBody>
      </p:sp>
      <p:pic>
        <p:nvPicPr>
          <p:cNvPr id="13" name="Picture 12">
            <a:hlinkClick r:id="rId3" action="ppaction://hlinkfile"/>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3432" y="4428425"/>
            <a:ext cx="1271232" cy="1800000"/>
          </a:xfrm>
          <a:prstGeom prst="rect">
            <a:avLst/>
          </a:prstGeom>
        </p:spPr>
      </p:pic>
    </p:spTree>
    <p:extLst>
      <p:ext uri="{BB962C8B-B14F-4D97-AF65-F5344CB8AC3E}">
        <p14:creationId xmlns:p14="http://schemas.microsoft.com/office/powerpoint/2010/main" val="42559930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9984433"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ln>
                <a:solidFill>
                  <a:schemeClr val="tx2">
                    <a:lumMod val="40000"/>
                    <a:lumOff val="60000"/>
                  </a:schemeClr>
                </a:solidFill>
              </a:ln>
              <a:solidFill>
                <a:schemeClr val="tx2">
                  <a:lumMod val="40000"/>
                  <a:lumOff val="60000"/>
                </a:schemeClr>
              </a:solidFill>
              <a:latin typeface="Arial" panose="020B0604020202020204" pitchFamily="34" charset="0"/>
              <a:cs typeface="Arial" panose="020B0604020202020204" pitchFamily="34" charset="0"/>
            </a:endParaRPr>
          </a:p>
        </p:txBody>
      </p:sp>
      <p:grpSp>
        <p:nvGrpSpPr>
          <p:cNvPr id="58" name="Group 59"/>
          <p:cNvGrpSpPr>
            <a:grpSpLocks/>
          </p:cNvGrpSpPr>
          <p:nvPr/>
        </p:nvGrpSpPr>
        <p:grpSpPr bwMode="auto">
          <a:xfrm rot="10800000" flipV="1">
            <a:off x="1703539" y="404665"/>
            <a:ext cx="11375198" cy="5778649"/>
            <a:chOff x="-576" y="1104"/>
            <a:chExt cx="5930"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0">
              <a:gsLst>
                <a:gs pos="0">
                  <a:schemeClr val="bg1"/>
                </a:gs>
                <a:gs pos="100000">
                  <a:srgbClr val="00CC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gradFill rotWithShape="0">
              <a:gsLst>
                <a:gs pos="0">
                  <a:schemeClr val="bg1"/>
                </a:gs>
                <a:gs pos="100000">
                  <a:srgbClr val="0099FF"/>
                </a:gs>
              </a:gsLst>
              <a:lin ang="0" scaled="1"/>
            </a:gradFill>
            <a:ln w="9525" algn="ctr">
              <a:solidFill>
                <a:schemeClr val="bg1">
                  <a:lumMod val="40000"/>
                  <a:lumOff val="60000"/>
                </a:schemeClr>
              </a:solidFill>
              <a:miter lim="800000"/>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61" name="Text Box 42"/>
            <p:cNvSpPr txBox="1">
              <a:spLocks noChangeArrowheads="1"/>
            </p:cNvSpPr>
            <p:nvPr/>
          </p:nvSpPr>
          <p:spPr bwMode="auto">
            <a:xfrm>
              <a:off x="820" y="1950"/>
              <a:ext cx="1115" cy="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rtl="1"/>
              <a:r>
                <a:rPr lang="fa-IR" sz="3600" b="1" dirty="0">
                  <a:solidFill>
                    <a:srgbClr val="7030A0"/>
                  </a:solidFill>
                  <a:effectLst>
                    <a:outerShdw blurRad="38100" dist="38100" dir="2700000" algn="tl">
                      <a:srgbClr val="000000"/>
                    </a:outerShdw>
                  </a:effectLst>
                  <a:latin typeface="Arial" panose="020B0604020202020204" pitchFamily="34" charset="0"/>
                  <a:cs typeface="Arial" panose="020B0604020202020204" pitchFamily="34" charset="0"/>
                </a:rPr>
                <a:t>كثرت  </a:t>
              </a:r>
            </a:p>
            <a:p>
              <a:pPr lvl="0" algn="ctr" rtl="1"/>
              <a:r>
                <a:rPr lang="fa-IR" sz="3600" b="1" dirty="0">
                  <a:solidFill>
                    <a:srgbClr val="7030A0"/>
                  </a:solidFill>
                  <a:effectLst>
                    <a:outerShdw blurRad="38100" dist="38100" dir="2700000" algn="tl">
                      <a:srgbClr val="000000"/>
                    </a:outerShdw>
                  </a:effectLst>
                  <a:latin typeface="Arial" panose="020B0604020202020204" pitchFamily="34" charset="0"/>
                  <a:cs typeface="Arial" panose="020B0604020202020204" pitchFamily="34" charset="0"/>
                </a:rPr>
                <a:t>طرق  و  روات  </a:t>
              </a:r>
              <a:r>
                <a:rPr lang="fa-IR" sz="3600" b="1">
                  <a:solidFill>
                    <a:srgbClr val="7030A0"/>
                  </a:solidFill>
                  <a:effectLst>
                    <a:outerShdw blurRad="38100" dist="38100" dir="2700000" algn="tl">
                      <a:srgbClr val="000000"/>
                    </a:outerShdw>
                  </a:effectLst>
                  <a:latin typeface="Arial" panose="020B0604020202020204" pitchFamily="34" charset="0"/>
                  <a:cs typeface="Arial" panose="020B0604020202020204" pitchFamily="34" charset="0"/>
                </a:rPr>
                <a:t>حديث  غدير</a:t>
              </a:r>
              <a:endParaRPr lang="en-US" sz="3600" b="1" dirty="0">
                <a:solidFill>
                  <a:srgbClr val="7030A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nvGrpSpPr>
            <p:cNvPr id="62" name="Group 57"/>
            <p:cNvGrpSpPr>
              <a:grpSpLocks/>
            </p:cNvGrpSpPr>
            <p:nvPr/>
          </p:nvGrpSpPr>
          <p:grpSpPr bwMode="auto">
            <a:xfrm>
              <a:off x="2126" y="1605"/>
              <a:ext cx="3040" cy="334"/>
              <a:chOff x="2126" y="1605"/>
              <a:chExt cx="3040" cy="334"/>
            </a:xfrm>
          </p:grpSpPr>
          <p:sp>
            <p:nvSpPr>
              <p:cNvPr id="103" name="AutoShape 21"/>
              <p:cNvSpPr>
                <a:spLocks noChangeArrowheads="1"/>
              </p:cNvSpPr>
              <p:nvPr/>
            </p:nvSpPr>
            <p:spPr bwMode="gray">
              <a:xfrm rot="10800000">
                <a:off x="2126" y="1605"/>
                <a:ext cx="3040" cy="334"/>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endParaRPr lang="en-US" dirty="0">
                  <a:latin typeface="Arial" panose="020B0604020202020204" pitchFamily="34" charset="0"/>
                  <a:cs typeface="Arial" panose="020B0604020202020204" pitchFamily="34" charset="0"/>
                </a:endParaRPr>
              </a:p>
            </p:txBody>
          </p:sp>
          <p:sp>
            <p:nvSpPr>
              <p:cNvPr id="106" name="Text Box 48">
                <a:hlinkClick r:id="rId3" action="ppaction://hlinksldjump"/>
              </p:cNvPr>
              <p:cNvSpPr txBox="1">
                <a:spLocks noChangeArrowheads="1"/>
              </p:cNvSpPr>
              <p:nvPr/>
            </p:nvSpPr>
            <p:spPr bwMode="auto">
              <a:xfrm>
                <a:off x="2305" y="1617"/>
                <a:ext cx="2757" cy="31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rtl="1"/>
                <a:r>
                  <a:rPr lang="fa-IR" sz="3600" b="1" dirty="0">
                    <a:latin typeface="Arial" panose="020B0604020202020204" pitchFamily="34" charset="0"/>
                    <a:cs typeface="Arial" panose="020B0604020202020204" pitchFamily="34" charset="0"/>
                  </a:rPr>
                  <a:t>كثرة حاضرين  در  حادثه غدير</a:t>
                </a:r>
                <a:endParaRPr lang="en-US" sz="3600" b="1" dirty="0">
                  <a:latin typeface="Arial" panose="020B0604020202020204" pitchFamily="34" charset="0"/>
                  <a:cs typeface="Arial" panose="020B0604020202020204" pitchFamily="34" charset="0"/>
                </a:endParaRPr>
              </a:p>
            </p:txBody>
          </p:sp>
        </p:grpSp>
        <p:grpSp>
          <p:nvGrpSpPr>
            <p:cNvPr id="63" name="Group 56"/>
            <p:cNvGrpSpPr>
              <a:grpSpLocks/>
            </p:cNvGrpSpPr>
            <p:nvPr/>
          </p:nvGrpSpPr>
          <p:grpSpPr bwMode="auto">
            <a:xfrm>
              <a:off x="2060" y="2146"/>
              <a:ext cx="3294" cy="369"/>
              <a:chOff x="2060" y="2146"/>
              <a:chExt cx="3294" cy="369"/>
            </a:xfrm>
          </p:grpSpPr>
          <p:sp>
            <p:nvSpPr>
              <p:cNvPr id="94" name="AutoShape 14"/>
              <p:cNvSpPr>
                <a:spLocks noChangeArrowheads="1"/>
              </p:cNvSpPr>
              <p:nvPr/>
            </p:nvSpPr>
            <p:spPr bwMode="gray">
              <a:xfrm rot="10800000">
                <a:off x="2313" y="2182"/>
                <a:ext cx="3041" cy="333"/>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endParaRPr lang="en-US" dirty="0">
                  <a:latin typeface="Arial" panose="020B0604020202020204" pitchFamily="34" charset="0"/>
                  <a:cs typeface="Arial" panose="020B0604020202020204" pitchFamily="34" charset="0"/>
                </a:endParaRPr>
              </a:p>
            </p:txBody>
          </p:sp>
          <p:sp>
            <p:nvSpPr>
              <p:cNvPr id="96" name="Text Box 44"/>
              <p:cNvSpPr txBox="1">
                <a:spLocks noChangeArrowheads="1"/>
              </p:cNvSpPr>
              <p:nvPr/>
            </p:nvSpPr>
            <p:spPr bwMode="auto">
              <a:xfrm>
                <a:off x="2060" y="2146"/>
                <a:ext cx="9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b="1" dirty="0">
                  <a:solidFill>
                    <a:srgbClr val="000000"/>
                  </a:solidFill>
                  <a:latin typeface="Arial" panose="020B0604020202020204" pitchFamily="34" charset="0"/>
                  <a:cs typeface="Arial" panose="020B0604020202020204" pitchFamily="34" charset="0"/>
                </a:endParaRPr>
              </a:p>
            </p:txBody>
          </p:sp>
          <p:sp>
            <p:nvSpPr>
              <p:cNvPr id="97" name="Text Box 49">
                <a:hlinkClick r:id="rId4" action="ppaction://hlinksldjump"/>
              </p:cNvPr>
              <p:cNvSpPr txBox="1">
                <a:spLocks noChangeArrowheads="1"/>
              </p:cNvSpPr>
              <p:nvPr/>
            </p:nvSpPr>
            <p:spPr bwMode="auto">
              <a:xfrm>
                <a:off x="2474" y="2193"/>
                <a:ext cx="2784" cy="31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rtl="1"/>
                <a:r>
                  <a:rPr lang="fa-IR" sz="3600" b="1" dirty="0">
                    <a:latin typeface="Arial" panose="020B0604020202020204" pitchFamily="34" charset="0"/>
                    <a:cs typeface="Arial" panose="020B0604020202020204" pitchFamily="34" charset="0"/>
                  </a:rPr>
                  <a:t>كثرة طرق و اسانيد غدير</a:t>
                </a:r>
                <a:endParaRPr lang="en-US" sz="3600" b="1" dirty="0">
                  <a:latin typeface="Arial" panose="020B0604020202020204" pitchFamily="34" charset="0"/>
                  <a:cs typeface="Arial" panose="020B0604020202020204" pitchFamily="34" charset="0"/>
                </a:endParaRPr>
              </a:p>
            </p:txBody>
          </p:sp>
        </p:grpSp>
        <p:grpSp>
          <p:nvGrpSpPr>
            <p:cNvPr id="64" name="Group 55"/>
            <p:cNvGrpSpPr>
              <a:grpSpLocks/>
            </p:cNvGrpSpPr>
            <p:nvPr/>
          </p:nvGrpSpPr>
          <p:grpSpPr bwMode="auto">
            <a:xfrm>
              <a:off x="2239" y="2823"/>
              <a:ext cx="3040" cy="333"/>
              <a:chOff x="2239" y="2823"/>
              <a:chExt cx="3040" cy="333"/>
            </a:xfrm>
          </p:grpSpPr>
          <p:sp>
            <p:nvSpPr>
              <p:cNvPr id="85" name="AutoShape 6"/>
              <p:cNvSpPr>
                <a:spLocks noChangeArrowheads="1"/>
              </p:cNvSpPr>
              <p:nvPr/>
            </p:nvSpPr>
            <p:spPr bwMode="gray">
              <a:xfrm rot="10800000">
                <a:off x="2239" y="2823"/>
                <a:ext cx="3040" cy="333"/>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endParaRPr lang="en-US" dirty="0">
                  <a:latin typeface="Arial" panose="020B0604020202020204" pitchFamily="34" charset="0"/>
                  <a:cs typeface="Arial" panose="020B0604020202020204" pitchFamily="34" charset="0"/>
                </a:endParaRPr>
              </a:p>
            </p:txBody>
          </p:sp>
          <p:sp>
            <p:nvSpPr>
              <p:cNvPr id="88" name="Text Box 50">
                <a:hlinkClick r:id="rId5" action="ppaction://hlinksldjump"/>
              </p:cNvPr>
              <p:cNvSpPr txBox="1">
                <a:spLocks noChangeArrowheads="1"/>
              </p:cNvSpPr>
              <p:nvPr/>
            </p:nvSpPr>
            <p:spPr bwMode="auto">
              <a:xfrm>
                <a:off x="2370" y="2843"/>
                <a:ext cx="2720" cy="31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rtl="1"/>
                <a:r>
                  <a:rPr lang="fa-IR" sz="3600" b="1" dirty="0">
                    <a:latin typeface="Arial" panose="020B0604020202020204" pitchFamily="34" charset="0"/>
                    <a:cs typeface="Arial" panose="020B0604020202020204" pitchFamily="34" charset="0"/>
                  </a:rPr>
                  <a:t>كثرة صحابه ناقلين حديث غدير</a:t>
                </a:r>
                <a:endParaRPr lang="en-US" sz="3600" b="1" dirty="0">
                  <a:latin typeface="Arial" panose="020B0604020202020204" pitchFamily="34" charset="0"/>
                  <a:cs typeface="Arial" panose="020B0604020202020204" pitchFamily="34" charset="0"/>
                </a:endParaRPr>
              </a:p>
            </p:txBody>
          </p:sp>
        </p:grpSp>
        <p:sp>
          <p:nvSpPr>
            <p:cNvPr id="74" name="Oval 40"/>
            <p:cNvSpPr>
              <a:spLocks noChangeArrowheads="1"/>
            </p:cNvSpPr>
            <p:nvPr/>
          </p:nvSpPr>
          <p:spPr bwMode="gray">
            <a:xfrm>
              <a:off x="1709" y="3335"/>
              <a:ext cx="159" cy="160"/>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grpSp>
      <p:pic>
        <p:nvPicPr>
          <p:cNvPr id="2" name="Picture 1">
            <a:hlinkClick r:id="rId6" action="ppaction://hlinksldjump"/>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4899" y="6051458"/>
            <a:ext cx="787071" cy="787071"/>
          </a:xfrm>
          <a:prstGeom prst="rect">
            <a:avLst/>
          </a:prstGeom>
        </p:spPr>
      </p:pic>
      <p:sp>
        <p:nvSpPr>
          <p:cNvPr id="40" name="Oval 37"/>
          <p:cNvSpPr>
            <a:spLocks noChangeArrowheads="1"/>
          </p:cNvSpPr>
          <p:nvPr/>
        </p:nvSpPr>
        <p:spPr bwMode="gray">
          <a:xfrm rot="10800000" flipV="1">
            <a:off x="7968208" y="1478592"/>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41" name="Oval 39"/>
          <p:cNvSpPr>
            <a:spLocks noChangeArrowheads="1"/>
          </p:cNvSpPr>
          <p:nvPr/>
        </p:nvSpPr>
        <p:spPr bwMode="gray">
          <a:xfrm rot="10800000" flipV="1">
            <a:off x="8034490" y="1550600"/>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42" name="Oval 37"/>
          <p:cNvSpPr>
            <a:spLocks noChangeArrowheads="1"/>
          </p:cNvSpPr>
          <p:nvPr/>
        </p:nvSpPr>
        <p:spPr bwMode="gray">
          <a:xfrm rot="10800000" flipV="1">
            <a:off x="7576084" y="2702728"/>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43" name="Oval 39"/>
          <p:cNvSpPr>
            <a:spLocks noChangeArrowheads="1"/>
          </p:cNvSpPr>
          <p:nvPr/>
        </p:nvSpPr>
        <p:spPr bwMode="gray">
          <a:xfrm rot="10800000" flipV="1">
            <a:off x="7642366" y="2774736"/>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4" name="Oval 37"/>
          <p:cNvSpPr>
            <a:spLocks noChangeArrowheads="1"/>
          </p:cNvSpPr>
          <p:nvPr/>
        </p:nvSpPr>
        <p:spPr bwMode="gray">
          <a:xfrm rot="10800000" flipV="1">
            <a:off x="7722082" y="4014913"/>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latin typeface="Arial" panose="020B0604020202020204" pitchFamily="34" charset="0"/>
              <a:cs typeface="Arial" panose="020B0604020202020204" pitchFamily="34" charset="0"/>
            </a:endParaRPr>
          </a:p>
        </p:txBody>
      </p:sp>
      <p:sp>
        <p:nvSpPr>
          <p:cNvPr id="45" name="Oval 39"/>
          <p:cNvSpPr>
            <a:spLocks noChangeArrowheads="1"/>
          </p:cNvSpPr>
          <p:nvPr/>
        </p:nvSpPr>
        <p:spPr bwMode="gray">
          <a:xfrm rot="10800000" flipV="1">
            <a:off x="7788364" y="4086921"/>
            <a:ext cx="467877" cy="505003"/>
          </a:xfrm>
          <a:prstGeom prst="ellipse">
            <a:avLst/>
          </a:prstGeom>
          <a:gradFill rotWithShape="1">
            <a:gsLst>
              <a:gs pos="0">
                <a:srgbClr val="FFFF00">
                  <a:alpha val="85001"/>
                </a:srgbClr>
              </a:gs>
              <a:gs pos="100000">
                <a:srgbClr val="FFFF00">
                  <a:gamma/>
                  <a:shade val="63529"/>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r>
              <a:rPr lang="fa-IR" dirty="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25" name="Right Arrow 17">
            <a:hlinkClick r:id="rId8"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154206"/>
      </p:ext>
    </p:extLst>
  </p:cSld>
  <p:clrMapOvr>
    <a:masterClrMapping/>
  </p:clrMapOvr>
  <p:transition spd="slow">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1"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000" dirty="0"/>
              <a:t>5 – قال الملا علي القاري المتوفى سنة 1014: </a:t>
            </a:r>
            <a:r>
              <a:rPr lang="fa-IR" sz="3000" b="1" dirty="0"/>
              <a:t>«والحاصل: أن هذا الحديث صحيح لا مرية فيه، بل بعض الحفاظ عده متواتراً، إذ في رواية أحمد أنه سمعه من النبي(ص) ثلاثون صحابياً، وشهدوا به لعلي لما نوزع أيام خلافته»</a:t>
            </a:r>
            <a:r>
              <a:rPr lang="fa-IR" sz="3000" dirty="0"/>
              <a:t>.</a:t>
            </a:r>
            <a:endParaRPr lang="en-US" sz="3000" dirty="0"/>
          </a:p>
          <a:p>
            <a:pPr rtl="1"/>
            <a:endParaRPr lang="fa-IR" sz="3000" dirty="0"/>
          </a:p>
          <a:p>
            <a:pPr rtl="1"/>
            <a:endParaRPr lang="fa-IR" sz="3000" dirty="0"/>
          </a:p>
          <a:p>
            <a:pPr rtl="1"/>
            <a:endParaRPr lang="fa-IR" sz="3000" dirty="0"/>
          </a:p>
          <a:p>
            <a:pPr rtl="1"/>
            <a:endParaRPr lang="fa-IR" sz="3000" dirty="0"/>
          </a:p>
          <a:p>
            <a:pPr rtl="1"/>
            <a:r>
              <a:rPr lang="fa-IR" sz="3000" dirty="0"/>
              <a:t>6 - قال العجلوني المتوفى 1162: </a:t>
            </a:r>
            <a:r>
              <a:rPr lang="fa-IR" sz="3000" b="1" dirty="0"/>
              <a:t>«فالحديث متواتر أو مشهور»</a:t>
            </a:r>
            <a:r>
              <a:rPr lang="fa-IR" sz="3000" dirty="0"/>
              <a:t>.</a:t>
            </a:r>
          </a:p>
          <a:p>
            <a:pPr rtl="1"/>
            <a:endParaRPr lang="fa-IR" sz="3000" dirty="0"/>
          </a:p>
          <a:p>
            <a:pPr rtl="1"/>
            <a:endParaRPr lang="en-US" sz="3000" dirty="0"/>
          </a:p>
          <a:p>
            <a:pPr algn="justLow" rtl="1"/>
            <a:endParaRPr lang="en-US" sz="3000" dirty="0"/>
          </a:p>
        </p:txBody>
      </p:sp>
      <p:sp>
        <p:nvSpPr>
          <p:cNvPr id="2" name="Title 1"/>
          <p:cNvSpPr>
            <a:spLocks noGrp="1"/>
          </p:cNvSpPr>
          <p:nvPr>
            <p:ph type="title"/>
          </p:nvPr>
        </p:nvSpPr>
        <p:spPr>
          <a:xfrm>
            <a:off x="120854" y="9046"/>
            <a:ext cx="11979790" cy="915607"/>
          </a:xfrm>
        </p:spPr>
        <p:style>
          <a:lnRef idx="0">
            <a:scrgbClr r="0" g="0" b="0"/>
          </a:lnRef>
          <a:fillRef idx="1002">
            <a:schemeClr val="dk2"/>
          </a:fillRef>
          <a:effectRef idx="0">
            <a:scrgbClr r="0" g="0" b="0"/>
          </a:effectRef>
          <a:fontRef idx="major"/>
        </p:style>
        <p:txBody>
          <a:bodyPr/>
          <a:lstStyle/>
          <a:p>
            <a:r>
              <a:rPr lang="fa-IR" dirty="0"/>
              <a:t>شهادت علماي اهل سنت بر تواتر حديث</a:t>
            </a:r>
            <a:endParaRPr lang="en-US" dirty="0"/>
          </a:p>
        </p:txBody>
      </p:sp>
      <p:sp>
        <p:nvSpPr>
          <p:cNvPr id="9" name="Rectangle 8"/>
          <p:cNvSpPr/>
          <p:nvPr/>
        </p:nvSpPr>
        <p:spPr>
          <a:xfrm>
            <a:off x="8184232" y="2564904"/>
            <a:ext cx="315022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مرقاة المفاتيح، ج11 ص248</a:t>
            </a:r>
            <a:endParaRPr lang="en-US" sz="2800" dirty="0">
              <a:solidFill>
                <a:schemeClr val="tx1"/>
              </a:solidFill>
            </a:endParaRPr>
          </a:p>
        </p:txBody>
      </p:sp>
      <p:sp>
        <p:nvSpPr>
          <p:cNvPr id="6" name="Rectangle 5"/>
          <p:cNvSpPr/>
          <p:nvPr/>
        </p:nvSpPr>
        <p:spPr>
          <a:xfrm>
            <a:off x="8373386" y="5301208"/>
            <a:ext cx="29610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ar-SA" sz="2800" dirty="0"/>
              <a:t>كشف الخفاء، ج2 ص274</a:t>
            </a:r>
            <a:endParaRPr lang="en-US" sz="2800" dirty="0">
              <a:solidFill>
                <a:schemeClr val="tx1"/>
              </a:solidFill>
              <a:cs typeface="Taher" pitchFamily="2" charset="-78"/>
            </a:endParaRPr>
          </a:p>
        </p:txBody>
      </p:sp>
      <p:sp>
        <p:nvSpPr>
          <p:cNvPr id="10" name="Right Arrow 9">
            <a:hlinkClick r:id="rId3" action="ppaction://hlinksldjump"/>
          </p:cNvPr>
          <p:cNvSpPr/>
          <p:nvPr/>
        </p:nvSpPr>
        <p:spPr>
          <a:xfrm>
            <a:off x="1559497" y="-27384"/>
            <a:ext cx="827443" cy="44057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71875" y="4662818"/>
            <a:ext cx="1175243" cy="1800000"/>
          </a:xfrm>
          <a:prstGeom prst="rect">
            <a:avLst/>
          </a:prstGeom>
        </p:spPr>
      </p:pic>
      <p:pic>
        <p:nvPicPr>
          <p:cNvPr id="5" name="Picture 4">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71875" y="2188124"/>
            <a:ext cx="1237254" cy="1800000"/>
          </a:xfrm>
          <a:prstGeom prst="rect">
            <a:avLst/>
          </a:prstGeom>
        </p:spPr>
      </p:pic>
    </p:spTree>
    <p:extLst>
      <p:ext uri="{BB962C8B-B14F-4D97-AF65-F5344CB8AC3E}">
        <p14:creationId xmlns:p14="http://schemas.microsoft.com/office/powerpoint/2010/main" val="315896745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773748" y="-26988"/>
            <a:ext cx="4655617" cy="6878638"/>
          </a:xfrm>
        </p:spPr>
      </p:pic>
      <p:sp>
        <p:nvSpPr>
          <p:cNvPr id="3" name="Title 2"/>
          <p:cNvSpPr>
            <a:spLocks noGrp="1"/>
          </p:cNvSpPr>
          <p:nvPr>
            <p:ph type="title"/>
          </p:nvPr>
        </p:nvSpPr>
        <p:spPr/>
        <p:txBody>
          <a:bodyPr/>
          <a:lstStyle/>
          <a:p>
            <a:endParaRPr lang="fa-IR"/>
          </a:p>
        </p:txBody>
      </p:sp>
      <p:sp>
        <p:nvSpPr>
          <p:cNvPr id="4" name="Title 1"/>
          <p:cNvSpPr txBox="1">
            <a:spLocks/>
          </p:cNvSpPr>
          <p:nvPr/>
        </p:nvSpPr>
        <p:spPr>
          <a:xfrm>
            <a:off x="120854" y="9046"/>
            <a:ext cx="11979790" cy="915607"/>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r>
              <a:rPr lang="fa-IR"/>
              <a:t>شهادت علماي اهل سنت بر تواتر حديث</a:t>
            </a:r>
            <a:endParaRPr lang="en-US" dirty="0"/>
          </a:p>
        </p:txBody>
      </p:sp>
      <p:sp>
        <p:nvSpPr>
          <p:cNvPr id="5" name="Content Placeholder 7"/>
          <p:cNvSpPr txBox="1">
            <a:spLocks/>
          </p:cNvSpPr>
          <p:nvPr/>
        </p:nvSpPr>
        <p:spPr>
          <a:xfrm>
            <a:off x="166026" y="938172"/>
            <a:ext cx="11887781" cy="5890376"/>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000" dirty="0"/>
              <a:t>7 - قال </a:t>
            </a:r>
            <a:r>
              <a:rPr lang="fa-IR" sz="3000" dirty="0" err="1"/>
              <a:t>الألباني</a:t>
            </a:r>
            <a:r>
              <a:rPr lang="fa-IR" sz="3000" dirty="0"/>
              <a:t> </a:t>
            </a:r>
            <a:r>
              <a:rPr lang="fa-IR" sz="3000" dirty="0" err="1"/>
              <a:t>المتوفى</a:t>
            </a:r>
            <a:r>
              <a:rPr lang="fa-IR" sz="3000" dirty="0"/>
              <a:t>: 1420: </a:t>
            </a:r>
            <a:r>
              <a:rPr lang="fa-IR" sz="3000" b="1" dirty="0"/>
              <a:t>«</a:t>
            </a:r>
            <a:r>
              <a:rPr lang="fa-IR" sz="3000" b="1" dirty="0" err="1"/>
              <a:t>وجملة</a:t>
            </a:r>
            <a:r>
              <a:rPr lang="fa-IR" sz="3000" b="1" dirty="0"/>
              <a:t> </a:t>
            </a:r>
            <a:r>
              <a:rPr lang="fa-IR" sz="3000" b="1" dirty="0" err="1"/>
              <a:t>القول</a:t>
            </a:r>
            <a:r>
              <a:rPr lang="fa-IR" sz="3000" b="1" dirty="0"/>
              <a:t> </a:t>
            </a:r>
            <a:r>
              <a:rPr lang="fa-IR" sz="3000" b="1" dirty="0" err="1"/>
              <a:t>أن</a:t>
            </a:r>
            <a:r>
              <a:rPr lang="fa-IR" sz="3000" b="1" dirty="0"/>
              <a:t> </a:t>
            </a:r>
            <a:r>
              <a:rPr lang="fa-IR" sz="3000" b="1" dirty="0" err="1"/>
              <a:t>حديث</a:t>
            </a:r>
            <a:r>
              <a:rPr lang="fa-IR" sz="3000" b="1" dirty="0"/>
              <a:t> </a:t>
            </a:r>
            <a:r>
              <a:rPr lang="fa-IR" sz="3000" b="1" dirty="0" err="1"/>
              <a:t>الترجمة</a:t>
            </a:r>
            <a:r>
              <a:rPr lang="fa-IR" sz="3000" b="1" dirty="0"/>
              <a:t> </a:t>
            </a:r>
            <a:r>
              <a:rPr lang="fa-IR" sz="3000" b="1" dirty="0" err="1"/>
              <a:t>حديث</a:t>
            </a:r>
            <a:r>
              <a:rPr lang="fa-IR" sz="3000" b="1" dirty="0"/>
              <a:t> </a:t>
            </a:r>
            <a:r>
              <a:rPr lang="fa-IR" sz="3000" b="1" dirty="0" err="1"/>
              <a:t>صحيح</a:t>
            </a:r>
            <a:r>
              <a:rPr lang="fa-IR" sz="3000" b="1" dirty="0"/>
              <a:t> </a:t>
            </a:r>
            <a:r>
              <a:rPr lang="fa-IR" sz="3000" b="1" dirty="0" err="1"/>
              <a:t>بشطريه</a:t>
            </a:r>
            <a:r>
              <a:rPr lang="fa-IR" sz="3000" b="1" dirty="0"/>
              <a:t>، بل </a:t>
            </a:r>
            <a:r>
              <a:rPr lang="fa-IR" sz="3000" b="1" dirty="0" err="1"/>
              <a:t>الأول</a:t>
            </a:r>
            <a:r>
              <a:rPr lang="fa-IR" sz="3000" b="1" dirty="0"/>
              <a:t> متواتر </a:t>
            </a:r>
            <a:r>
              <a:rPr lang="fa-IR" sz="3000" b="1" dirty="0" err="1"/>
              <a:t>عنه</a:t>
            </a:r>
            <a:r>
              <a:rPr lang="fa-IR" sz="3000" b="1" dirty="0"/>
              <a:t> </a:t>
            </a:r>
            <a:r>
              <a:rPr lang="fa-IR" sz="3000" dirty="0"/>
              <a:t>(</a:t>
            </a:r>
            <a:r>
              <a:rPr lang="fa-IR" sz="3000" b="1" dirty="0" err="1"/>
              <a:t>صلى</a:t>
            </a:r>
            <a:r>
              <a:rPr lang="fa-IR" sz="3000" b="1" dirty="0"/>
              <a:t> الله </a:t>
            </a:r>
            <a:r>
              <a:rPr lang="fa-IR" sz="3000" b="1" dirty="0" err="1"/>
              <a:t>عليه</a:t>
            </a:r>
            <a:r>
              <a:rPr lang="fa-IR" sz="3000" b="1" dirty="0"/>
              <a:t> </a:t>
            </a:r>
            <a:r>
              <a:rPr lang="fa-IR" sz="3000" b="1" dirty="0" err="1"/>
              <a:t>وسلم</a:t>
            </a:r>
            <a:r>
              <a:rPr lang="fa-IR" sz="3000" dirty="0"/>
              <a:t>)</a:t>
            </a:r>
            <a:r>
              <a:rPr lang="fa-IR" sz="3000" b="1" dirty="0"/>
              <a:t>، </a:t>
            </a:r>
            <a:r>
              <a:rPr lang="fa-IR" sz="3000" b="1" dirty="0" err="1"/>
              <a:t>كما</a:t>
            </a:r>
            <a:r>
              <a:rPr lang="fa-IR" sz="3000" b="1" dirty="0"/>
              <a:t> </a:t>
            </a:r>
            <a:r>
              <a:rPr lang="fa-IR" sz="3000" b="1" dirty="0" err="1"/>
              <a:t>يظهر</a:t>
            </a:r>
            <a:r>
              <a:rPr lang="fa-IR" sz="3000" b="1" dirty="0"/>
              <a:t> لمن تتبع </a:t>
            </a:r>
            <a:r>
              <a:rPr lang="fa-IR" sz="3000" b="1" dirty="0" err="1"/>
              <a:t>أسانيده</a:t>
            </a:r>
            <a:r>
              <a:rPr lang="fa-IR" sz="3000" b="1" dirty="0"/>
              <a:t> </a:t>
            </a:r>
            <a:r>
              <a:rPr lang="fa-IR" sz="3000" b="1" dirty="0" err="1"/>
              <a:t>وطرقه</a:t>
            </a:r>
            <a:r>
              <a:rPr lang="fa-IR" sz="3000" b="1" dirty="0"/>
              <a:t>»</a:t>
            </a:r>
            <a:r>
              <a:rPr lang="fa-IR" sz="3000" dirty="0"/>
              <a:t>.</a:t>
            </a:r>
            <a:endParaRPr lang="en-US" sz="3000" dirty="0"/>
          </a:p>
          <a:p>
            <a:pPr rtl="1"/>
            <a:endParaRPr lang="fa-IR" sz="3000" dirty="0"/>
          </a:p>
          <a:p>
            <a:pPr rtl="1"/>
            <a:endParaRPr lang="fa-IR" sz="3000" dirty="0"/>
          </a:p>
          <a:p>
            <a:pPr rtl="1"/>
            <a:endParaRPr lang="fa-IR" sz="3000" dirty="0"/>
          </a:p>
          <a:p>
            <a:pPr rtl="1"/>
            <a:r>
              <a:rPr lang="fa-IR" sz="3000" dirty="0"/>
              <a:t>8 - قال </a:t>
            </a:r>
            <a:r>
              <a:rPr lang="fa-IR" sz="3000" dirty="0" err="1"/>
              <a:t>الشيخ</a:t>
            </a:r>
            <a:r>
              <a:rPr lang="fa-IR" sz="3000" dirty="0"/>
              <a:t> </a:t>
            </a:r>
            <a:r>
              <a:rPr lang="fa-IR" sz="3000" dirty="0" err="1"/>
              <a:t>شعيب</a:t>
            </a:r>
            <a:r>
              <a:rPr lang="fa-IR" sz="3000" dirty="0"/>
              <a:t> </a:t>
            </a:r>
            <a:r>
              <a:rPr lang="fa-IR" sz="3000" dirty="0" err="1"/>
              <a:t>الأرنؤوط</a:t>
            </a:r>
            <a:r>
              <a:rPr lang="fa-IR" sz="3000" dirty="0"/>
              <a:t> </a:t>
            </a:r>
            <a:r>
              <a:rPr lang="fa-IR" sz="3000" dirty="0" err="1"/>
              <a:t>في</a:t>
            </a:r>
            <a:r>
              <a:rPr lang="fa-IR" sz="3000" dirty="0"/>
              <a:t> </a:t>
            </a:r>
            <a:r>
              <a:rPr lang="fa-IR" sz="3000" dirty="0" err="1"/>
              <a:t>تعليقه</a:t>
            </a:r>
            <a:r>
              <a:rPr lang="fa-IR" sz="3000" dirty="0"/>
              <a:t> </a:t>
            </a:r>
            <a:r>
              <a:rPr lang="fa-IR" sz="3000" dirty="0" err="1"/>
              <a:t>على</a:t>
            </a:r>
            <a:r>
              <a:rPr lang="fa-IR" sz="3000" dirty="0"/>
              <a:t> مسند </a:t>
            </a:r>
            <a:r>
              <a:rPr lang="fa-IR" sz="3000" dirty="0" err="1"/>
              <a:t>أحمد</a:t>
            </a:r>
            <a:r>
              <a:rPr lang="fa-IR" sz="3000" dirty="0"/>
              <a:t>: «</a:t>
            </a:r>
            <a:r>
              <a:rPr lang="fa-IR" sz="3000" b="1" dirty="0"/>
              <a:t>له شواهد </a:t>
            </a:r>
            <a:r>
              <a:rPr lang="fa-IR" sz="3000" b="1" dirty="0" err="1"/>
              <a:t>كثيرة</a:t>
            </a:r>
            <a:r>
              <a:rPr lang="fa-IR" sz="3000" b="1" dirty="0"/>
              <a:t> </a:t>
            </a:r>
            <a:r>
              <a:rPr lang="fa-IR" sz="3000" b="1" dirty="0" err="1"/>
              <a:t>تبلغ</a:t>
            </a:r>
            <a:r>
              <a:rPr lang="fa-IR" sz="3000" b="1" dirty="0"/>
              <a:t> حد </a:t>
            </a:r>
            <a:r>
              <a:rPr lang="fa-IR" sz="3000" b="1" dirty="0" err="1"/>
              <a:t>التواتر</a:t>
            </a:r>
            <a:r>
              <a:rPr lang="fa-IR" sz="3000" b="1" dirty="0"/>
              <a:t>»</a:t>
            </a:r>
            <a:r>
              <a:rPr lang="fa-IR" sz="3000" dirty="0"/>
              <a:t>.</a:t>
            </a:r>
            <a:endParaRPr lang="en-US" sz="3000" dirty="0"/>
          </a:p>
          <a:p>
            <a:pPr rtl="1"/>
            <a:r>
              <a:rPr lang="ar-SA" sz="3000" dirty="0"/>
              <a:t> </a:t>
            </a:r>
            <a:endParaRPr lang="en-US" sz="3000" dirty="0"/>
          </a:p>
          <a:p>
            <a:pPr rtl="1"/>
            <a:endParaRPr lang="en-US" sz="3000" dirty="0"/>
          </a:p>
          <a:p>
            <a:pPr rtl="1"/>
            <a:endParaRPr lang="en-US" sz="3000" dirty="0"/>
          </a:p>
        </p:txBody>
      </p:sp>
      <p:sp>
        <p:nvSpPr>
          <p:cNvPr id="6" name="Rectangle 5"/>
          <p:cNvSpPr/>
          <p:nvPr/>
        </p:nvSpPr>
        <p:spPr>
          <a:xfrm>
            <a:off x="5734385" y="4293096"/>
            <a:ext cx="532870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ar-SA" sz="2800" dirty="0"/>
              <a:t>مسند</a:t>
            </a:r>
            <a:r>
              <a:rPr lang="fa-IR" sz="2800" dirty="0"/>
              <a:t> أحمد</a:t>
            </a:r>
            <a:r>
              <a:rPr lang="ar-SA" sz="2800" dirty="0"/>
              <a:t>، ج1 ص330، تحقيق شعيب الأرنؤوط</a:t>
            </a:r>
            <a:endParaRPr lang="en-US" sz="2800" dirty="0">
              <a:solidFill>
                <a:schemeClr val="tx1"/>
              </a:solidFill>
              <a:cs typeface="Taher" pitchFamily="2" charset="-78"/>
            </a:endParaRPr>
          </a:p>
        </p:txBody>
      </p:sp>
      <p:sp>
        <p:nvSpPr>
          <p:cNvPr id="7" name="Rectangle 6"/>
          <p:cNvSpPr/>
          <p:nvPr/>
        </p:nvSpPr>
        <p:spPr>
          <a:xfrm>
            <a:off x="7536160" y="2084039"/>
            <a:ext cx="352692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ar-SA" sz="2800" dirty="0"/>
              <a:t>السلسلة الصحيحة، ج4 ص343</a:t>
            </a:r>
            <a:r>
              <a:rPr lang="fa-IR" sz="2800" dirty="0"/>
              <a:t>0</a:t>
            </a:r>
            <a:endParaRPr lang="en-US" sz="2800" dirty="0">
              <a:solidFill>
                <a:schemeClr val="tx1"/>
              </a:solidFill>
              <a:cs typeface="Taher" pitchFamily="2" charset="-78"/>
            </a:endParaRPr>
          </a:p>
        </p:txBody>
      </p:sp>
      <p:pic>
        <p:nvPicPr>
          <p:cNvPr id="9" name="Picture 8">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9020" y="1707259"/>
            <a:ext cx="1218281" cy="1800000"/>
          </a:xfrm>
          <a:prstGeom prst="rect">
            <a:avLst/>
          </a:prstGeom>
        </p:spPr>
      </p:pic>
      <p:pic>
        <p:nvPicPr>
          <p:cNvPr id="10" name="Picture 9">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1127" y="4554706"/>
            <a:ext cx="1194065" cy="1800000"/>
          </a:xfrm>
          <a:prstGeom prst="rect">
            <a:avLst/>
          </a:prstGeom>
        </p:spPr>
      </p:pic>
    </p:spTree>
    <p:extLst>
      <p:ext uri="{BB962C8B-B14F-4D97-AF65-F5344CB8AC3E}">
        <p14:creationId xmlns:p14="http://schemas.microsoft.com/office/powerpoint/2010/main" val="301427201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878975"/>
            <a:ext cx="11887781" cy="6008773"/>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600" dirty="0"/>
              <a:t>قال ابن تيميه: </a:t>
            </a:r>
            <a:r>
              <a:rPr lang="fa-IR" sz="3600" b="1" dirty="0"/>
              <a:t>وأما من أنكر ما ثبت بالتواتر والإجماع فهو كافر.</a:t>
            </a:r>
          </a:p>
          <a:p>
            <a:pPr rtl="1"/>
            <a:endParaRPr lang="en-US" sz="3600" dirty="0"/>
          </a:p>
          <a:p>
            <a:pPr rtl="1"/>
            <a:endParaRPr lang="fa-IR" sz="3200" b="1" dirty="0"/>
          </a:p>
          <a:p>
            <a:pPr rtl="1"/>
            <a:endParaRPr lang="fa-IR" sz="3200" b="1" dirty="0"/>
          </a:p>
          <a:p>
            <a:pPr rtl="1"/>
            <a:endParaRPr lang="fa-IR" sz="3200" b="1" dirty="0"/>
          </a:p>
          <a:p>
            <a:pPr rtl="1"/>
            <a:r>
              <a:rPr lang="fa-IR" sz="3200" dirty="0"/>
              <a:t>قال محمد بن عبدالوهاب:</a:t>
            </a:r>
            <a:r>
              <a:rPr lang="fa-IR" sz="3200" b="1" dirty="0"/>
              <a:t> ومن أنكر ذلك فقد أنكر المتواتر وحال منكره معلوم أقل مراتبه أن يكون فاسقاً .</a:t>
            </a:r>
          </a:p>
          <a:p>
            <a:pPr rtl="1"/>
            <a:endParaRPr lang="fa-IR" sz="3200" b="1" dirty="0"/>
          </a:p>
          <a:p>
            <a:pPr rtl="1"/>
            <a:endParaRPr lang="fa-IR" sz="3200" dirty="0"/>
          </a:p>
          <a:p>
            <a:pPr algn="justLow" rtl="1"/>
            <a:endParaRPr lang="en-US" sz="3200" dirty="0"/>
          </a:p>
        </p:txBody>
      </p:sp>
      <p:sp>
        <p:nvSpPr>
          <p:cNvPr id="2" name="Title 1"/>
          <p:cNvSpPr>
            <a:spLocks noGrp="1"/>
          </p:cNvSpPr>
          <p:nvPr>
            <p:ph type="title"/>
          </p:nvPr>
        </p:nvSpPr>
        <p:spPr>
          <a:xfrm>
            <a:off x="120854" y="-4624"/>
            <a:ext cx="11979790" cy="879880"/>
          </a:xfrm>
        </p:spPr>
        <p:style>
          <a:lnRef idx="0">
            <a:scrgbClr r="0" g="0" b="0"/>
          </a:lnRef>
          <a:fillRef idx="1002">
            <a:schemeClr val="dk2"/>
          </a:fillRef>
          <a:effectRef idx="0">
            <a:scrgbClr r="0" g="0" b="0"/>
          </a:effectRef>
          <a:fontRef idx="major"/>
        </p:style>
        <p:txBody>
          <a:bodyPr/>
          <a:lstStyle/>
          <a:p>
            <a:r>
              <a:rPr lang="fa-IR" dirty="0"/>
              <a:t>شهادت علماي اهل سنت بر تواتر حديث</a:t>
            </a:r>
            <a:endParaRPr lang="en-US" dirty="0"/>
          </a:p>
        </p:txBody>
      </p:sp>
      <p:sp>
        <p:nvSpPr>
          <p:cNvPr id="10" name="Right Arrow 9">
            <a:hlinkClick r:id="rId3" action="ppaction://hlinksldjump"/>
          </p:cNvPr>
          <p:cNvSpPr/>
          <p:nvPr/>
        </p:nvSpPr>
        <p:spPr>
          <a:xfrm>
            <a:off x="1487488" y="-27230"/>
            <a:ext cx="869650" cy="43189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9" name="Rectangle 8"/>
          <p:cNvSpPr/>
          <p:nvPr/>
        </p:nvSpPr>
        <p:spPr>
          <a:xfrm>
            <a:off x="5447928" y="1628800"/>
            <a:ext cx="574388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مجموع الفتاوى  ج 1   ص 109، نشر : مكتبة ابن تيمية</a:t>
            </a:r>
            <a:endParaRPr lang="en-US" sz="2800" dirty="0"/>
          </a:p>
        </p:txBody>
      </p:sp>
      <p:sp>
        <p:nvSpPr>
          <p:cNvPr id="13" name="Rectangle 12"/>
          <p:cNvSpPr/>
          <p:nvPr/>
        </p:nvSpPr>
        <p:spPr>
          <a:xfrm>
            <a:off x="3780805" y="5157192"/>
            <a:ext cx="741100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b="1" dirty="0"/>
              <a:t>رسالة في الرد على الرافضة  ج 1   ص 41، نشر : مطابع الرياض</a:t>
            </a:r>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1024" y="1654831"/>
            <a:ext cx="1240043" cy="180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31024" y="4780412"/>
            <a:ext cx="1276706" cy="1800000"/>
          </a:xfrm>
          <a:prstGeom prst="rect">
            <a:avLst/>
          </a:prstGeom>
        </p:spPr>
      </p:pic>
    </p:spTree>
    <p:extLst>
      <p:ext uri="{BB962C8B-B14F-4D97-AF65-F5344CB8AC3E}">
        <p14:creationId xmlns:p14="http://schemas.microsoft.com/office/powerpoint/2010/main" val="187524622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722694" y="-26988"/>
            <a:ext cx="4757724" cy="6878638"/>
          </a:xfrm>
        </p:spPr>
      </p:pic>
      <p:sp>
        <p:nvSpPr>
          <p:cNvPr id="3" name="Title 2"/>
          <p:cNvSpPr>
            <a:spLocks noGrp="1"/>
          </p:cNvSpPr>
          <p:nvPr>
            <p:ph type="title"/>
          </p:nvPr>
        </p:nvSpPr>
        <p:spPr/>
        <p:txBody>
          <a:bodyPr/>
          <a:lstStyle/>
          <a:p>
            <a:endParaRPr lang="fa-IR"/>
          </a:p>
        </p:txBody>
      </p:sp>
      <p:sp>
        <p:nvSpPr>
          <p:cNvPr id="4" name="Title 1"/>
          <p:cNvSpPr txBox="1">
            <a:spLocks/>
          </p:cNvSpPr>
          <p:nvPr/>
        </p:nvSpPr>
        <p:spPr>
          <a:xfrm>
            <a:off x="120854" y="-4624"/>
            <a:ext cx="11979790" cy="879880"/>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r>
              <a:rPr lang="fa-IR"/>
              <a:t>شهادت علماي اهل سنت بر تواتر حديث</a:t>
            </a:r>
            <a:endParaRPr lang="en-US" dirty="0"/>
          </a:p>
        </p:txBody>
      </p:sp>
      <p:sp>
        <p:nvSpPr>
          <p:cNvPr id="5" name="Content Placeholder 7"/>
          <p:cNvSpPr txBox="1">
            <a:spLocks/>
          </p:cNvSpPr>
          <p:nvPr/>
        </p:nvSpPr>
        <p:spPr>
          <a:xfrm>
            <a:off x="166026" y="878975"/>
            <a:ext cx="11887781" cy="6008773"/>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dirty="0" err="1"/>
              <a:t>في</a:t>
            </a:r>
            <a:r>
              <a:rPr lang="fa-IR" sz="3200" dirty="0"/>
              <a:t> </a:t>
            </a:r>
            <a:r>
              <a:rPr lang="fa-IR" sz="3200" dirty="0" err="1"/>
              <a:t>الفتاوى</a:t>
            </a:r>
            <a:r>
              <a:rPr lang="fa-IR" sz="3200" dirty="0"/>
              <a:t> </a:t>
            </a:r>
            <a:r>
              <a:rPr lang="fa-IR" sz="3200" dirty="0" err="1"/>
              <a:t>الهندية</a:t>
            </a:r>
            <a:r>
              <a:rPr lang="fa-IR" sz="3200" dirty="0"/>
              <a:t>:</a:t>
            </a:r>
            <a:r>
              <a:rPr lang="fa-IR" sz="3200" b="1" dirty="0"/>
              <a:t> </a:t>
            </a:r>
            <a:r>
              <a:rPr lang="fa-IR" sz="3200" b="1" dirty="0" err="1"/>
              <a:t>في</a:t>
            </a:r>
            <a:r>
              <a:rPr lang="fa-IR" sz="3200" b="1" dirty="0"/>
              <a:t> </a:t>
            </a:r>
            <a:r>
              <a:rPr lang="fa-IR" sz="3200" b="1" dirty="0" err="1"/>
              <a:t>الْخُلَاصَةِ</a:t>
            </a:r>
            <a:r>
              <a:rPr lang="fa-IR" sz="3200" b="1" dirty="0"/>
              <a:t> </a:t>
            </a:r>
            <a:r>
              <a:rPr lang="fa-IR" sz="3200" b="1" dirty="0" err="1"/>
              <a:t>وَمَنْ</a:t>
            </a:r>
            <a:r>
              <a:rPr lang="fa-IR" sz="3200" b="1" dirty="0"/>
              <a:t> </a:t>
            </a:r>
            <a:r>
              <a:rPr lang="fa-IR" sz="3200" b="1" dirty="0" err="1"/>
              <a:t>أَنْكَرَ</a:t>
            </a:r>
            <a:r>
              <a:rPr lang="fa-IR" sz="3200" b="1" dirty="0"/>
              <a:t> </a:t>
            </a:r>
            <a:r>
              <a:rPr lang="fa-IR" sz="3200" b="1" dirty="0" err="1"/>
              <a:t>الْمُتَوَاتِرَ</a:t>
            </a:r>
            <a:r>
              <a:rPr lang="fa-IR" sz="3200" b="1" dirty="0"/>
              <a:t> </a:t>
            </a:r>
            <a:r>
              <a:rPr lang="fa-IR" sz="3200" b="1" dirty="0" err="1"/>
              <a:t>فَقَدْ</a:t>
            </a:r>
            <a:r>
              <a:rPr lang="fa-IR" sz="3200" b="1" dirty="0"/>
              <a:t> </a:t>
            </a:r>
            <a:r>
              <a:rPr lang="fa-IR" sz="3200" b="1" dirty="0" err="1"/>
              <a:t>كَفَرَ</a:t>
            </a:r>
            <a:r>
              <a:rPr lang="fa-IR" sz="3200" b="1" dirty="0"/>
              <a:t> </a:t>
            </a:r>
            <a:r>
              <a:rPr lang="fa-IR" sz="3200" b="1" dirty="0" err="1"/>
              <a:t>وَمَنْ</a:t>
            </a:r>
            <a:r>
              <a:rPr lang="fa-IR" sz="3200" b="1" dirty="0"/>
              <a:t> </a:t>
            </a:r>
            <a:r>
              <a:rPr lang="fa-IR" sz="3200" b="1" dirty="0" err="1"/>
              <a:t>أَنْكَرَ</a:t>
            </a:r>
            <a:r>
              <a:rPr lang="fa-IR" sz="3200" b="1" dirty="0"/>
              <a:t> </a:t>
            </a:r>
            <a:r>
              <a:rPr lang="fa-IR" sz="3200" b="1" dirty="0" err="1"/>
              <a:t>الْمَشْهُورَ</a:t>
            </a:r>
            <a:r>
              <a:rPr lang="fa-IR" sz="3200" b="1" dirty="0"/>
              <a:t> </a:t>
            </a:r>
            <a:r>
              <a:rPr lang="fa-IR" sz="3200" b="1" dirty="0" err="1"/>
              <a:t>يَكْفُرُ</a:t>
            </a:r>
            <a:r>
              <a:rPr lang="fa-IR" sz="3200" b="1" dirty="0"/>
              <a:t> </a:t>
            </a:r>
            <a:r>
              <a:rPr lang="fa-IR" sz="3200" b="1" dirty="0" err="1"/>
              <a:t>عِنْدَ</a:t>
            </a:r>
            <a:r>
              <a:rPr lang="fa-IR" sz="3200" b="1" dirty="0"/>
              <a:t> </a:t>
            </a:r>
            <a:r>
              <a:rPr lang="fa-IR" sz="3200" b="1" dirty="0" err="1"/>
              <a:t>الْبَعْضِ</a:t>
            </a:r>
            <a:r>
              <a:rPr lang="fa-IR" sz="3200" b="1" dirty="0"/>
              <a:t> .</a:t>
            </a:r>
          </a:p>
          <a:p>
            <a:pPr rtl="1"/>
            <a:endParaRPr lang="fa-IR" sz="3200" b="1" dirty="0"/>
          </a:p>
          <a:p>
            <a:pPr rtl="1"/>
            <a:endParaRPr lang="fa-IR" sz="3200" b="1" dirty="0"/>
          </a:p>
          <a:p>
            <a:pPr rtl="1"/>
            <a:endParaRPr lang="fa-IR" sz="3200" b="1" dirty="0"/>
          </a:p>
          <a:p>
            <a:pPr rtl="1"/>
            <a:r>
              <a:rPr lang="fa-IR" sz="3200" b="1" dirty="0"/>
              <a:t>برخی از </a:t>
            </a:r>
            <a:r>
              <a:rPr lang="fa-IR" sz="3200" b="1" dirty="0" err="1"/>
              <a:t>عقائد</a:t>
            </a:r>
            <a:r>
              <a:rPr lang="fa-IR" sz="3200" b="1" dirty="0"/>
              <a:t> کفر</a:t>
            </a:r>
            <a:r>
              <a:rPr lang="ar-SA" sz="3200" b="1" dirty="0"/>
              <a:t>يه: انكار كردن نصوص يعني </a:t>
            </a:r>
            <a:r>
              <a:rPr lang="fa-IR" sz="3200" b="1" dirty="0"/>
              <a:t>آ</a:t>
            </a:r>
            <a:r>
              <a:rPr lang="ar-SA" sz="3200" b="1" dirty="0"/>
              <a:t>يات و احاديث متواتر</a:t>
            </a:r>
            <a:endParaRPr lang="fa-IR" sz="3200" b="1" dirty="0"/>
          </a:p>
          <a:p>
            <a:pPr rtl="1"/>
            <a:endParaRPr lang="en-US" sz="3200" dirty="0"/>
          </a:p>
        </p:txBody>
      </p:sp>
      <p:sp>
        <p:nvSpPr>
          <p:cNvPr id="6" name="Rectangle 5"/>
          <p:cNvSpPr/>
          <p:nvPr/>
        </p:nvSpPr>
        <p:spPr>
          <a:xfrm>
            <a:off x="4223792" y="2132856"/>
            <a:ext cx="725390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الفتاوى الهندية  ج 2   ص 265 ، نشر : دار الفكر - 1411هـ - 1991م</a:t>
            </a:r>
          </a:p>
        </p:txBody>
      </p:sp>
      <p:pic>
        <p:nvPicPr>
          <p:cNvPr id="8" name="Picture 7">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448" y="1830697"/>
            <a:ext cx="1245000" cy="1800000"/>
          </a:xfrm>
          <a:prstGeom prst="rect">
            <a:avLst/>
          </a:prstGeom>
        </p:spPr>
      </p:pic>
      <p:sp>
        <p:nvSpPr>
          <p:cNvPr id="9" name="Rectangle 8"/>
          <p:cNvSpPr/>
          <p:nvPr/>
        </p:nvSpPr>
        <p:spPr>
          <a:xfrm>
            <a:off x="6891227" y="4492253"/>
            <a:ext cx="458010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احسن </a:t>
            </a:r>
            <a:r>
              <a:rPr lang="fa-IR" sz="2800" dirty="0" err="1"/>
              <a:t>المقصود</a:t>
            </a:r>
            <a:r>
              <a:rPr lang="fa-IR" sz="2800" dirty="0"/>
              <a:t> فی </a:t>
            </a:r>
            <a:r>
              <a:rPr lang="fa-IR" sz="2800" dirty="0" err="1"/>
              <a:t>توح</a:t>
            </a:r>
            <a:r>
              <a:rPr lang="ar-SA" sz="2800" dirty="0"/>
              <a:t>يد المعبود ص108</a:t>
            </a:r>
            <a:endParaRPr lang="fa-IR" sz="2800" dirty="0"/>
          </a:p>
        </p:txBody>
      </p:sp>
      <p:pic>
        <p:nvPicPr>
          <p:cNvPr id="10" name="Picture 9">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27448" y="4753863"/>
            <a:ext cx="1267660" cy="1800000"/>
          </a:xfrm>
          <a:prstGeom prst="rect">
            <a:avLst/>
          </a:prstGeom>
        </p:spPr>
      </p:pic>
    </p:spTree>
    <p:extLst>
      <p:ext uri="{BB962C8B-B14F-4D97-AF65-F5344CB8AC3E}">
        <p14:creationId xmlns:p14="http://schemas.microsoft.com/office/powerpoint/2010/main" val="419586263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26474370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3" name="Oval 23"/>
          <p:cNvSpPr>
            <a:spLocks noChangeArrowheads="1"/>
          </p:cNvSpPr>
          <p:nvPr/>
        </p:nvSpPr>
        <p:spPr bwMode="gray">
          <a:xfrm>
            <a:off x="7396780" y="3208478"/>
            <a:ext cx="2659660" cy="3028834"/>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rtl="1"/>
            <a:r>
              <a:rPr lang="fa-IR" sz="4000" b="1" dirty="0">
                <a:solidFill>
                  <a:schemeClr val="tx1"/>
                </a:solidFill>
                <a:latin typeface="Arial" pitchFamily="34" charset="0"/>
                <a:cs typeface="Arial" pitchFamily="34" charset="0"/>
              </a:rPr>
              <a:t>دلالت حديث </a:t>
            </a:r>
          </a:p>
          <a:p>
            <a:pPr algn="ctr" rtl="1"/>
            <a:r>
              <a:rPr lang="fa-IR" sz="4000" b="1" dirty="0">
                <a:solidFill>
                  <a:schemeClr val="tx1"/>
                </a:solidFill>
                <a:latin typeface="Arial" pitchFamily="34" charset="0"/>
                <a:cs typeface="Arial" pitchFamily="34" charset="0"/>
              </a:rPr>
              <a:t>غديــر بر</a:t>
            </a:r>
          </a:p>
          <a:p>
            <a:pPr algn="ctr" rtl="1"/>
            <a:r>
              <a:rPr lang="fa-IR" sz="6000" b="1" dirty="0">
                <a:solidFill>
                  <a:srgbClr val="0000FF"/>
                </a:solidFill>
                <a:latin typeface="Arial" pitchFamily="34" charset="0"/>
                <a:cs typeface="Arial" pitchFamily="34" charset="0"/>
              </a:rPr>
              <a:t>امامت</a:t>
            </a:r>
            <a:endParaRPr lang="fa-IR" sz="4800" b="1" dirty="0">
              <a:solidFill>
                <a:srgbClr val="0000FF"/>
              </a:solidFill>
              <a:latin typeface="Arial" pitchFamily="34" charset="0"/>
              <a:cs typeface="Arial" pitchFamily="34" charset="0"/>
            </a:endParaRPr>
          </a:p>
        </p:txBody>
      </p:sp>
      <p:sp>
        <p:nvSpPr>
          <p:cNvPr id="168964" name="AutoShape 4"/>
          <p:cNvSpPr>
            <a:spLocks noChangeArrowheads="1"/>
          </p:cNvSpPr>
          <p:nvPr/>
        </p:nvSpPr>
        <p:spPr bwMode="gray">
          <a:xfrm>
            <a:off x="7176120" y="2885793"/>
            <a:ext cx="3103998" cy="3443367"/>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3CCCC">
                  <a:gamma/>
                  <a:shade val="46275"/>
                  <a:invGamma/>
                  <a:alpha val="0"/>
                </a:srgbClr>
              </a:gs>
              <a:gs pos="100000">
                <a:srgbClr val="33CCCC"/>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effectLst>
                <a:glow rad="101600">
                  <a:srgbClr val="FFFF00">
                    <a:alpha val="60000"/>
                  </a:srgbClr>
                </a:glow>
              </a:effectLst>
            </a:endParaRPr>
          </a:p>
        </p:txBody>
      </p:sp>
      <p:sp>
        <p:nvSpPr>
          <p:cNvPr id="168968" name="AutoShape 8">
            <a:hlinkClick r:id="rId3" action="ppaction://hlinksldjump"/>
          </p:cNvPr>
          <p:cNvSpPr>
            <a:spLocks noChangeArrowheads="1"/>
          </p:cNvSpPr>
          <p:nvPr/>
        </p:nvSpPr>
        <p:spPr bwMode="gray">
          <a:xfrm rot="1249768">
            <a:off x="3208691" y="2639435"/>
            <a:ext cx="4361523" cy="610115"/>
          </a:xfrm>
          <a:prstGeom prst="roundRect">
            <a:avLst>
              <a:gd name="adj" fmla="val 50000"/>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cs typeface="Taher" pitchFamily="2" charset="-78"/>
              </a:rPr>
              <a:t>تبريك خليفه دوم به علي  (ع) </a:t>
            </a:r>
            <a:endParaRPr lang="en-US" sz="3200" b="1" dirty="0">
              <a:solidFill>
                <a:schemeClr val="tx1"/>
              </a:solidFill>
              <a:effectLst>
                <a:outerShdw blurRad="38100" dist="38100" dir="2700000" algn="tl">
                  <a:srgbClr val="000000">
                    <a:alpha val="43137"/>
                  </a:srgbClr>
                </a:outerShdw>
              </a:effectLst>
              <a:cs typeface="Taher" pitchFamily="2" charset="-78"/>
            </a:endParaRPr>
          </a:p>
        </p:txBody>
      </p:sp>
      <p:sp>
        <p:nvSpPr>
          <p:cNvPr id="6" name="Sun 5">
            <a:hlinkClick r:id="" action="ppaction://noaction"/>
          </p:cNvPr>
          <p:cNvSpPr/>
          <p:nvPr/>
        </p:nvSpPr>
        <p:spPr>
          <a:xfrm>
            <a:off x="1385304" y="3861049"/>
            <a:ext cx="663903" cy="427551"/>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100"/>
          </a:p>
        </p:txBody>
      </p:sp>
      <p:sp>
        <p:nvSpPr>
          <p:cNvPr id="16" name="Sun 15">
            <a:hlinkClick r:id="" action="ppaction://noaction"/>
          </p:cNvPr>
          <p:cNvSpPr/>
          <p:nvPr/>
        </p:nvSpPr>
        <p:spPr>
          <a:xfrm>
            <a:off x="1429828" y="5104030"/>
            <a:ext cx="663903" cy="427551"/>
          </a:xfrm>
          <a:prstGeom prst="su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a:p>
        </p:txBody>
      </p:sp>
      <p:sp>
        <p:nvSpPr>
          <p:cNvPr id="18" name="Sun 17">
            <a:hlinkClick r:id="" action="ppaction://noaction"/>
          </p:cNvPr>
          <p:cNvSpPr/>
          <p:nvPr/>
        </p:nvSpPr>
        <p:spPr>
          <a:xfrm>
            <a:off x="1343473" y="2276873"/>
            <a:ext cx="730293" cy="427551"/>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a:p>
        </p:txBody>
      </p:sp>
      <p:sp>
        <p:nvSpPr>
          <p:cNvPr id="15" name="Sun 14">
            <a:hlinkClick r:id="" action="ppaction://noaction"/>
          </p:cNvPr>
          <p:cNvSpPr/>
          <p:nvPr/>
        </p:nvSpPr>
        <p:spPr>
          <a:xfrm>
            <a:off x="1471658" y="6309321"/>
            <a:ext cx="663903" cy="427551"/>
          </a:xfrm>
          <a:prstGeom prst="su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a:p>
        </p:txBody>
      </p:sp>
      <p:sp>
        <p:nvSpPr>
          <p:cNvPr id="20" name="AutoShape 8">
            <a:hlinkClick r:id="rId4" action="ppaction://hlinksldjump"/>
          </p:cNvPr>
          <p:cNvSpPr>
            <a:spLocks noChangeArrowheads="1"/>
          </p:cNvSpPr>
          <p:nvPr/>
        </p:nvSpPr>
        <p:spPr bwMode="gray">
          <a:xfrm rot="831181">
            <a:off x="2891909" y="3510045"/>
            <a:ext cx="4361523" cy="622378"/>
          </a:xfrm>
          <a:prstGeom prst="roundRect">
            <a:avLst>
              <a:gd name="adj" fmla="val 50000"/>
            </a:avLst>
          </a:prstGeom>
          <a:ln>
            <a:headEnd/>
            <a:tailEnd/>
          </a:ln>
          <a:ex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مناشده حضرت امير  (ع) به غدير</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21" name="AutoShape 8">
            <a:hlinkClick r:id="rId5" action="ppaction://hlinksldjump"/>
          </p:cNvPr>
          <p:cNvSpPr>
            <a:spLocks noChangeArrowheads="1"/>
          </p:cNvSpPr>
          <p:nvPr/>
        </p:nvSpPr>
        <p:spPr bwMode="gray">
          <a:xfrm rot="526728">
            <a:off x="2727904" y="4463738"/>
            <a:ext cx="4473463" cy="571454"/>
          </a:xfrm>
          <a:prstGeom prst="roundRect">
            <a:avLst>
              <a:gd name="adj" fmla="val 50000"/>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r" rtl="1"/>
            <a:r>
              <a:rPr lang="fa-IR" sz="2800" b="1" dirty="0">
                <a:solidFill>
                  <a:schemeClr val="tx1"/>
                </a:solidFill>
                <a:effectLst>
                  <a:outerShdw blurRad="38100" dist="38100" dir="2700000" algn="tl">
                    <a:srgbClr val="000000">
                      <a:alpha val="43137"/>
                    </a:srgbClr>
                  </a:outerShdw>
                </a:effectLst>
                <a:cs typeface="Taher" pitchFamily="2" charset="-78"/>
              </a:rPr>
              <a:t>نفرين علي  (ع) بر كتمان كنندگان</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24" name="AutoShape 8">
            <a:hlinkClick r:id="rId6" action="ppaction://hlinksldjump"/>
          </p:cNvPr>
          <p:cNvSpPr>
            <a:spLocks noChangeArrowheads="1"/>
          </p:cNvSpPr>
          <p:nvPr/>
        </p:nvSpPr>
        <p:spPr bwMode="gray">
          <a:xfrm rot="1481659">
            <a:off x="3635775" y="1920778"/>
            <a:ext cx="4405138" cy="616216"/>
          </a:xfrm>
          <a:prstGeom prst="roundRect">
            <a:avLst>
              <a:gd name="adj" fmla="val 50000"/>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cs typeface="Taher" pitchFamily="2" charset="-78"/>
              </a:rPr>
              <a:t>حديث غدير با عبارتهاي مختلف</a:t>
            </a:r>
            <a:endParaRPr lang="en-US" sz="3200" b="1" dirty="0">
              <a:solidFill>
                <a:schemeClr val="tx1"/>
              </a:solidFill>
              <a:effectLst>
                <a:outerShdw blurRad="38100" dist="38100" dir="2700000" algn="tl">
                  <a:srgbClr val="000000">
                    <a:alpha val="43137"/>
                  </a:srgbClr>
                </a:outerShdw>
              </a:effectLst>
              <a:cs typeface="Taher" pitchFamily="2" charset="-78"/>
            </a:endParaRPr>
          </a:p>
        </p:txBody>
      </p:sp>
      <p:sp>
        <p:nvSpPr>
          <p:cNvPr id="25" name="AutoShape 8">
            <a:hlinkClick r:id="rId7" action="ppaction://hlinksldjump"/>
          </p:cNvPr>
          <p:cNvSpPr>
            <a:spLocks noChangeArrowheads="1"/>
          </p:cNvSpPr>
          <p:nvPr/>
        </p:nvSpPr>
        <p:spPr bwMode="gray">
          <a:xfrm rot="2042954">
            <a:off x="5707295" y="1111981"/>
            <a:ext cx="4318340" cy="660667"/>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4"/>
          </a:lnRef>
          <a:fillRef idx="2">
            <a:schemeClr val="accent4"/>
          </a:fillRef>
          <a:effectRef idx="1">
            <a:schemeClr val="accent4"/>
          </a:effectRef>
          <a:fontRef idx="minor">
            <a:schemeClr val="dk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هم نوعي ولايت پيامبر(ص)  با علي  </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27" name="AutoShape 8">
            <a:hlinkClick r:id="rId8" action="ppaction://hlinksldjump"/>
          </p:cNvPr>
          <p:cNvSpPr>
            <a:spLocks noChangeArrowheads="1"/>
          </p:cNvSpPr>
          <p:nvPr/>
        </p:nvSpPr>
        <p:spPr bwMode="gray">
          <a:xfrm rot="1769140">
            <a:off x="4394758" y="1352627"/>
            <a:ext cx="4318340"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دعاي  ونفرين بر ياران و مخالفان</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22" name="Right Arrow 21">
            <a:hlinkClick r:id="rId9" action="ppaction://hlinksldjump"/>
          </p:cNvPr>
          <p:cNvSpPr/>
          <p:nvPr/>
        </p:nvSpPr>
        <p:spPr>
          <a:xfrm>
            <a:off x="1690697" y="-99392"/>
            <a:ext cx="1183874" cy="440575"/>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3" name="AutoShape 8">
            <a:hlinkClick r:id="rId10" action="ppaction://hlinksldjump"/>
          </p:cNvPr>
          <p:cNvSpPr>
            <a:spLocks noChangeArrowheads="1"/>
          </p:cNvSpPr>
          <p:nvPr/>
        </p:nvSpPr>
        <p:spPr bwMode="gray">
          <a:xfrm rot="316405">
            <a:off x="2801067" y="5290496"/>
            <a:ext cx="4493681" cy="563430"/>
          </a:xfrm>
          <a:prstGeom prst="roundRect">
            <a:avLst>
              <a:gd name="adj" fmla="val 50000"/>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علمای اهل سنت ودلالت حديث غدير</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26" name="AutoShape 8">
            <a:hlinkClick r:id="rId11" action="ppaction://hlinksldjump"/>
          </p:cNvPr>
          <p:cNvSpPr>
            <a:spLocks noChangeArrowheads="1"/>
          </p:cNvSpPr>
          <p:nvPr/>
        </p:nvSpPr>
        <p:spPr bwMode="gray">
          <a:xfrm rot="21439906">
            <a:off x="3046105" y="6237313"/>
            <a:ext cx="4473463" cy="600605"/>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1"/>
          </a:lnRef>
          <a:fillRef idx="2">
            <a:schemeClr val="accent1"/>
          </a:fillRef>
          <a:effectRef idx="1">
            <a:schemeClr val="accent1"/>
          </a:effectRef>
          <a:fontRef idx="minor">
            <a:schemeClr val="dk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ترس محدثان </a:t>
            </a:r>
            <a:r>
              <a:rPr lang="fa-IR" sz="2800" b="1">
                <a:solidFill>
                  <a:schemeClr val="tx1"/>
                </a:solidFill>
                <a:effectLst>
                  <a:outerShdw blurRad="38100" dist="38100" dir="2700000" algn="tl">
                    <a:srgbClr val="000000">
                      <a:alpha val="43137"/>
                    </a:srgbClr>
                  </a:outerShdw>
                </a:effectLst>
                <a:cs typeface="Taher" pitchFamily="2" charset="-78"/>
              </a:rPr>
              <a:t>از نقل غديرو فضائل‌علي  </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2" name="Rounded Rectangle 1">
            <a:hlinkClick r:id="rId12" action="ppaction://hlinksldjump"/>
          </p:cNvPr>
          <p:cNvSpPr/>
          <p:nvPr/>
        </p:nvSpPr>
        <p:spPr>
          <a:xfrm>
            <a:off x="1703512" y="1052737"/>
            <a:ext cx="1960098" cy="279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latin typeface="Arial" pitchFamily="34" charset="0"/>
                <a:cs typeface="Arial" pitchFamily="34" charset="0"/>
              </a:rPr>
              <a:t>استعمال كلمه ولي در خلافت</a:t>
            </a:r>
            <a:endParaRPr lang="en-US" sz="1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6310152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750"/>
                                        <p:tgtEl>
                                          <p:spTgt spid="25"/>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750"/>
                                        <p:tgtEl>
                                          <p:spTgt spid="27"/>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750"/>
                                        <p:tgtEl>
                                          <p:spTgt spid="24"/>
                                        </p:tgtEl>
                                      </p:cBhvr>
                                    </p:animEffect>
                                  </p:childTnLst>
                                </p:cTn>
                              </p:par>
                            </p:childTnLst>
                          </p:cTn>
                        </p:par>
                        <p:par>
                          <p:cTn id="16" fill="hold">
                            <p:stCondLst>
                              <p:cond delay="2250"/>
                            </p:stCondLst>
                            <p:childTnLst>
                              <p:par>
                                <p:cTn id="17" presetID="14" presetClass="entr" presetSubtype="10" fill="hold" grpId="0" nodeType="afterEffect">
                                  <p:stCondLst>
                                    <p:cond delay="0"/>
                                  </p:stCondLst>
                                  <p:childTnLst>
                                    <p:set>
                                      <p:cBhvr>
                                        <p:cTn id="18" dur="1" fill="hold">
                                          <p:stCondLst>
                                            <p:cond delay="0"/>
                                          </p:stCondLst>
                                        </p:cTn>
                                        <p:tgtEl>
                                          <p:spTgt spid="168968"/>
                                        </p:tgtEl>
                                        <p:attrNameLst>
                                          <p:attrName>style.visibility</p:attrName>
                                        </p:attrNameLst>
                                      </p:cBhvr>
                                      <p:to>
                                        <p:strVal val="visible"/>
                                      </p:to>
                                    </p:set>
                                    <p:animEffect transition="in" filter="randombar(horizontal)">
                                      <p:cBhvr>
                                        <p:cTn id="19" dur="750"/>
                                        <p:tgtEl>
                                          <p:spTgt spid="168968"/>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750"/>
                                        <p:tgtEl>
                                          <p:spTgt spid="20"/>
                                        </p:tgtEl>
                                      </p:cBhvr>
                                    </p:animEffect>
                                  </p:childTnLst>
                                </p:cTn>
                              </p:par>
                            </p:childTnLst>
                          </p:cTn>
                        </p:par>
                        <p:par>
                          <p:cTn id="24" fill="hold">
                            <p:stCondLst>
                              <p:cond delay="3750"/>
                            </p:stCondLst>
                            <p:childTnLst>
                              <p:par>
                                <p:cTn id="25" presetID="14"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750"/>
                                        <p:tgtEl>
                                          <p:spTgt spid="21"/>
                                        </p:tgtEl>
                                      </p:cBhvr>
                                    </p:animEffect>
                                  </p:childTnLst>
                                </p:cTn>
                              </p:par>
                            </p:childTnLst>
                          </p:cTn>
                        </p:par>
                        <p:par>
                          <p:cTn id="28" fill="hold">
                            <p:stCondLst>
                              <p:cond delay="4500"/>
                            </p:stCondLst>
                            <p:childTnLst>
                              <p:par>
                                <p:cTn id="29" presetID="14" presetClass="entr" presetSubtype="1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750"/>
                                        <p:tgtEl>
                                          <p:spTgt spid="23"/>
                                        </p:tgtEl>
                                      </p:cBhvr>
                                    </p:animEffect>
                                  </p:childTnLst>
                                </p:cTn>
                              </p:par>
                            </p:childTnLst>
                          </p:cTn>
                        </p:par>
                        <p:par>
                          <p:cTn id="32" fill="hold">
                            <p:stCondLst>
                              <p:cond delay="5250"/>
                            </p:stCondLst>
                            <p:childTnLst>
                              <p:par>
                                <p:cTn id="33" presetID="14" presetClass="entr" presetSubtype="1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randombar(horizontal)">
                                      <p:cBhvr>
                                        <p:cTn id="35"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p:bldP spid="20" grpId="0" animBg="1"/>
      <p:bldP spid="21" grpId="0" animBg="1"/>
      <p:bldP spid="24" grpId="0" animBg="1"/>
      <p:bldP spid="25" grpId="0" animBg="1"/>
      <p:bldP spid="27" grpId="0" animBg="1"/>
      <p:bldP spid="23" grpId="0" animBg="1"/>
      <p:bldP spid="2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1623" y="816662"/>
            <a:ext cx="11887781" cy="6041338"/>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000" b="1" dirty="0">
                <a:solidFill>
                  <a:srgbClr val="0000FF"/>
                </a:solidFill>
                <a:latin typeface="Arial" pitchFamily="34" charset="0"/>
                <a:cs typeface="Arial" pitchFamily="34" charset="0"/>
              </a:rPr>
              <a:t>ولايت حضرت علي  (ع) بر گرفته از ولايت خدا:</a:t>
            </a:r>
          </a:p>
          <a:p>
            <a:pPr rtl="1"/>
            <a:r>
              <a:rPr lang="fa-IR" sz="3000" b="1" dirty="0"/>
              <a:t>قال رسول الله (ص) أليس الله أولى بالمؤمنين؟ قالوا: بلى، قال: اللهم من كنت مولاه فعلي مولاه، اللهم وال من والاه وعاد من عاداه»</a:t>
            </a:r>
            <a:r>
              <a:rPr lang="fa-IR" sz="3000" dirty="0"/>
              <a:t> قال أحمد محمد شاكر في حكمه على الحديث: </a:t>
            </a:r>
            <a:r>
              <a:rPr lang="fa-IR" sz="3000" b="1" dirty="0"/>
              <a:t>«إسناده صحيح.</a:t>
            </a:r>
            <a:endParaRPr lang="en-US" sz="3000" dirty="0"/>
          </a:p>
          <a:p>
            <a:pPr rtl="1"/>
            <a:endParaRPr lang="fa-IR" sz="3000" dirty="0"/>
          </a:p>
          <a:p>
            <a:pPr rtl="1"/>
            <a:endParaRPr lang="fa-IR" sz="3000" dirty="0"/>
          </a:p>
          <a:p>
            <a:pPr rtl="1"/>
            <a:endParaRPr lang="fa-IR" sz="3000" dirty="0"/>
          </a:p>
          <a:p>
            <a:pPr rtl="1"/>
            <a:r>
              <a:rPr lang="fa-IR" sz="3000" dirty="0"/>
              <a:t>قال الألباني:</a:t>
            </a:r>
            <a:r>
              <a:rPr lang="fa-IR" sz="3000" b="1" dirty="0"/>
              <a:t> حديث صحيح.</a:t>
            </a:r>
            <a:r>
              <a:rPr lang="fa-IR" sz="3000" dirty="0"/>
              <a:t> </a:t>
            </a:r>
            <a:endParaRPr lang="en-US" sz="3000" dirty="0"/>
          </a:p>
        </p:txBody>
      </p:sp>
      <p:sp>
        <p:nvSpPr>
          <p:cNvPr id="2" name="Title 1"/>
          <p:cNvSpPr>
            <a:spLocks noGrp="1"/>
          </p:cNvSpPr>
          <p:nvPr>
            <p:ph type="title"/>
          </p:nvPr>
        </p:nvSpPr>
        <p:spPr>
          <a:xfrm>
            <a:off x="120854" y="18065"/>
            <a:ext cx="11979790" cy="897566"/>
          </a:xfrm>
        </p:spPr>
        <p:style>
          <a:lnRef idx="0">
            <a:scrgbClr r="0" g="0" b="0"/>
          </a:lnRef>
          <a:fillRef idx="1002">
            <a:schemeClr val="dk2"/>
          </a:fillRef>
          <a:effectRef idx="0">
            <a:scrgbClr r="0" g="0" b="0"/>
          </a:effectRef>
          <a:fontRef idx="major"/>
        </p:style>
        <p:txBody>
          <a:bodyPr>
            <a:noAutofit/>
          </a:bodyPr>
          <a:lstStyle/>
          <a:p>
            <a:r>
              <a:rPr lang="fa-IR" sz="3600" dirty="0"/>
              <a:t>هم نوعي ولايت رسول اكرم (ص) با ولايت علي  (ع) </a:t>
            </a:r>
            <a:endParaRPr lang="en-US" sz="3600" dirty="0"/>
          </a:p>
        </p:txBody>
      </p:sp>
      <p:sp>
        <p:nvSpPr>
          <p:cNvPr id="9" name="Rectangle 8"/>
          <p:cNvSpPr/>
          <p:nvPr/>
        </p:nvSpPr>
        <p:spPr>
          <a:xfrm>
            <a:off x="8040216" y="2513191"/>
            <a:ext cx="288091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مسند أحمد : ج1 ص118.</a:t>
            </a:r>
            <a:endParaRPr lang="en-US" sz="2800" dirty="0"/>
          </a:p>
        </p:txBody>
      </p:sp>
      <p:sp>
        <p:nvSpPr>
          <p:cNvPr id="10" name="Rectangle 9"/>
          <p:cNvSpPr/>
          <p:nvPr/>
        </p:nvSpPr>
        <p:spPr>
          <a:xfrm>
            <a:off x="5672580" y="4685595"/>
            <a:ext cx="524855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السلسلة الصحيحة ، ج 4 ، ص 249 - مكتبه شامله</a:t>
            </a:r>
            <a:endParaRPr lang="en-US" sz="2800" dirty="0">
              <a:solidFill>
                <a:schemeClr val="tx1"/>
              </a:solidFill>
              <a:cs typeface="Taher" pitchFamily="2" charset="-78"/>
            </a:endParaRPr>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1424" y="2556952"/>
            <a:ext cx="1382979" cy="180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94680" y="4707476"/>
            <a:ext cx="1218281" cy="1800000"/>
          </a:xfrm>
          <a:prstGeom prst="rect">
            <a:avLst/>
          </a:prstGeom>
        </p:spPr>
      </p:pic>
    </p:spTree>
    <p:extLst>
      <p:ext uri="{BB962C8B-B14F-4D97-AF65-F5344CB8AC3E}">
        <p14:creationId xmlns:p14="http://schemas.microsoft.com/office/powerpoint/2010/main" val="28665793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765532" y="-26988"/>
            <a:ext cx="4672049" cy="6878638"/>
          </a:xfrm>
        </p:spPr>
      </p:pic>
      <p:sp>
        <p:nvSpPr>
          <p:cNvPr id="3" name="Title 2"/>
          <p:cNvSpPr>
            <a:spLocks noGrp="1"/>
          </p:cNvSpPr>
          <p:nvPr>
            <p:ph type="title"/>
          </p:nvPr>
        </p:nvSpPr>
        <p:spPr/>
        <p:txBody>
          <a:bodyPr/>
          <a:lstStyle/>
          <a:p>
            <a:endParaRPr lang="fa-IR"/>
          </a:p>
        </p:txBody>
      </p:sp>
      <p:sp>
        <p:nvSpPr>
          <p:cNvPr id="4" name="Title 1"/>
          <p:cNvSpPr txBox="1">
            <a:spLocks/>
          </p:cNvSpPr>
          <p:nvPr/>
        </p:nvSpPr>
        <p:spPr>
          <a:xfrm>
            <a:off x="120854" y="18065"/>
            <a:ext cx="11979790" cy="897566"/>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r>
              <a:rPr lang="fa-IR" sz="3600"/>
              <a:t>هم نوعي ولايت رسول اكرم (ص) با ولايت علي  (ع) </a:t>
            </a:r>
            <a:endParaRPr lang="en-US" sz="3600" dirty="0"/>
          </a:p>
        </p:txBody>
      </p:sp>
      <p:sp>
        <p:nvSpPr>
          <p:cNvPr id="5" name="Content Placeholder 7"/>
          <p:cNvSpPr txBox="1">
            <a:spLocks/>
          </p:cNvSpPr>
          <p:nvPr/>
        </p:nvSpPr>
        <p:spPr>
          <a:xfrm>
            <a:off x="171623" y="816662"/>
            <a:ext cx="11887781" cy="6041338"/>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lnSpc>
                <a:spcPct val="180000"/>
              </a:lnSpc>
            </a:pPr>
            <a:r>
              <a:rPr lang="fa-IR" sz="3000" b="1" dirty="0" err="1">
                <a:solidFill>
                  <a:srgbClr val="0000FF"/>
                </a:solidFill>
                <a:latin typeface="Arial" pitchFamily="34" charset="0"/>
                <a:cs typeface="Arial" pitchFamily="34" charset="0"/>
              </a:rPr>
              <a:t>ولايت</a:t>
            </a:r>
            <a:r>
              <a:rPr lang="fa-IR" sz="3000" b="1" dirty="0">
                <a:solidFill>
                  <a:srgbClr val="0000FF"/>
                </a:solidFill>
                <a:latin typeface="Arial" pitchFamily="34" charset="0"/>
                <a:cs typeface="Arial" pitchFamily="34" charset="0"/>
              </a:rPr>
              <a:t> حضرت </a:t>
            </a:r>
            <a:r>
              <a:rPr lang="fa-IR" sz="3000" b="1" dirty="0" err="1">
                <a:solidFill>
                  <a:srgbClr val="0000FF"/>
                </a:solidFill>
                <a:latin typeface="Arial" pitchFamily="34" charset="0"/>
                <a:cs typeface="Arial" pitchFamily="34" charset="0"/>
              </a:rPr>
              <a:t>علي</a:t>
            </a:r>
            <a:r>
              <a:rPr lang="fa-IR" sz="3000" b="1" dirty="0">
                <a:solidFill>
                  <a:srgbClr val="0000FF"/>
                </a:solidFill>
                <a:latin typeface="Arial" pitchFamily="34" charset="0"/>
                <a:cs typeface="Arial" pitchFamily="34" charset="0"/>
              </a:rPr>
              <a:t>  (ع) </a:t>
            </a:r>
            <a:r>
              <a:rPr lang="fa-IR" sz="3000" b="1" dirty="0" err="1">
                <a:solidFill>
                  <a:srgbClr val="0000FF"/>
                </a:solidFill>
                <a:latin typeface="Arial" pitchFamily="34" charset="0"/>
                <a:cs typeface="Arial" pitchFamily="34" charset="0"/>
              </a:rPr>
              <a:t>همرديف</a:t>
            </a:r>
            <a:r>
              <a:rPr lang="fa-IR" sz="3000" b="1" dirty="0">
                <a:solidFill>
                  <a:srgbClr val="0000FF"/>
                </a:solidFill>
                <a:latin typeface="Arial" pitchFamily="34" charset="0"/>
                <a:cs typeface="Arial" pitchFamily="34" charset="0"/>
              </a:rPr>
              <a:t>  </a:t>
            </a:r>
            <a:r>
              <a:rPr lang="fa-IR" sz="3000" b="1" dirty="0" err="1">
                <a:solidFill>
                  <a:srgbClr val="0000FF"/>
                </a:solidFill>
                <a:latin typeface="Arial" pitchFamily="34" charset="0"/>
                <a:cs typeface="Arial" pitchFamily="34" charset="0"/>
              </a:rPr>
              <a:t>ولايت</a:t>
            </a:r>
            <a:r>
              <a:rPr lang="fa-IR" sz="3000" b="1" dirty="0">
                <a:solidFill>
                  <a:srgbClr val="0000FF"/>
                </a:solidFill>
                <a:latin typeface="Arial" pitchFamily="34" charset="0"/>
                <a:cs typeface="Arial" pitchFamily="34" charset="0"/>
              </a:rPr>
              <a:t> </a:t>
            </a:r>
            <a:r>
              <a:rPr lang="fa-IR" sz="3000" b="1" dirty="0" err="1">
                <a:solidFill>
                  <a:srgbClr val="0000FF"/>
                </a:solidFill>
                <a:latin typeface="Arial" pitchFamily="34" charset="0"/>
                <a:cs typeface="Arial" pitchFamily="34" charset="0"/>
              </a:rPr>
              <a:t>پيامبر</a:t>
            </a:r>
            <a:r>
              <a:rPr lang="fa-IR" sz="3000" b="1" dirty="0">
                <a:solidFill>
                  <a:srgbClr val="0000FF"/>
                </a:solidFill>
                <a:latin typeface="Arial" pitchFamily="34" charset="0"/>
                <a:cs typeface="Arial" pitchFamily="34" charset="0"/>
              </a:rPr>
              <a:t> (ص) :</a:t>
            </a:r>
          </a:p>
          <a:p>
            <a:pPr rtl="1"/>
            <a:r>
              <a:rPr lang="fa-IR" sz="3000" b="1" dirty="0"/>
              <a:t>قال ابن </a:t>
            </a:r>
            <a:r>
              <a:rPr lang="fa-IR" sz="3000" b="1" dirty="0" err="1"/>
              <a:t>كثير</a:t>
            </a:r>
            <a:r>
              <a:rPr lang="fa-IR" sz="3000" b="1" dirty="0"/>
              <a:t>: </a:t>
            </a:r>
            <a:r>
              <a:rPr lang="fa-IR" sz="3000" b="1" dirty="0" err="1"/>
              <a:t>ألستم</a:t>
            </a:r>
            <a:r>
              <a:rPr lang="fa-IR" sz="3000" b="1" dirty="0"/>
              <a:t> </a:t>
            </a:r>
            <a:r>
              <a:rPr lang="fa-IR" sz="3000" b="1" dirty="0" err="1"/>
              <a:t>تعلمون</a:t>
            </a:r>
            <a:r>
              <a:rPr lang="fa-IR" sz="3000" b="1" dirty="0"/>
              <a:t>... </a:t>
            </a:r>
            <a:r>
              <a:rPr lang="fa-IR" sz="3000" b="1" dirty="0" err="1"/>
              <a:t>أني</a:t>
            </a:r>
            <a:r>
              <a:rPr lang="fa-IR" sz="3000" b="1" dirty="0"/>
              <a:t> </a:t>
            </a:r>
            <a:r>
              <a:rPr lang="fa-IR" sz="3000" b="1" dirty="0" err="1"/>
              <a:t>أولى</a:t>
            </a:r>
            <a:r>
              <a:rPr lang="fa-IR" sz="3000" b="1" dirty="0"/>
              <a:t> </a:t>
            </a:r>
            <a:r>
              <a:rPr lang="fa-IR" sz="3000" b="1" dirty="0" err="1"/>
              <a:t>بكل</a:t>
            </a:r>
            <a:r>
              <a:rPr lang="fa-IR" sz="3000" b="1" dirty="0"/>
              <a:t> مؤمن من نفسه ؟ </a:t>
            </a:r>
            <a:r>
              <a:rPr lang="fa-IR" sz="3000" b="1" dirty="0" err="1"/>
              <a:t>قالوا</a:t>
            </a:r>
            <a:r>
              <a:rPr lang="fa-IR" sz="3000" b="1" dirty="0"/>
              <a:t> : </a:t>
            </a:r>
            <a:r>
              <a:rPr lang="fa-IR" sz="3000" b="1" dirty="0" err="1"/>
              <a:t>بلى</a:t>
            </a:r>
            <a:r>
              <a:rPr lang="fa-IR" sz="3000" b="1" dirty="0"/>
              <a:t> ! قال : </a:t>
            </a:r>
            <a:r>
              <a:rPr lang="fa-IR" sz="3000" b="1" dirty="0" err="1"/>
              <a:t>فمن</a:t>
            </a:r>
            <a:r>
              <a:rPr lang="fa-IR" sz="3000" b="1" dirty="0"/>
              <a:t> </a:t>
            </a:r>
            <a:r>
              <a:rPr lang="fa-IR" sz="3000" b="1" dirty="0" err="1"/>
              <a:t>كنت</a:t>
            </a:r>
            <a:r>
              <a:rPr lang="fa-IR" sz="3000" b="1" dirty="0"/>
              <a:t> </a:t>
            </a:r>
            <a:r>
              <a:rPr lang="fa-IR" sz="3000" b="1" dirty="0" err="1"/>
              <a:t>مولاه</a:t>
            </a:r>
            <a:r>
              <a:rPr lang="fa-IR" sz="3000" b="1" dirty="0"/>
              <a:t> </a:t>
            </a:r>
            <a:r>
              <a:rPr lang="fa-IR" sz="3000" b="1" dirty="0" err="1"/>
              <a:t>فإن</a:t>
            </a:r>
            <a:r>
              <a:rPr lang="fa-IR" sz="3000" b="1" dirty="0"/>
              <a:t> </a:t>
            </a:r>
            <a:r>
              <a:rPr lang="fa-IR" sz="3000" b="1" dirty="0" err="1"/>
              <a:t>عليا</a:t>
            </a:r>
            <a:r>
              <a:rPr lang="fa-IR" sz="3000" b="1" dirty="0"/>
              <a:t> </a:t>
            </a:r>
            <a:r>
              <a:rPr lang="fa-IR" sz="3000" b="1" dirty="0" err="1"/>
              <a:t>مولاه</a:t>
            </a:r>
            <a:r>
              <a:rPr lang="fa-IR" sz="3000" b="1" dirty="0"/>
              <a:t> ... . </a:t>
            </a:r>
            <a:r>
              <a:rPr lang="fa-IR" sz="3000" b="1" dirty="0" err="1"/>
              <a:t>وهذا</a:t>
            </a:r>
            <a:r>
              <a:rPr lang="fa-IR" sz="3000" b="1" dirty="0"/>
              <a:t> </a:t>
            </a:r>
            <a:r>
              <a:rPr lang="fa-IR" sz="3000" b="1" dirty="0" err="1"/>
              <a:t>إسناد</a:t>
            </a:r>
            <a:r>
              <a:rPr lang="fa-IR" sz="3000" b="1" dirty="0"/>
              <a:t> </a:t>
            </a:r>
            <a:r>
              <a:rPr lang="fa-IR" sz="3000" b="1" dirty="0" err="1"/>
              <a:t>جيد</a:t>
            </a:r>
            <a:r>
              <a:rPr lang="fa-IR" sz="3000" b="1" dirty="0"/>
              <a:t> رجاله </a:t>
            </a:r>
            <a:r>
              <a:rPr lang="fa-IR" sz="3000" b="1" dirty="0" err="1"/>
              <a:t>ثقات</a:t>
            </a:r>
            <a:r>
              <a:rPr lang="fa-IR" sz="3000" b="1" dirty="0"/>
              <a:t> </a:t>
            </a:r>
            <a:r>
              <a:rPr lang="fa-IR" sz="3000" b="1" dirty="0" err="1"/>
              <a:t>على</a:t>
            </a:r>
            <a:r>
              <a:rPr lang="fa-IR" sz="3000" b="1" dirty="0"/>
              <a:t> شرط </a:t>
            </a:r>
            <a:r>
              <a:rPr lang="fa-IR" sz="3000" b="1" dirty="0" err="1"/>
              <a:t>السنن</a:t>
            </a:r>
            <a:r>
              <a:rPr lang="fa-IR" sz="3000" b="1" dirty="0"/>
              <a:t>.</a:t>
            </a:r>
          </a:p>
          <a:p>
            <a:pPr rtl="1"/>
            <a:r>
              <a:rPr lang="fa-IR" sz="3000" b="1" dirty="0"/>
              <a:t> </a:t>
            </a:r>
          </a:p>
          <a:p>
            <a:pPr rtl="1"/>
            <a:endParaRPr lang="fa-IR" sz="3000" b="1" dirty="0"/>
          </a:p>
          <a:p>
            <a:pPr rtl="1"/>
            <a:r>
              <a:rPr lang="fa-IR" sz="3000" b="1" dirty="0" err="1"/>
              <a:t>فقال</a:t>
            </a:r>
            <a:r>
              <a:rPr lang="fa-IR" sz="3000" b="1" dirty="0"/>
              <a:t>: </a:t>
            </a:r>
            <a:r>
              <a:rPr lang="fa-IR" sz="3000" b="1" dirty="0" err="1"/>
              <a:t>ألست</a:t>
            </a:r>
            <a:r>
              <a:rPr lang="fa-IR" sz="3000" b="1" dirty="0"/>
              <a:t> </a:t>
            </a:r>
            <a:r>
              <a:rPr lang="fa-IR" sz="3000" b="1" dirty="0" err="1"/>
              <a:t>أولى</a:t>
            </a:r>
            <a:r>
              <a:rPr lang="fa-IR" sz="3000" b="1" dirty="0"/>
              <a:t> </a:t>
            </a:r>
            <a:r>
              <a:rPr lang="fa-IR" sz="3000" b="1" dirty="0" err="1"/>
              <a:t>بالمؤمنين</a:t>
            </a:r>
            <a:r>
              <a:rPr lang="fa-IR" sz="3000" b="1" dirty="0"/>
              <a:t> من </a:t>
            </a:r>
            <a:r>
              <a:rPr lang="fa-IR" sz="3000" b="1" dirty="0" err="1"/>
              <a:t>أنفسهم</a:t>
            </a:r>
            <a:r>
              <a:rPr lang="fa-IR" sz="3000" b="1" dirty="0"/>
              <a:t>؟ من </a:t>
            </a:r>
            <a:r>
              <a:rPr lang="fa-IR" sz="3000" b="1" dirty="0" err="1"/>
              <a:t>كنت</a:t>
            </a:r>
            <a:r>
              <a:rPr lang="fa-IR" sz="3000" b="1" dirty="0"/>
              <a:t> </a:t>
            </a:r>
            <a:r>
              <a:rPr lang="fa-IR" sz="3000" b="1" dirty="0" err="1"/>
              <a:t>وليه</a:t>
            </a:r>
            <a:r>
              <a:rPr lang="fa-IR" sz="3000" b="1" dirty="0"/>
              <a:t> </a:t>
            </a:r>
            <a:r>
              <a:rPr lang="fa-IR" sz="3000" b="1" dirty="0" err="1"/>
              <a:t>فإن</a:t>
            </a:r>
            <a:r>
              <a:rPr lang="fa-IR" sz="3000" b="1" dirty="0"/>
              <a:t> </a:t>
            </a:r>
            <a:r>
              <a:rPr lang="fa-IR" sz="3000" b="1" dirty="0" err="1"/>
              <a:t>علياً</a:t>
            </a:r>
            <a:r>
              <a:rPr lang="fa-IR" sz="3000" b="1" dirty="0"/>
              <a:t> </a:t>
            </a:r>
            <a:r>
              <a:rPr lang="fa-IR" sz="3000" b="1" dirty="0" err="1"/>
              <a:t>وليه</a:t>
            </a:r>
            <a:r>
              <a:rPr lang="fa-IR" sz="3000" b="1" dirty="0"/>
              <a:t>»</a:t>
            </a:r>
            <a:r>
              <a:rPr lang="fa-IR" sz="3000" dirty="0"/>
              <a:t>. قال </a:t>
            </a:r>
            <a:r>
              <a:rPr lang="fa-IR" sz="3000" dirty="0" err="1"/>
              <a:t>الهيثمي</a:t>
            </a:r>
            <a:r>
              <a:rPr lang="fa-IR" sz="3000" dirty="0"/>
              <a:t>: </a:t>
            </a:r>
            <a:r>
              <a:rPr lang="fa-IR" sz="3000" b="1" dirty="0"/>
              <a:t>«</a:t>
            </a:r>
            <a:r>
              <a:rPr lang="fa-IR" sz="3000" b="1" dirty="0" err="1"/>
              <a:t>رواه</a:t>
            </a:r>
            <a:r>
              <a:rPr lang="fa-IR" sz="3000" b="1" dirty="0"/>
              <a:t> </a:t>
            </a:r>
            <a:r>
              <a:rPr lang="fa-IR" sz="3000" b="1" dirty="0" err="1"/>
              <a:t>البزار</a:t>
            </a:r>
            <a:r>
              <a:rPr lang="fa-IR" sz="3000" b="1" dirty="0"/>
              <a:t> </a:t>
            </a:r>
            <a:r>
              <a:rPr lang="fa-IR" sz="3000" b="1" dirty="0" err="1"/>
              <a:t>ورجاله</a:t>
            </a:r>
            <a:r>
              <a:rPr lang="fa-IR" sz="3000" b="1" dirty="0"/>
              <a:t> </a:t>
            </a:r>
            <a:r>
              <a:rPr lang="fa-IR" sz="3000" b="1" dirty="0" err="1"/>
              <a:t>ثقات</a:t>
            </a:r>
            <a:r>
              <a:rPr lang="fa-IR" sz="3000" b="1" dirty="0"/>
              <a:t>»</a:t>
            </a:r>
            <a:r>
              <a:rPr lang="fa-IR" sz="3000" dirty="0"/>
              <a:t>. </a:t>
            </a:r>
            <a:endParaRPr lang="en-US" sz="3000" dirty="0"/>
          </a:p>
        </p:txBody>
      </p:sp>
      <p:sp>
        <p:nvSpPr>
          <p:cNvPr id="6" name="Rectangle 5"/>
          <p:cNvSpPr/>
          <p:nvPr/>
        </p:nvSpPr>
        <p:spPr>
          <a:xfrm>
            <a:off x="7920500" y="4941168"/>
            <a:ext cx="293541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مجمع الزوائد: ج9 ص107</a:t>
            </a:r>
            <a:endParaRPr lang="en-US" sz="2800" dirty="0"/>
          </a:p>
        </p:txBody>
      </p:sp>
      <p:sp>
        <p:nvSpPr>
          <p:cNvPr id="7" name="Rectangle 6"/>
          <p:cNvSpPr/>
          <p:nvPr/>
        </p:nvSpPr>
        <p:spPr>
          <a:xfrm>
            <a:off x="7752184" y="2670245"/>
            <a:ext cx="310373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البداية والنهاية ج 5 ص 231</a:t>
            </a:r>
            <a:endParaRPr lang="en-US" sz="2800" dirty="0"/>
          </a:p>
        </p:txBody>
      </p:sp>
      <p:pic>
        <p:nvPicPr>
          <p:cNvPr id="9" name="Picture 8">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31903" y="4564388"/>
            <a:ext cx="1222581" cy="1800000"/>
          </a:xfrm>
          <a:prstGeom prst="rect">
            <a:avLst/>
          </a:prstGeom>
        </p:spPr>
      </p:pic>
      <p:pic>
        <p:nvPicPr>
          <p:cNvPr id="10" name="Picture 9">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67927" y="2139365"/>
            <a:ext cx="1286557" cy="1800000"/>
          </a:xfrm>
          <a:prstGeom prst="rect">
            <a:avLst/>
          </a:prstGeom>
        </p:spPr>
      </p:pic>
    </p:spTree>
    <p:extLst>
      <p:ext uri="{BB962C8B-B14F-4D97-AF65-F5344CB8AC3E}">
        <p14:creationId xmlns:p14="http://schemas.microsoft.com/office/powerpoint/2010/main" val="211677224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1"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dirty="0"/>
              <a:t>1 - وقد أشار النبي (ص) في كلامه إلى قوله تعالى </a:t>
            </a:r>
            <a:r>
              <a:rPr lang="fa-IR" sz="2800" b="1" dirty="0">
                <a:solidFill>
                  <a:srgbClr val="0000FF"/>
                </a:solidFill>
              </a:rPr>
              <a:t>{النَّبِي أَوْلَي بِالْمُؤْمِنِينَ مِنْ أَنْفُسِهِمْ}</a:t>
            </a:r>
            <a:r>
              <a:rPr lang="fa-IR" sz="2800" b="1" dirty="0"/>
              <a:t>. (</a:t>
            </a:r>
            <a:r>
              <a:rPr lang="fa-IR" sz="2800" dirty="0"/>
              <a:t>الأحزاب:  6) وهذه الآية أصرح آية في ولاية النبي (ص) بمعنى أولويته بأمور المسلمين من أنفسهم كما قال الزمخشري:  </a:t>
            </a:r>
            <a:r>
              <a:rPr lang="fa-IR" sz="2800" b="1" dirty="0">
                <a:solidFill>
                  <a:srgbClr val="0000FF"/>
                </a:solidFill>
              </a:rPr>
              <a:t>{النَّبِي أَوْلَي بِالْمُؤْمِنِينَ} </a:t>
            </a:r>
            <a:r>
              <a:rPr lang="fa-IR" sz="2800" dirty="0"/>
              <a:t>في كل شئ من أمور الدين والدنيا... وحكمه أنفذ عليهم من حكمها ، وحقه آثر لديهم من حقوقها...</a:t>
            </a:r>
          </a:p>
          <a:p>
            <a:pPr rtl="1"/>
            <a:endParaRPr lang="fa-IR" sz="2800" dirty="0"/>
          </a:p>
          <a:p>
            <a:pPr rtl="1"/>
            <a:endParaRPr lang="fa-IR" sz="2800" dirty="0"/>
          </a:p>
          <a:p>
            <a:pPr rtl="1"/>
            <a:endParaRPr lang="fa-IR" sz="2800" dirty="0"/>
          </a:p>
          <a:p>
            <a:pPr rtl="1"/>
            <a:endParaRPr lang="fa-IR" sz="2800" dirty="0"/>
          </a:p>
          <a:p>
            <a:pPr rtl="1"/>
            <a:r>
              <a:rPr lang="fa-IR" sz="2800" dirty="0"/>
              <a:t> – ثم إنّ رسول اللّه (ص) قد جعل ولاية علي  (ع) على المؤمنين متفرّعة عن ولايته وأثبت هذه الاحقيّة بالأمر والأولوية في الطاعة لعلي (ع) في كلامه وإلاّ لعاد لفظه مختزلاً بعضه عن بعض.</a:t>
            </a:r>
          </a:p>
          <a:p>
            <a:pPr rtl="1"/>
            <a:endParaRPr lang="en-US" sz="2800" dirty="0"/>
          </a:p>
          <a:p>
            <a:pPr rtl="1"/>
            <a:endParaRPr lang="en-US" sz="2800" dirty="0"/>
          </a:p>
          <a:p>
            <a:pPr rtl="1"/>
            <a:endParaRPr lang="en-US" sz="2800" dirty="0"/>
          </a:p>
        </p:txBody>
      </p:sp>
      <p:sp>
        <p:nvSpPr>
          <p:cNvPr id="2" name="Title 1"/>
          <p:cNvSpPr>
            <a:spLocks noGrp="1"/>
          </p:cNvSpPr>
          <p:nvPr>
            <p:ph type="title"/>
          </p:nvPr>
        </p:nvSpPr>
        <p:spPr>
          <a:xfrm>
            <a:off x="120854" y="6744"/>
            <a:ext cx="11979790" cy="888679"/>
          </a:xfrm>
        </p:spPr>
        <p:style>
          <a:lnRef idx="0">
            <a:scrgbClr r="0" g="0" b="0"/>
          </a:lnRef>
          <a:fillRef idx="1002">
            <a:schemeClr val="dk2"/>
          </a:fillRef>
          <a:effectRef idx="0">
            <a:scrgbClr r="0" g="0" b="0"/>
          </a:effectRef>
          <a:fontRef idx="major"/>
        </p:style>
        <p:txBody>
          <a:bodyPr>
            <a:noAutofit/>
          </a:bodyPr>
          <a:lstStyle/>
          <a:p>
            <a:r>
              <a:rPr lang="fa-IR" sz="3600" dirty="0"/>
              <a:t>هم نوعي ولايت رسول اكرم (ص) با ولايت علي  (ع) </a:t>
            </a:r>
            <a:endParaRPr lang="en-US" sz="3600" dirty="0"/>
          </a:p>
        </p:txBody>
      </p:sp>
      <p:sp>
        <p:nvSpPr>
          <p:cNvPr id="6" name="Rectangle 5"/>
          <p:cNvSpPr/>
          <p:nvPr/>
        </p:nvSpPr>
        <p:spPr>
          <a:xfrm>
            <a:off x="4799856" y="2348880"/>
            <a:ext cx="643477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 الكشاف ج 3 ص 251، انظر: تفسير الآلوسي: ج 21 ص 151</a:t>
            </a:r>
            <a:endParaRPr lang="en-US" sz="2800" dirty="0">
              <a:solidFill>
                <a:schemeClr val="tx1"/>
              </a:solidFill>
              <a:cs typeface="Taher" pitchFamily="2" charset="-78"/>
            </a:endParaRPr>
          </a:p>
        </p:txBody>
      </p:sp>
      <p:sp>
        <p:nvSpPr>
          <p:cNvPr id="12" name="Rectangle 11"/>
          <p:cNvSpPr/>
          <p:nvPr/>
        </p:nvSpPr>
        <p:spPr>
          <a:xfrm>
            <a:off x="8133776" y="5589240"/>
            <a:ext cx="310373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البداية والنهاية ج 5 ص 231</a:t>
            </a:r>
            <a:endParaRPr lang="en-US" sz="2800" dirty="0"/>
          </a:p>
        </p:txBody>
      </p:sp>
      <p:sp>
        <p:nvSpPr>
          <p:cNvPr id="10" name="Right Arrow 9">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42215" y="2348880"/>
            <a:ext cx="1276797" cy="180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61686" y="4950850"/>
            <a:ext cx="1286557" cy="1800000"/>
          </a:xfrm>
          <a:prstGeom prst="rect">
            <a:avLst/>
          </a:prstGeom>
        </p:spPr>
      </p:pic>
    </p:spTree>
    <p:extLst>
      <p:ext uri="{BB962C8B-B14F-4D97-AF65-F5344CB8AC3E}">
        <p14:creationId xmlns:p14="http://schemas.microsoft.com/office/powerpoint/2010/main" val="304584058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663098" y="-26988"/>
            <a:ext cx="4876917" cy="6878638"/>
          </a:xfrm>
        </p:spPr>
      </p:pic>
      <p:sp>
        <p:nvSpPr>
          <p:cNvPr id="3" name="Title 2"/>
          <p:cNvSpPr>
            <a:spLocks noGrp="1"/>
          </p:cNvSpPr>
          <p:nvPr>
            <p:ph type="title"/>
          </p:nvPr>
        </p:nvSpPr>
        <p:spPr/>
        <p:txBody>
          <a:bodyPr/>
          <a:lstStyle/>
          <a:p>
            <a:endParaRPr lang="fa-IR"/>
          </a:p>
        </p:txBody>
      </p:sp>
      <p:sp>
        <p:nvSpPr>
          <p:cNvPr id="4" name="Title 1"/>
          <p:cNvSpPr txBox="1">
            <a:spLocks/>
          </p:cNvSpPr>
          <p:nvPr/>
        </p:nvSpPr>
        <p:spPr>
          <a:xfrm>
            <a:off x="120854" y="6744"/>
            <a:ext cx="11979790" cy="888679"/>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r>
              <a:rPr lang="fa-IR" sz="3600"/>
              <a:t>هم نوعي ولايت رسول اكرم (ص) با ولايت علي  (ع) </a:t>
            </a:r>
            <a:endParaRPr lang="en-US" sz="3600" dirty="0"/>
          </a:p>
        </p:txBody>
      </p:sp>
      <p:sp>
        <p:nvSpPr>
          <p:cNvPr id="5" name="Content Placeholder 7"/>
          <p:cNvSpPr txBox="1">
            <a:spLocks/>
          </p:cNvSpPr>
          <p:nvPr/>
        </p:nvSpPr>
        <p:spPr>
          <a:xfrm>
            <a:off x="166026" y="938172"/>
            <a:ext cx="11887781" cy="5890376"/>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2800" dirty="0"/>
              <a:t>3 - </a:t>
            </a:r>
            <a:r>
              <a:rPr lang="fa-IR" sz="2800" dirty="0" err="1"/>
              <a:t>صرّح</a:t>
            </a:r>
            <a:r>
              <a:rPr lang="fa-IR" sz="2800" dirty="0"/>
              <a:t> </a:t>
            </a:r>
            <a:r>
              <a:rPr lang="fa-IR" sz="2800" dirty="0" err="1"/>
              <a:t>سبط</a:t>
            </a:r>
            <a:r>
              <a:rPr lang="fa-IR" sz="2800" dirty="0"/>
              <a:t> ابن </a:t>
            </a:r>
            <a:r>
              <a:rPr lang="fa-IR" sz="2800" dirty="0" err="1"/>
              <a:t>الجوزي</a:t>
            </a:r>
            <a:r>
              <a:rPr lang="fa-IR" sz="2800" dirty="0"/>
              <a:t> </a:t>
            </a:r>
            <a:r>
              <a:rPr lang="fa-IR" sz="2800" b="1" dirty="0" err="1"/>
              <a:t>والمراد</a:t>
            </a:r>
            <a:r>
              <a:rPr lang="fa-IR" sz="2800" b="1" dirty="0"/>
              <a:t> من </a:t>
            </a:r>
            <a:r>
              <a:rPr lang="fa-IR" sz="2800" b="1" dirty="0" err="1"/>
              <a:t>الحديث</a:t>
            </a:r>
            <a:r>
              <a:rPr lang="fa-IR" sz="2800" b="1" dirty="0"/>
              <a:t> : </a:t>
            </a:r>
            <a:r>
              <a:rPr lang="fa-IR" sz="2800" b="1" dirty="0" err="1"/>
              <a:t>الطاعة</a:t>
            </a:r>
            <a:r>
              <a:rPr lang="fa-IR" sz="2800" b="1" dirty="0"/>
              <a:t> </a:t>
            </a:r>
            <a:r>
              <a:rPr lang="fa-IR" sz="2800" b="1" dirty="0" err="1"/>
              <a:t>المخصوصة</a:t>
            </a:r>
            <a:r>
              <a:rPr lang="fa-IR" sz="2800" b="1" dirty="0"/>
              <a:t>... </a:t>
            </a:r>
            <a:r>
              <a:rPr lang="fa-IR" sz="2800" b="1" dirty="0" err="1"/>
              <a:t>ومعناه</a:t>
            </a:r>
            <a:r>
              <a:rPr lang="fa-IR" sz="2800" b="1" dirty="0"/>
              <a:t> : من </a:t>
            </a:r>
            <a:r>
              <a:rPr lang="fa-IR" sz="2800" b="1" dirty="0" err="1"/>
              <a:t>كنت</a:t>
            </a:r>
            <a:r>
              <a:rPr lang="fa-IR" sz="2800" b="1" dirty="0"/>
              <a:t> </a:t>
            </a:r>
            <a:r>
              <a:rPr lang="fa-IR" sz="2800" b="1" dirty="0" err="1"/>
              <a:t>أولى</a:t>
            </a:r>
            <a:r>
              <a:rPr lang="fa-IR" sz="2800" b="1" dirty="0"/>
              <a:t> به من نفسه </a:t>
            </a:r>
            <a:r>
              <a:rPr lang="fa-IR" sz="2800" b="1" dirty="0" err="1"/>
              <a:t>فعلي</a:t>
            </a:r>
            <a:r>
              <a:rPr lang="fa-IR" sz="2800" b="1" dirty="0"/>
              <a:t> </a:t>
            </a:r>
            <a:r>
              <a:rPr lang="fa-IR" sz="2800" b="1" dirty="0" err="1"/>
              <a:t>أولى</a:t>
            </a:r>
            <a:r>
              <a:rPr lang="fa-IR" sz="2800" b="1" dirty="0"/>
              <a:t> به.</a:t>
            </a:r>
            <a:r>
              <a:rPr lang="fa-IR" sz="2800" dirty="0"/>
              <a:t>..</a:t>
            </a:r>
            <a:r>
              <a:rPr lang="fa-IR" sz="2800" b="1" dirty="0"/>
              <a:t> </a:t>
            </a:r>
            <a:r>
              <a:rPr lang="fa-IR" sz="2800" b="1" dirty="0" err="1"/>
              <a:t>وهذا</a:t>
            </a:r>
            <a:r>
              <a:rPr lang="fa-IR" sz="2800" b="1" dirty="0"/>
              <a:t> </a:t>
            </a:r>
            <a:r>
              <a:rPr lang="fa-IR" sz="2800" b="1" dirty="0" err="1"/>
              <a:t>نص</a:t>
            </a:r>
            <a:r>
              <a:rPr lang="fa-IR" sz="2800" b="1" dirty="0"/>
              <a:t> </a:t>
            </a:r>
            <a:r>
              <a:rPr lang="fa-IR" sz="2800" b="1" dirty="0" err="1"/>
              <a:t>صريح</a:t>
            </a:r>
            <a:r>
              <a:rPr lang="fa-IR" sz="2800" b="1" dirty="0"/>
              <a:t> </a:t>
            </a:r>
            <a:r>
              <a:rPr lang="fa-IR" sz="2800" b="1" dirty="0" err="1"/>
              <a:t>في</a:t>
            </a:r>
            <a:r>
              <a:rPr lang="fa-IR" sz="2800" b="1" dirty="0"/>
              <a:t> </a:t>
            </a:r>
            <a:r>
              <a:rPr lang="fa-IR" sz="2800" b="1" dirty="0" err="1"/>
              <a:t>إثبات</a:t>
            </a:r>
            <a:r>
              <a:rPr lang="fa-IR" sz="2800" b="1" dirty="0"/>
              <a:t> </a:t>
            </a:r>
            <a:r>
              <a:rPr lang="fa-IR" sz="2800" b="1" dirty="0" err="1"/>
              <a:t>إمامته</a:t>
            </a:r>
            <a:r>
              <a:rPr lang="fa-IR" sz="2800" b="1" dirty="0"/>
              <a:t> </a:t>
            </a:r>
            <a:r>
              <a:rPr lang="fa-IR" sz="2800" b="1" dirty="0" err="1"/>
              <a:t>وقبول</a:t>
            </a:r>
            <a:r>
              <a:rPr lang="fa-IR" sz="2800" b="1" dirty="0"/>
              <a:t> </a:t>
            </a:r>
            <a:r>
              <a:rPr lang="fa-IR" sz="2800" b="1" dirty="0" err="1"/>
              <a:t>طاعته</a:t>
            </a:r>
            <a:r>
              <a:rPr lang="fa-IR" sz="2800" b="1" dirty="0"/>
              <a:t>.</a:t>
            </a:r>
          </a:p>
          <a:p>
            <a:pPr rtl="1"/>
            <a:endParaRPr lang="fa-IR" sz="2800" b="1" dirty="0"/>
          </a:p>
          <a:p>
            <a:pPr rtl="1"/>
            <a:endParaRPr lang="fa-IR" sz="2800" b="1" dirty="0"/>
          </a:p>
          <a:p>
            <a:pPr rtl="1"/>
            <a:endParaRPr lang="fa-IR" sz="2800" b="1" dirty="0"/>
          </a:p>
          <a:p>
            <a:pPr rtl="1"/>
            <a:r>
              <a:rPr lang="fa-IR" sz="2800" dirty="0"/>
              <a:t> </a:t>
            </a:r>
          </a:p>
          <a:p>
            <a:pPr rtl="1"/>
            <a:r>
              <a:rPr lang="fa-IR" sz="2800" dirty="0"/>
              <a:t>قال </a:t>
            </a:r>
            <a:r>
              <a:rPr lang="fa-IR" sz="2800" dirty="0" err="1"/>
              <a:t>الذهبي</a:t>
            </a:r>
            <a:r>
              <a:rPr lang="fa-IR" sz="2800" dirty="0"/>
              <a:t> </a:t>
            </a:r>
            <a:r>
              <a:rPr lang="fa-IR" sz="2800" dirty="0" err="1"/>
              <a:t>فيه</a:t>
            </a:r>
            <a:r>
              <a:rPr lang="fa-IR" sz="2800" dirty="0"/>
              <a:t>: </a:t>
            </a:r>
            <a:r>
              <a:rPr lang="fa-IR" sz="2800" dirty="0" err="1"/>
              <a:t>وكان</a:t>
            </a:r>
            <a:r>
              <a:rPr lang="fa-IR" sz="2800" dirty="0"/>
              <a:t> </a:t>
            </a:r>
            <a:r>
              <a:rPr lang="fa-IR" sz="2800" dirty="0" err="1"/>
              <a:t>إماماً</a:t>
            </a:r>
            <a:r>
              <a:rPr lang="fa-IR" sz="2800" dirty="0"/>
              <a:t> </a:t>
            </a:r>
            <a:r>
              <a:rPr lang="fa-IR" sz="2800" dirty="0" err="1"/>
              <a:t>فقيهاً</a:t>
            </a:r>
            <a:r>
              <a:rPr lang="fa-IR" sz="2800" dirty="0"/>
              <a:t> </a:t>
            </a:r>
            <a:r>
              <a:rPr lang="fa-IR" sz="2800" dirty="0" err="1"/>
              <a:t>واعظاً</a:t>
            </a:r>
            <a:r>
              <a:rPr lang="fa-IR" sz="2800" dirty="0"/>
              <a:t> .</a:t>
            </a:r>
            <a:r>
              <a:rPr lang="fa-IR" sz="2800" dirty="0" err="1"/>
              <a:t>علاّمة</a:t>
            </a:r>
            <a:r>
              <a:rPr lang="fa-IR" sz="2800" dirty="0"/>
              <a:t> </a:t>
            </a:r>
            <a:r>
              <a:rPr lang="fa-IR" sz="2800" dirty="0" err="1"/>
              <a:t>في</a:t>
            </a:r>
            <a:r>
              <a:rPr lang="fa-IR" sz="2800" dirty="0"/>
              <a:t> </a:t>
            </a:r>
            <a:r>
              <a:rPr lang="fa-IR" sz="2800" dirty="0" err="1"/>
              <a:t>التاريخ</a:t>
            </a:r>
            <a:r>
              <a:rPr lang="fa-IR" sz="2800" dirty="0"/>
              <a:t> </a:t>
            </a:r>
            <a:r>
              <a:rPr lang="fa-IR" sz="2800" dirty="0" err="1"/>
              <a:t>والسير</a:t>
            </a:r>
            <a:r>
              <a:rPr lang="fa-IR" sz="2800" dirty="0"/>
              <a:t> . صاحب </a:t>
            </a:r>
            <a:r>
              <a:rPr lang="fa-IR" sz="2800" dirty="0" err="1"/>
              <a:t>قبولٍ</a:t>
            </a:r>
            <a:r>
              <a:rPr lang="fa-IR" sz="2800" dirty="0"/>
              <a:t> </a:t>
            </a:r>
            <a:r>
              <a:rPr lang="fa-IR" sz="2800" dirty="0" err="1"/>
              <a:t>تامّ</a:t>
            </a:r>
            <a:r>
              <a:rPr lang="fa-IR" sz="2800" dirty="0"/>
              <a:t> . </a:t>
            </a:r>
            <a:endParaRPr lang="en-US" sz="2800" dirty="0"/>
          </a:p>
          <a:p>
            <a:pPr rtl="1"/>
            <a:endParaRPr lang="en-US" sz="2800" dirty="0"/>
          </a:p>
          <a:p>
            <a:pPr rtl="1"/>
            <a:endParaRPr lang="en-US" sz="2800" dirty="0"/>
          </a:p>
          <a:p>
            <a:pPr rtl="1"/>
            <a:endParaRPr lang="en-US" sz="2800" dirty="0"/>
          </a:p>
        </p:txBody>
      </p:sp>
      <p:sp>
        <p:nvSpPr>
          <p:cNvPr id="6" name="Rectangle 5"/>
          <p:cNvSpPr/>
          <p:nvPr/>
        </p:nvSpPr>
        <p:spPr>
          <a:xfrm>
            <a:off x="8217701" y="4509120"/>
            <a:ext cx="319670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تاريخ الإسلام ج 48 ص 184</a:t>
            </a:r>
            <a:endParaRPr lang="en-US" sz="2800" dirty="0"/>
          </a:p>
        </p:txBody>
      </p:sp>
      <p:sp>
        <p:nvSpPr>
          <p:cNvPr id="7" name="Rectangle 6"/>
          <p:cNvSpPr/>
          <p:nvPr/>
        </p:nvSpPr>
        <p:spPr>
          <a:xfrm>
            <a:off x="8740280" y="1910793"/>
            <a:ext cx="267413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تذكرة الخواص: ص 38</a:t>
            </a:r>
            <a:endParaRPr lang="en-US" sz="2800" dirty="0"/>
          </a:p>
        </p:txBody>
      </p:sp>
      <p:pic>
        <p:nvPicPr>
          <p:cNvPr id="9" name="Picture 8">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27448" y="1657149"/>
            <a:ext cx="1276191" cy="1800000"/>
          </a:xfrm>
          <a:prstGeom prst="rect">
            <a:avLst/>
          </a:prstGeom>
        </p:spPr>
      </p:pic>
      <p:pic>
        <p:nvPicPr>
          <p:cNvPr id="10" name="Picture 9">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01346" y="4770730"/>
            <a:ext cx="1502293" cy="1800000"/>
          </a:xfrm>
          <a:prstGeom prst="rect">
            <a:avLst/>
          </a:prstGeom>
        </p:spPr>
      </p:pic>
    </p:spTree>
    <p:extLst>
      <p:ext uri="{BB962C8B-B14F-4D97-AF65-F5344CB8AC3E}">
        <p14:creationId xmlns:p14="http://schemas.microsoft.com/office/powerpoint/2010/main" val="362268747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3" name="Oval 23"/>
          <p:cNvSpPr>
            <a:spLocks noChangeArrowheads="1"/>
          </p:cNvSpPr>
          <p:nvPr/>
        </p:nvSpPr>
        <p:spPr bwMode="gray">
          <a:xfrm>
            <a:off x="7582863" y="2704423"/>
            <a:ext cx="3136669" cy="3028834"/>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r"/>
            <a:r>
              <a:rPr lang="fa-IR" sz="4000" b="1" dirty="0">
                <a:solidFill>
                  <a:schemeClr val="tx1"/>
                </a:solidFill>
                <a:latin typeface="Arial" pitchFamily="34" charset="0"/>
                <a:cs typeface="Arial" pitchFamily="34" charset="0"/>
              </a:rPr>
              <a:t>حديث غدير</a:t>
            </a:r>
          </a:p>
          <a:p>
            <a:pPr algn="r"/>
            <a:r>
              <a:rPr lang="fa-IR" sz="4000" b="1" dirty="0">
                <a:solidFill>
                  <a:schemeClr val="tx1"/>
                </a:solidFill>
                <a:latin typeface="Arial" pitchFamily="34" charset="0"/>
                <a:cs typeface="Arial" pitchFamily="34" charset="0"/>
              </a:rPr>
              <a:t>در صحاح </a:t>
            </a:r>
          </a:p>
          <a:p>
            <a:pPr algn="r"/>
            <a:r>
              <a:rPr lang="fa-IR" sz="4000" b="1" dirty="0">
                <a:solidFill>
                  <a:schemeClr val="tx1"/>
                </a:solidFill>
                <a:latin typeface="Arial" pitchFamily="34" charset="0"/>
                <a:cs typeface="Arial" pitchFamily="34" charset="0"/>
              </a:rPr>
              <a:t>وسنن مسانيد</a:t>
            </a:r>
            <a:endParaRPr lang="fa-IR" sz="3200" b="1" dirty="0">
              <a:solidFill>
                <a:schemeClr val="tx1"/>
              </a:solidFill>
              <a:latin typeface="Arial" pitchFamily="34" charset="0"/>
              <a:cs typeface="Arial" pitchFamily="34" charset="0"/>
            </a:endParaRPr>
          </a:p>
        </p:txBody>
      </p:sp>
      <p:sp>
        <p:nvSpPr>
          <p:cNvPr id="168964" name="AutoShape 4"/>
          <p:cNvSpPr>
            <a:spLocks noChangeArrowheads="1"/>
          </p:cNvSpPr>
          <p:nvPr/>
        </p:nvSpPr>
        <p:spPr bwMode="gray">
          <a:xfrm>
            <a:off x="7271156" y="2384763"/>
            <a:ext cx="3793396" cy="3655204"/>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3CCCC">
                  <a:gamma/>
                  <a:shade val="46275"/>
                  <a:invGamma/>
                  <a:alpha val="0"/>
                </a:srgbClr>
              </a:gs>
              <a:gs pos="100000">
                <a:srgbClr val="33CCCC"/>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effectLst>
                <a:glow rad="101600">
                  <a:srgbClr val="FFFF00">
                    <a:alpha val="60000"/>
                  </a:srgbClr>
                </a:glow>
              </a:effectLst>
              <a:latin typeface="Arial" panose="020B0604020202020204" pitchFamily="34" charset="0"/>
              <a:cs typeface="Arial" panose="020B0604020202020204" pitchFamily="34" charset="0"/>
            </a:endParaRPr>
          </a:p>
        </p:txBody>
      </p:sp>
      <p:sp>
        <p:nvSpPr>
          <p:cNvPr id="6" name="Sun 5">
            <a:hlinkClick r:id="" action="ppaction://noaction"/>
          </p:cNvPr>
          <p:cNvSpPr/>
          <p:nvPr/>
        </p:nvSpPr>
        <p:spPr>
          <a:xfrm>
            <a:off x="1385304" y="3861049"/>
            <a:ext cx="663903" cy="427551"/>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6" name="Sun 15">
            <a:hlinkClick r:id="" action="ppaction://noaction"/>
          </p:cNvPr>
          <p:cNvSpPr/>
          <p:nvPr/>
        </p:nvSpPr>
        <p:spPr>
          <a:xfrm>
            <a:off x="1429828" y="5104030"/>
            <a:ext cx="663903" cy="427551"/>
          </a:xfrm>
          <a:prstGeom prst="su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7" name="Sun 16">
            <a:hlinkClick r:id="rId3" action="ppaction://hlinksldjump"/>
          </p:cNvPr>
          <p:cNvSpPr/>
          <p:nvPr/>
        </p:nvSpPr>
        <p:spPr>
          <a:xfrm flipV="1">
            <a:off x="1442914" y="908721"/>
            <a:ext cx="548680" cy="557843"/>
          </a:xfrm>
          <a:prstGeom prst="su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8" name="Sun 17">
            <a:hlinkClick r:id="" action="ppaction://noaction"/>
          </p:cNvPr>
          <p:cNvSpPr/>
          <p:nvPr/>
        </p:nvSpPr>
        <p:spPr>
          <a:xfrm>
            <a:off x="1343473" y="2276873"/>
            <a:ext cx="730293" cy="427551"/>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9" name="Sun 18">
            <a:hlinkClick r:id="rId4" action="ppaction://hlinksldjump"/>
          </p:cNvPr>
          <p:cNvSpPr/>
          <p:nvPr/>
        </p:nvSpPr>
        <p:spPr>
          <a:xfrm>
            <a:off x="1385304" y="244586"/>
            <a:ext cx="663903" cy="353348"/>
          </a:xfrm>
          <a:prstGeom prst="su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15" name="Sun 14">
            <a:hlinkClick r:id="" action="ppaction://noaction"/>
          </p:cNvPr>
          <p:cNvSpPr/>
          <p:nvPr/>
        </p:nvSpPr>
        <p:spPr>
          <a:xfrm>
            <a:off x="1471658" y="6309321"/>
            <a:ext cx="663903" cy="427551"/>
          </a:xfrm>
          <a:prstGeom prst="su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a:latin typeface="Arial" panose="020B0604020202020204" pitchFamily="34" charset="0"/>
              <a:cs typeface="Arial" panose="020B0604020202020204" pitchFamily="34" charset="0"/>
            </a:endParaRPr>
          </a:p>
        </p:txBody>
      </p:sp>
      <p:sp>
        <p:nvSpPr>
          <p:cNvPr id="21" name="AutoShape 8">
            <a:hlinkClick r:id="rId5" action="ppaction://hlinksldjump"/>
          </p:cNvPr>
          <p:cNvSpPr>
            <a:spLocks noChangeArrowheads="1"/>
          </p:cNvSpPr>
          <p:nvPr/>
        </p:nvSpPr>
        <p:spPr bwMode="gray">
          <a:xfrm rot="1037349">
            <a:off x="2752957" y="2306968"/>
            <a:ext cx="4655104" cy="600605"/>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1"/>
          </a:lnRef>
          <a:fillRef idx="2">
            <a:schemeClr val="accent1"/>
          </a:fillRef>
          <a:effectRef idx="1">
            <a:schemeClr val="accent1"/>
          </a:effectRef>
          <a:fontRef idx="minor">
            <a:schemeClr val="dk1"/>
          </a:fontRef>
        </p:style>
        <p:txBody>
          <a:bodyPr wrap="none" anchor="ctr"/>
          <a:lstStyle/>
          <a:p>
            <a:pPr lvl="0" algn="r" rtl="1"/>
            <a:r>
              <a:rPr lang="fa-IR" sz="2800" b="1" dirty="0">
                <a:solidFill>
                  <a:schemeClr val="tx1"/>
                </a:solidFill>
                <a:latin typeface="Arial" panose="020B0604020202020204" pitchFamily="34" charset="0"/>
                <a:cs typeface="Arial" panose="020B0604020202020204" pitchFamily="34" charset="0"/>
              </a:rPr>
              <a:t>حديث غدير به روايت  سنن نسائي</a:t>
            </a: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AutoShape 8">
            <a:hlinkClick r:id="rId6" action="ppaction://hlinksldjump"/>
          </p:cNvPr>
          <p:cNvSpPr>
            <a:spLocks noChangeArrowheads="1"/>
          </p:cNvSpPr>
          <p:nvPr/>
        </p:nvSpPr>
        <p:spPr bwMode="gray">
          <a:xfrm rot="1577779">
            <a:off x="4717605" y="839775"/>
            <a:ext cx="4318340" cy="660667"/>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4"/>
          </a:lnRef>
          <a:fillRef idx="2">
            <a:schemeClr val="accent4"/>
          </a:fillRef>
          <a:effectRef idx="1">
            <a:schemeClr val="accent4"/>
          </a:effectRef>
          <a:fontRef idx="minor">
            <a:schemeClr val="dk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حديث غدير در صحيح مسلم</a:t>
            </a:r>
            <a:endPar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AutoShape 8">
            <a:hlinkClick r:id="rId7" action="ppaction://hlinksldjump"/>
          </p:cNvPr>
          <p:cNvSpPr>
            <a:spLocks noChangeArrowheads="1"/>
          </p:cNvSpPr>
          <p:nvPr/>
        </p:nvSpPr>
        <p:spPr bwMode="gray">
          <a:xfrm rot="1277311">
            <a:off x="3620328" y="1502900"/>
            <a:ext cx="4318340"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حديث غدير به روايت ترمذي</a:t>
            </a:r>
            <a:endPar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AutoShape 8">
            <a:hlinkClick r:id="rId8" action="ppaction://hlinksldjump"/>
          </p:cNvPr>
          <p:cNvSpPr>
            <a:spLocks noChangeArrowheads="1"/>
          </p:cNvSpPr>
          <p:nvPr/>
        </p:nvSpPr>
        <p:spPr bwMode="gray">
          <a:xfrm rot="340203">
            <a:off x="2312844" y="4246232"/>
            <a:ext cx="4914671"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2"/>
          </a:lnRef>
          <a:fillRef idx="2">
            <a:schemeClr val="accent2"/>
          </a:fillRef>
          <a:effectRef idx="1">
            <a:schemeClr val="accent2"/>
          </a:effectRef>
          <a:fontRef idx="minor">
            <a:schemeClr val="dk1"/>
          </a:fontRef>
        </p:style>
        <p:txBody>
          <a:bodyPr wrap="none" anchor="ctr"/>
          <a:lstStyle/>
          <a:p>
            <a:pPr lvl="0" algn="r" rtl="1"/>
            <a:r>
              <a:rPr lang="fa-IR" sz="2800" b="1" dirty="0">
                <a:solidFill>
                  <a:schemeClr val="tx1"/>
                </a:solidFill>
                <a:latin typeface="Arial" panose="020B0604020202020204" pitchFamily="34" charset="0"/>
                <a:cs typeface="Arial" panose="020B0604020202020204" pitchFamily="34" charset="0"/>
              </a:rPr>
              <a:t>حديث غدير به روايت مسند احمد</a:t>
            </a:r>
            <a:endParaRPr lang="en-US" sz="2800" b="1" dirty="0">
              <a:solidFill>
                <a:schemeClr val="tx1"/>
              </a:solidFill>
              <a:latin typeface="Arial" panose="020B0604020202020204" pitchFamily="34" charset="0"/>
              <a:cs typeface="Arial" panose="020B0604020202020204" pitchFamily="34" charset="0"/>
            </a:endParaRPr>
          </a:p>
        </p:txBody>
      </p:sp>
      <p:sp>
        <p:nvSpPr>
          <p:cNvPr id="30" name="AutoShape 8">
            <a:hlinkClick r:id="rId9" action="ppaction://hlinksldjump"/>
          </p:cNvPr>
          <p:cNvSpPr>
            <a:spLocks noChangeArrowheads="1"/>
          </p:cNvSpPr>
          <p:nvPr/>
        </p:nvSpPr>
        <p:spPr bwMode="gray">
          <a:xfrm rot="632392">
            <a:off x="2432636" y="3279319"/>
            <a:ext cx="4722903"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dk1"/>
          </a:lnRef>
          <a:fillRef idx="2">
            <a:schemeClr val="dk1"/>
          </a:fillRef>
          <a:effectRef idx="1">
            <a:schemeClr val="dk1"/>
          </a:effectRef>
          <a:fontRef idx="minor">
            <a:schemeClr val="dk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حديث غدير به روايت ابن ماجه</a:t>
            </a:r>
            <a:endPar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AutoShape 8">
            <a:hlinkClick r:id="rId10" action="ppaction://hlinksldjump"/>
          </p:cNvPr>
          <p:cNvSpPr>
            <a:spLocks noChangeArrowheads="1"/>
          </p:cNvSpPr>
          <p:nvPr/>
        </p:nvSpPr>
        <p:spPr bwMode="gray">
          <a:xfrm>
            <a:off x="2218869" y="5301209"/>
            <a:ext cx="5171821" cy="600605"/>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1"/>
          </a:lnRef>
          <a:fillRef idx="2">
            <a:schemeClr val="accent1"/>
          </a:fillRef>
          <a:effectRef idx="1">
            <a:schemeClr val="accent1"/>
          </a:effectRef>
          <a:fontRef idx="minor">
            <a:schemeClr val="dk1"/>
          </a:fontRef>
        </p:style>
        <p:txBody>
          <a:bodyPr wrap="none" anchor="ctr"/>
          <a:lstStyle/>
          <a:p>
            <a:pPr lvl="0" algn="r" rtl="1"/>
            <a:r>
              <a:rPr lang="fa-IR" sz="2400" b="1" dirty="0">
                <a:solidFill>
                  <a:schemeClr val="tx1"/>
                </a:solidFill>
                <a:latin typeface="Arial" panose="020B0604020202020204" pitchFamily="34" charset="0"/>
                <a:cs typeface="Arial" panose="020B0604020202020204" pitchFamily="34" charset="0"/>
              </a:rPr>
              <a:t>حديث غدير به روايت  ابن ابي عاصم و ابن حبان</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AutoShape 8">
            <a:hlinkClick r:id="rId11" action="ppaction://hlinksldjump"/>
          </p:cNvPr>
          <p:cNvSpPr>
            <a:spLocks noChangeArrowheads="1"/>
          </p:cNvSpPr>
          <p:nvPr/>
        </p:nvSpPr>
        <p:spPr bwMode="gray">
          <a:xfrm rot="21280671">
            <a:off x="2945063" y="6122241"/>
            <a:ext cx="4844121" cy="600605"/>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1"/>
          </a:lnRef>
          <a:fillRef idx="2">
            <a:schemeClr val="accent1"/>
          </a:fillRef>
          <a:effectRef idx="1">
            <a:schemeClr val="accent1"/>
          </a:effectRef>
          <a:fontRef idx="minor">
            <a:schemeClr val="dk1"/>
          </a:fontRef>
        </p:style>
        <p:txBody>
          <a:bodyPr wrap="none" anchor="ctr"/>
          <a:lstStyle/>
          <a:p>
            <a:pPr lvl="0" algn="r" rtl="1"/>
            <a:r>
              <a:rPr lang="fa-IR" sz="2800" b="1" dirty="0">
                <a:solidFill>
                  <a:schemeClr val="tx1"/>
                </a:solidFill>
                <a:latin typeface="Arial" panose="020B0604020202020204" pitchFamily="34" charset="0"/>
                <a:cs typeface="Arial" panose="020B0604020202020204" pitchFamily="34" charset="0"/>
              </a:rPr>
              <a:t>كثرت  طرق  و  روات  حديث  غدير</a:t>
            </a: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Right Arrow 17">
            <a:hlinkClick r:id="rId12"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9267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750"/>
                                        <p:tgtEl>
                                          <p:spTgt spid="25"/>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750"/>
                                        <p:tgtEl>
                                          <p:spTgt spid="27"/>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750"/>
                                        <p:tgtEl>
                                          <p:spTgt spid="21"/>
                                        </p:tgtEl>
                                      </p:cBhvr>
                                    </p:animEffect>
                                  </p:childTnLst>
                                </p:cTn>
                              </p:par>
                            </p:childTnLst>
                          </p:cTn>
                        </p:par>
                        <p:par>
                          <p:cTn id="16" fill="hold">
                            <p:stCondLst>
                              <p:cond delay="2250"/>
                            </p:stCondLst>
                            <p:childTnLst>
                              <p:par>
                                <p:cTn id="17" presetID="14" presetClass="entr" presetSubtype="1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750"/>
                                        <p:tgtEl>
                                          <p:spTgt spid="30"/>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750"/>
                                        <p:tgtEl>
                                          <p:spTgt spid="29"/>
                                        </p:tgtEl>
                                      </p:cBhvr>
                                    </p:animEffect>
                                  </p:childTnLst>
                                </p:cTn>
                              </p:par>
                            </p:childTnLst>
                          </p:cTn>
                        </p:par>
                        <p:par>
                          <p:cTn id="24" fill="hold">
                            <p:stCondLst>
                              <p:cond delay="3750"/>
                            </p:stCondLst>
                            <p:childTnLst>
                              <p:par>
                                <p:cTn id="25" presetID="14" presetClass="entr" presetSubtype="1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750"/>
                                        <p:tgtEl>
                                          <p:spTgt spid="31"/>
                                        </p:tgtEl>
                                      </p:cBhvr>
                                    </p:animEffect>
                                  </p:childTnLst>
                                </p:cTn>
                              </p:par>
                            </p:childTnLst>
                          </p:cTn>
                        </p:par>
                        <p:par>
                          <p:cTn id="28" fill="hold">
                            <p:stCondLst>
                              <p:cond delay="4500"/>
                            </p:stCondLst>
                            <p:childTnLst>
                              <p:par>
                                <p:cTn id="29" presetID="14" presetClass="entr" presetSubtype="1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7" grpId="0" animBg="1"/>
      <p:bldP spid="29" grpId="0" animBg="1"/>
      <p:bldP spid="30" grpId="0" animBg="1"/>
      <p:bldP spid="31" grpId="0" animBg="1"/>
      <p:bldP spid="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5226680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234420752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4877" y="938172"/>
            <a:ext cx="11770079"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ar-LB" sz="2800" dirty="0"/>
              <a:t>أن النبي</a:t>
            </a:r>
            <a:r>
              <a:rPr lang="fa-IR" sz="2800" dirty="0"/>
              <a:t> (ص) </a:t>
            </a:r>
            <a:r>
              <a:rPr lang="ar-LB" sz="2800" dirty="0"/>
              <a:t> قال في حديث الغدير: </a:t>
            </a:r>
            <a:r>
              <a:rPr lang="ar-LB" sz="2800" b="1" dirty="0"/>
              <a:t>«اللهم وال من والاه، وعاد من عاداه، وأحب من أحبه، وأبغض من يبغضه، وانصر من نصره، واخذل من خذله» قال الهيثمي رواه البزار ورجاله رجال الصحيح غير فطر بن خليفة، وهو ثقة»</a:t>
            </a:r>
            <a:r>
              <a:rPr lang="ar-LB" sz="2800" dirty="0"/>
              <a:t>. </a:t>
            </a:r>
            <a:endParaRPr lang="fa-IR" sz="2800" dirty="0"/>
          </a:p>
          <a:p>
            <a:pPr rtl="1"/>
            <a:endParaRPr lang="fa-IR" sz="2800" dirty="0"/>
          </a:p>
          <a:p>
            <a:pPr rtl="1">
              <a:lnSpc>
                <a:spcPct val="90000"/>
              </a:lnSpc>
            </a:pPr>
            <a:endParaRPr lang="fa-IR" sz="2800" dirty="0"/>
          </a:p>
          <a:p>
            <a:pPr rtl="1">
              <a:lnSpc>
                <a:spcPct val="90000"/>
              </a:lnSpc>
            </a:pPr>
            <a:endParaRPr lang="fa-IR" sz="2800" dirty="0"/>
          </a:p>
          <a:p>
            <a:pPr rtl="1">
              <a:lnSpc>
                <a:spcPct val="90000"/>
              </a:lnSpc>
            </a:pPr>
            <a:endParaRPr lang="fa-IR" sz="2800" dirty="0"/>
          </a:p>
          <a:p>
            <a:pPr rtl="1">
              <a:lnSpc>
                <a:spcPct val="90000"/>
              </a:lnSpc>
            </a:pPr>
            <a:r>
              <a:rPr lang="fa-IR" sz="2800" dirty="0" err="1"/>
              <a:t>وهذه</a:t>
            </a:r>
            <a:r>
              <a:rPr lang="fa-IR" sz="2800" dirty="0"/>
              <a:t> العبارة تدلّ علي ولاية أمير المؤمنين (ع) بتقريب أنّ الرسول (ص) كان يعلم أوّلاً: بأنّ أمرَ الإمامة لايتمّ وحكمَ الإمام لاينفذ إلاّ بطاعة الناس فيما يأمُر وينهى.  ويعلم ثانيا: بأنّ في الناس من يحسده ويبغضه لما أصابهم منه وَتْرٌ كما صرّح بقوله (ص) لعلي (ع):  </a:t>
            </a:r>
            <a:r>
              <a:rPr lang="fa-IR" sz="2800" b="1" dirty="0"/>
              <a:t>«ضغائن في صدور أقوام لا يبدونها لك إلاّ من بعدي».</a:t>
            </a:r>
          </a:p>
          <a:p>
            <a:pPr rtl="1">
              <a:lnSpc>
                <a:spcPct val="90000"/>
              </a:lnSpc>
            </a:pPr>
            <a:endParaRPr lang="fa-IR" sz="2800" dirty="0"/>
          </a:p>
          <a:p>
            <a:pPr rtl="1"/>
            <a:endParaRPr lang="en-US" sz="2800" dirty="0"/>
          </a:p>
        </p:txBody>
      </p:sp>
      <p:sp>
        <p:nvSpPr>
          <p:cNvPr id="2" name="Title 1"/>
          <p:cNvSpPr>
            <a:spLocks noGrp="1"/>
          </p:cNvSpPr>
          <p:nvPr>
            <p:ph type="title"/>
          </p:nvPr>
        </p:nvSpPr>
        <p:spPr>
          <a:xfrm>
            <a:off x="180159" y="88040"/>
            <a:ext cx="11861178" cy="820680"/>
          </a:xfrm>
        </p:spPr>
        <p:style>
          <a:lnRef idx="0">
            <a:scrgbClr r="0" g="0" b="0"/>
          </a:lnRef>
          <a:fillRef idx="1002">
            <a:schemeClr val="dk2"/>
          </a:fillRef>
          <a:effectRef idx="0">
            <a:scrgbClr r="0" g="0" b="0"/>
          </a:effectRef>
          <a:fontRef idx="major"/>
        </p:style>
        <p:txBody>
          <a:bodyPr>
            <a:normAutofit/>
          </a:bodyPr>
          <a:lstStyle/>
          <a:p>
            <a:r>
              <a:rPr lang="fa-IR" sz="3600" dirty="0"/>
              <a:t>دعاي حضرت بر ياران و نفرين بر دشمنان علي (ع) </a:t>
            </a:r>
            <a:endParaRPr lang="en-US" sz="3600" dirty="0"/>
          </a:p>
        </p:txBody>
      </p:sp>
      <p:sp>
        <p:nvSpPr>
          <p:cNvPr id="9" name="Rectangle 8"/>
          <p:cNvSpPr/>
          <p:nvPr/>
        </p:nvSpPr>
        <p:spPr>
          <a:xfrm>
            <a:off x="8040216" y="2276872"/>
            <a:ext cx="302518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مجمع الزوائد، ج9 ص105.</a:t>
            </a:r>
            <a:endParaRPr lang="en-US" sz="2800" dirty="0"/>
          </a:p>
        </p:txBody>
      </p:sp>
      <p:sp>
        <p:nvSpPr>
          <p:cNvPr id="6" name="Rectangle 5"/>
          <p:cNvSpPr/>
          <p:nvPr/>
        </p:nvSpPr>
        <p:spPr>
          <a:xfrm>
            <a:off x="7894343" y="5517232"/>
            <a:ext cx="317106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b="1" dirty="0"/>
              <a:t> </a:t>
            </a:r>
            <a:r>
              <a:rPr lang="fa-IR" sz="2800" dirty="0"/>
              <a:t>مجمع الزوائد:ج 9 ص 118 </a:t>
            </a:r>
            <a:endParaRPr lang="en-US" sz="2800" dirty="0">
              <a:solidFill>
                <a:schemeClr val="tx1"/>
              </a:solidFill>
              <a:cs typeface="Taher" pitchFamily="2" charset="-78"/>
            </a:endParaRPr>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1424" y="2083360"/>
            <a:ext cx="1222581" cy="180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79650" y="5028548"/>
            <a:ext cx="1254355" cy="1800000"/>
          </a:xfrm>
          <a:prstGeom prst="rect">
            <a:avLst/>
          </a:prstGeom>
        </p:spPr>
      </p:pic>
    </p:spTree>
    <p:extLst>
      <p:ext uri="{BB962C8B-B14F-4D97-AF65-F5344CB8AC3E}">
        <p14:creationId xmlns:p14="http://schemas.microsoft.com/office/powerpoint/2010/main" val="26744623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67236" y="-26988"/>
            <a:ext cx="4468640" cy="6878638"/>
          </a:xfrm>
        </p:spPr>
      </p:pic>
      <p:sp>
        <p:nvSpPr>
          <p:cNvPr id="4" name="Title 1"/>
          <p:cNvSpPr>
            <a:spLocks noGrp="1"/>
          </p:cNvSpPr>
          <p:nvPr>
            <p:ph type="title"/>
          </p:nvPr>
        </p:nvSpPr>
        <p:spPr>
          <a:xfrm>
            <a:off x="179875" y="-13182"/>
            <a:ext cx="11832253" cy="1252728"/>
          </a:xfrm>
        </p:spPr>
        <p:style>
          <a:lnRef idx="0">
            <a:scrgbClr r="0" g="0" b="0"/>
          </a:lnRef>
          <a:fillRef idx="1002">
            <a:schemeClr val="dk2"/>
          </a:fillRef>
          <a:effectRef idx="0">
            <a:scrgbClr r="0" g="0" b="0"/>
          </a:effectRef>
          <a:fontRef idx="major"/>
        </p:style>
        <p:txBody>
          <a:bodyPr>
            <a:normAutofit/>
          </a:bodyPr>
          <a:lstStyle/>
          <a:p>
            <a:r>
              <a:rPr lang="fa-IR" sz="3600" dirty="0"/>
              <a:t>حضرت علی(ع)</a:t>
            </a:r>
            <a:r>
              <a:rPr lang="fa-IR" sz="3600" dirty="0" err="1"/>
              <a:t>هادیا</a:t>
            </a:r>
            <a:r>
              <a:rPr lang="fa-IR" sz="3600" dirty="0"/>
              <a:t> </a:t>
            </a:r>
            <a:r>
              <a:rPr lang="fa-IR" sz="3600" dirty="0" err="1"/>
              <a:t>مهدیا</a:t>
            </a:r>
            <a:endParaRPr lang="en-US" sz="3600" dirty="0"/>
          </a:p>
        </p:txBody>
      </p:sp>
      <p:sp>
        <p:nvSpPr>
          <p:cNvPr id="5" name="Content Placeholder 7"/>
          <p:cNvSpPr txBox="1">
            <a:spLocks/>
          </p:cNvSpPr>
          <p:nvPr/>
        </p:nvSpPr>
        <p:spPr>
          <a:xfrm>
            <a:off x="179876" y="1237599"/>
            <a:ext cx="11832252" cy="5487780"/>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lnSpc>
                <a:spcPct val="90000"/>
              </a:lnSpc>
            </a:pPr>
            <a:r>
              <a:rPr lang="fa-IR" sz="2800" dirty="0" err="1"/>
              <a:t>وقال</a:t>
            </a:r>
            <a:r>
              <a:rPr lang="fa-IR" sz="2800" dirty="0"/>
              <a:t> (ص) </a:t>
            </a:r>
            <a:r>
              <a:rPr lang="fa-IR" sz="2800" dirty="0" err="1"/>
              <a:t>أيضاً</a:t>
            </a:r>
            <a:r>
              <a:rPr lang="ar-LB" sz="2800" b="1" dirty="0"/>
              <a:t>:</a:t>
            </a:r>
            <a:r>
              <a:rPr lang="fa-IR" sz="2800" b="1" dirty="0"/>
              <a:t> </a:t>
            </a:r>
            <a:r>
              <a:rPr lang="fa-IR" sz="2800" b="1" dirty="0" err="1"/>
              <a:t>إن</a:t>
            </a:r>
            <a:r>
              <a:rPr lang="fa-IR" sz="2800" b="1" dirty="0"/>
              <a:t> </a:t>
            </a:r>
            <a:r>
              <a:rPr lang="fa-IR" sz="2800" b="1" dirty="0" err="1"/>
              <a:t>تؤمروا</a:t>
            </a:r>
            <a:r>
              <a:rPr lang="fa-IR" sz="2800" b="1" dirty="0"/>
              <a:t> </a:t>
            </a:r>
            <a:r>
              <a:rPr lang="fa-IR" sz="2800" b="1" dirty="0" err="1"/>
              <a:t>علياً</a:t>
            </a:r>
            <a:r>
              <a:rPr lang="fa-IR" sz="2800" b="1" dirty="0"/>
              <a:t> </a:t>
            </a:r>
            <a:r>
              <a:rPr lang="fa-IR" sz="2800" b="1" dirty="0" err="1"/>
              <a:t>ولا</a:t>
            </a:r>
            <a:r>
              <a:rPr lang="fa-IR" sz="2800" b="1" dirty="0"/>
              <a:t> </a:t>
            </a:r>
            <a:r>
              <a:rPr lang="fa-IR" sz="2800" b="1" dirty="0" err="1"/>
              <a:t>أراكم</a:t>
            </a:r>
            <a:r>
              <a:rPr lang="fa-IR" sz="2800" b="1" dirty="0"/>
              <a:t> </a:t>
            </a:r>
            <a:r>
              <a:rPr lang="fa-IR" sz="2800" b="1" dirty="0" err="1"/>
              <a:t>فاعلين</a:t>
            </a:r>
            <a:r>
              <a:rPr lang="fa-IR" sz="2800" b="1" dirty="0"/>
              <a:t> </a:t>
            </a:r>
            <a:r>
              <a:rPr lang="fa-IR" sz="2800" b="1" dirty="0" err="1"/>
              <a:t>تجدوه</a:t>
            </a:r>
            <a:r>
              <a:rPr lang="fa-IR" sz="2800" b="1" dirty="0"/>
              <a:t> </a:t>
            </a:r>
            <a:r>
              <a:rPr lang="fa-IR" sz="2800" b="1" dirty="0" err="1"/>
              <a:t>هادياً</a:t>
            </a:r>
            <a:r>
              <a:rPr lang="fa-IR" sz="2800" b="1" dirty="0"/>
              <a:t> </a:t>
            </a:r>
            <a:r>
              <a:rPr lang="fa-IR" sz="2800" b="1" dirty="0" err="1"/>
              <a:t>مهدياً</a:t>
            </a:r>
            <a:r>
              <a:rPr lang="fa-IR" sz="2800" b="1" dirty="0"/>
              <a:t>.</a:t>
            </a:r>
            <a:r>
              <a:rPr lang="fa-IR" sz="2800" dirty="0"/>
              <a:t> </a:t>
            </a:r>
            <a:r>
              <a:rPr lang="fa-IR" sz="2800" b="1" dirty="0"/>
              <a:t>احمد </a:t>
            </a:r>
            <a:r>
              <a:rPr lang="fa-IR" sz="2800" b="1" dirty="0" err="1"/>
              <a:t>شاکر</a:t>
            </a:r>
            <a:r>
              <a:rPr lang="fa-IR" sz="2800" b="1" dirty="0"/>
              <a:t>: </a:t>
            </a:r>
            <a:r>
              <a:rPr lang="fa-IR" sz="2800" b="1" dirty="0" err="1"/>
              <a:t>اسناده</a:t>
            </a:r>
            <a:r>
              <a:rPr lang="fa-IR" sz="2800" b="1" dirty="0"/>
              <a:t> ص</a:t>
            </a:r>
            <a:r>
              <a:rPr lang="ar-SA" sz="2800" b="1" dirty="0"/>
              <a:t>حيح</a:t>
            </a:r>
            <a:endParaRPr lang="en-US" sz="2800" b="1" dirty="0"/>
          </a:p>
          <a:p>
            <a:pPr rtl="1">
              <a:lnSpc>
                <a:spcPct val="90000"/>
              </a:lnSpc>
            </a:pPr>
            <a:endParaRPr lang="fa-IR" sz="2800" b="1" dirty="0"/>
          </a:p>
          <a:p>
            <a:pPr rtl="1">
              <a:lnSpc>
                <a:spcPct val="90000"/>
              </a:lnSpc>
            </a:pPr>
            <a:endParaRPr lang="fa-IR" sz="2800" b="1" dirty="0"/>
          </a:p>
          <a:p>
            <a:pPr rtl="1">
              <a:lnSpc>
                <a:spcPct val="90000"/>
              </a:lnSpc>
            </a:pPr>
            <a:r>
              <a:rPr lang="fa-IR" sz="2800" b="1" dirty="0" err="1"/>
              <a:t>وإن</a:t>
            </a:r>
            <a:r>
              <a:rPr lang="fa-IR" sz="2800" b="1" dirty="0"/>
              <a:t> </a:t>
            </a:r>
            <a:r>
              <a:rPr lang="fa-IR" sz="2800" b="1" dirty="0" err="1"/>
              <a:t>تؤمروا</a:t>
            </a:r>
            <a:r>
              <a:rPr lang="fa-IR" sz="2800" b="1" dirty="0"/>
              <a:t> </a:t>
            </a:r>
            <a:r>
              <a:rPr lang="fa-IR" sz="2800" b="1" dirty="0" err="1"/>
              <a:t>عليا</a:t>
            </a:r>
            <a:r>
              <a:rPr lang="fa-IR" sz="2800" b="1" dirty="0"/>
              <a:t> </a:t>
            </a:r>
            <a:r>
              <a:rPr lang="fa-IR" sz="2800" b="1" dirty="0" err="1"/>
              <a:t>ولا</a:t>
            </a:r>
            <a:r>
              <a:rPr lang="fa-IR" sz="2800" b="1" dirty="0"/>
              <a:t> </a:t>
            </a:r>
            <a:r>
              <a:rPr lang="fa-IR" sz="2800" b="1" dirty="0" err="1"/>
              <a:t>أراكم</a:t>
            </a:r>
            <a:r>
              <a:rPr lang="fa-IR" sz="2800" b="1" dirty="0"/>
              <a:t> </a:t>
            </a:r>
            <a:r>
              <a:rPr lang="fa-IR" sz="2800" b="1" dirty="0" err="1"/>
              <a:t>فاعلين</a:t>
            </a:r>
            <a:r>
              <a:rPr lang="fa-IR" sz="2800" b="1" dirty="0"/>
              <a:t> </a:t>
            </a:r>
            <a:r>
              <a:rPr lang="fa-IR" sz="2800" b="1" dirty="0" err="1"/>
              <a:t>تجدوه</a:t>
            </a:r>
            <a:r>
              <a:rPr lang="fa-IR" sz="2800" b="1" dirty="0"/>
              <a:t> </a:t>
            </a:r>
            <a:r>
              <a:rPr lang="fa-IR" sz="2800" b="1" dirty="0" err="1"/>
              <a:t>هاديا</a:t>
            </a:r>
            <a:r>
              <a:rPr lang="fa-IR" sz="2800" b="1" dirty="0"/>
              <a:t> </a:t>
            </a:r>
            <a:r>
              <a:rPr lang="fa-IR" sz="2800" b="1" dirty="0" err="1"/>
              <a:t>مهديا</a:t>
            </a:r>
            <a:r>
              <a:rPr lang="fa-IR" sz="2800" b="1" dirty="0"/>
              <a:t> </a:t>
            </a:r>
            <a:r>
              <a:rPr lang="fa-IR" sz="2800" b="1" dirty="0" err="1"/>
              <a:t>يأخذ</a:t>
            </a:r>
            <a:r>
              <a:rPr lang="fa-IR" sz="2800" b="1" dirty="0"/>
              <a:t> </a:t>
            </a:r>
            <a:r>
              <a:rPr lang="fa-IR" sz="2800" b="1" dirty="0" err="1"/>
              <a:t>بكم</a:t>
            </a:r>
            <a:r>
              <a:rPr lang="fa-IR" sz="2800" b="1" dirty="0"/>
              <a:t> </a:t>
            </a:r>
            <a:r>
              <a:rPr lang="fa-IR" sz="2800" b="1" dirty="0" err="1"/>
              <a:t>الطريق</a:t>
            </a:r>
            <a:r>
              <a:rPr lang="fa-IR" sz="2800" b="1" dirty="0"/>
              <a:t> </a:t>
            </a:r>
            <a:r>
              <a:rPr lang="fa-IR" sz="2800" b="1" dirty="0" err="1"/>
              <a:t>المستقيم</a:t>
            </a:r>
            <a:r>
              <a:rPr lang="fa-IR" sz="2800" b="1" dirty="0"/>
              <a:t>.</a:t>
            </a:r>
            <a:r>
              <a:rPr lang="fa-IR" sz="2800" dirty="0"/>
              <a:t> </a:t>
            </a:r>
            <a:r>
              <a:rPr lang="fa-IR" sz="2800" b="1" dirty="0" err="1"/>
              <a:t>إسناده</a:t>
            </a:r>
            <a:r>
              <a:rPr lang="fa-IR" sz="2800" b="1" dirty="0"/>
              <a:t> </a:t>
            </a:r>
            <a:r>
              <a:rPr lang="fa-IR" sz="2800" b="1" dirty="0" err="1"/>
              <a:t>صحيح</a:t>
            </a:r>
            <a:endParaRPr lang="fa-IR" sz="2800" b="1" dirty="0"/>
          </a:p>
          <a:p>
            <a:pPr rtl="1">
              <a:lnSpc>
                <a:spcPct val="90000"/>
              </a:lnSpc>
            </a:pPr>
            <a:r>
              <a:rPr lang="fa-IR" sz="2800" b="1" dirty="0"/>
              <a:t> </a:t>
            </a:r>
          </a:p>
          <a:p>
            <a:pPr rtl="1">
              <a:lnSpc>
                <a:spcPct val="90000"/>
              </a:lnSpc>
            </a:pPr>
            <a:endParaRPr lang="fa-IR" sz="2800" b="1" dirty="0"/>
          </a:p>
          <a:p>
            <a:pPr rtl="1">
              <a:lnSpc>
                <a:spcPct val="90000"/>
              </a:lnSpc>
            </a:pPr>
            <a:endParaRPr lang="fa-IR" sz="2800" b="1" dirty="0"/>
          </a:p>
          <a:p>
            <a:pPr rtl="1">
              <a:lnSpc>
                <a:spcPct val="90000"/>
              </a:lnSpc>
            </a:pPr>
            <a:r>
              <a:rPr lang="fa-IR" sz="2800" b="1" dirty="0" err="1"/>
              <a:t>وفي</a:t>
            </a:r>
            <a:r>
              <a:rPr lang="fa-IR" sz="2800" b="1" dirty="0"/>
              <a:t> مسند </a:t>
            </a:r>
            <a:r>
              <a:rPr lang="fa-IR" sz="2800" b="1" dirty="0" err="1"/>
              <a:t>أحمد</a:t>
            </a:r>
            <a:r>
              <a:rPr lang="fa-IR" sz="2800" b="1" dirty="0"/>
              <a:t> </a:t>
            </a:r>
            <a:r>
              <a:rPr lang="fa-IR" sz="2800" b="1" dirty="0" err="1"/>
              <a:t>بسند</a:t>
            </a:r>
            <a:r>
              <a:rPr lang="fa-IR" sz="2800" b="1" dirty="0"/>
              <a:t> </a:t>
            </a:r>
            <a:r>
              <a:rPr lang="fa-IR" sz="2800" b="1" dirty="0" err="1"/>
              <a:t>جيد</a:t>
            </a:r>
            <a:r>
              <a:rPr lang="fa-IR" sz="2800" b="1" dirty="0"/>
              <a:t>... </a:t>
            </a:r>
            <a:r>
              <a:rPr lang="fa-IR" sz="2800" b="1" dirty="0" err="1"/>
              <a:t>وإن</a:t>
            </a:r>
            <a:r>
              <a:rPr lang="fa-IR" sz="2800" b="1" dirty="0"/>
              <a:t> </a:t>
            </a:r>
            <a:r>
              <a:rPr lang="fa-IR" sz="2800" b="1" dirty="0" err="1"/>
              <a:t>تؤمروا</a:t>
            </a:r>
            <a:r>
              <a:rPr lang="fa-IR" sz="2800" b="1" dirty="0"/>
              <a:t> </a:t>
            </a:r>
            <a:r>
              <a:rPr lang="fa-IR" sz="2800" b="1" dirty="0" err="1"/>
              <a:t>عليا</a:t>
            </a:r>
            <a:r>
              <a:rPr lang="fa-IR" sz="2800" b="1" dirty="0"/>
              <a:t> </a:t>
            </a:r>
            <a:r>
              <a:rPr lang="fa-IR" sz="2800" b="1" dirty="0" err="1"/>
              <a:t>وما</a:t>
            </a:r>
            <a:r>
              <a:rPr lang="fa-IR" sz="2800" b="1" dirty="0"/>
              <a:t> </a:t>
            </a:r>
            <a:r>
              <a:rPr lang="fa-IR" sz="2800" b="1" dirty="0" err="1"/>
              <a:t>أراكم</a:t>
            </a:r>
            <a:r>
              <a:rPr lang="fa-IR" sz="2800" b="1" dirty="0"/>
              <a:t> </a:t>
            </a:r>
            <a:r>
              <a:rPr lang="fa-IR" sz="2800" b="1" dirty="0" err="1"/>
              <a:t>فاعلين</a:t>
            </a:r>
            <a:r>
              <a:rPr lang="fa-IR" sz="2800" b="1" dirty="0"/>
              <a:t> </a:t>
            </a:r>
            <a:r>
              <a:rPr lang="fa-IR" sz="2800" b="1" dirty="0" err="1"/>
              <a:t>تجدوه</a:t>
            </a:r>
            <a:r>
              <a:rPr lang="fa-IR" sz="2800" b="1" dirty="0"/>
              <a:t> </a:t>
            </a:r>
            <a:r>
              <a:rPr lang="fa-IR" sz="2800" b="1" dirty="0" err="1"/>
              <a:t>هاديا</a:t>
            </a:r>
            <a:r>
              <a:rPr lang="fa-IR" sz="2800" b="1" dirty="0"/>
              <a:t> </a:t>
            </a:r>
            <a:r>
              <a:rPr lang="fa-IR" sz="2800" b="1" dirty="0" err="1"/>
              <a:t>مهديا</a:t>
            </a:r>
            <a:endParaRPr lang="fa-IR" sz="2800" b="1" dirty="0"/>
          </a:p>
          <a:p>
            <a:pPr rtl="1">
              <a:lnSpc>
                <a:spcPct val="90000"/>
              </a:lnSpc>
            </a:pPr>
            <a:r>
              <a:rPr lang="fa-IR" sz="2800" b="1" dirty="0"/>
              <a:t> </a:t>
            </a:r>
            <a:r>
              <a:rPr lang="fa-IR" sz="2800" b="1" dirty="0" err="1"/>
              <a:t>يأخذ</a:t>
            </a:r>
            <a:r>
              <a:rPr lang="fa-IR" sz="2800" b="1" dirty="0"/>
              <a:t> </a:t>
            </a:r>
            <a:r>
              <a:rPr lang="fa-IR" sz="2800" b="1" dirty="0" err="1"/>
              <a:t>بكم</a:t>
            </a:r>
            <a:r>
              <a:rPr lang="fa-IR" sz="2800" b="1" dirty="0"/>
              <a:t> </a:t>
            </a:r>
            <a:r>
              <a:rPr lang="fa-IR" sz="2800" b="1" dirty="0" err="1"/>
              <a:t>الطريق</a:t>
            </a:r>
            <a:r>
              <a:rPr lang="fa-IR" sz="2800" b="1" dirty="0"/>
              <a:t> </a:t>
            </a:r>
            <a:r>
              <a:rPr lang="fa-IR" sz="2800" b="1" dirty="0" err="1"/>
              <a:t>المستقيم</a:t>
            </a:r>
            <a:r>
              <a:rPr lang="fa-IR" sz="2800" b="1" dirty="0"/>
              <a:t> </a:t>
            </a:r>
            <a:endParaRPr lang="en-US" sz="2800" b="1" dirty="0"/>
          </a:p>
          <a:p>
            <a:pPr rtl="1">
              <a:lnSpc>
                <a:spcPct val="90000"/>
              </a:lnSpc>
            </a:pPr>
            <a:endParaRPr lang="en-US" sz="2800" dirty="0"/>
          </a:p>
        </p:txBody>
      </p:sp>
      <p:sp>
        <p:nvSpPr>
          <p:cNvPr id="6" name="Rectangle 5"/>
          <p:cNvSpPr/>
          <p:nvPr/>
        </p:nvSpPr>
        <p:spPr>
          <a:xfrm>
            <a:off x="8904312" y="1783796"/>
            <a:ext cx="276229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مسند أحمد، ج1 ص109</a:t>
            </a:r>
            <a:endParaRPr lang="en-US" sz="2800" dirty="0">
              <a:solidFill>
                <a:schemeClr val="tx1"/>
              </a:solidFill>
              <a:cs typeface="Taher" pitchFamily="2" charset="-78"/>
            </a:endParaRPr>
          </a:p>
        </p:txBody>
      </p:sp>
      <p:sp>
        <p:nvSpPr>
          <p:cNvPr id="7" name="Rectangle 6"/>
          <p:cNvSpPr/>
          <p:nvPr/>
        </p:nvSpPr>
        <p:spPr>
          <a:xfrm>
            <a:off x="6921397" y="3337868"/>
            <a:ext cx="4745210" cy="490904"/>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lnSpc>
                <a:spcPct val="90000"/>
              </a:lnSpc>
            </a:pPr>
            <a:r>
              <a:rPr lang="fa-IR" sz="2800" dirty="0" err="1"/>
              <a:t>الأحاديث</a:t>
            </a:r>
            <a:r>
              <a:rPr lang="fa-IR" sz="2800" dirty="0"/>
              <a:t> </a:t>
            </a:r>
            <a:r>
              <a:rPr lang="fa-IR" sz="2800" dirty="0" err="1"/>
              <a:t>المختارة</a:t>
            </a:r>
            <a:r>
              <a:rPr lang="fa-IR" sz="2800" dirty="0"/>
              <a:t> ، </a:t>
            </a:r>
            <a:r>
              <a:rPr lang="fa-IR" sz="2800" dirty="0" err="1"/>
              <a:t>المقدسي</a:t>
            </a:r>
            <a:r>
              <a:rPr lang="fa-IR" sz="2800" dirty="0"/>
              <a:t> ج 2   ص 86</a:t>
            </a:r>
            <a:endParaRPr lang="en-US" sz="2800" dirty="0"/>
          </a:p>
        </p:txBody>
      </p:sp>
      <p:sp>
        <p:nvSpPr>
          <p:cNvPr id="14" name="Rectangle 13"/>
          <p:cNvSpPr/>
          <p:nvPr/>
        </p:nvSpPr>
        <p:spPr>
          <a:xfrm>
            <a:off x="5613347" y="5877272"/>
            <a:ext cx="6053260" cy="490904"/>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lnSpc>
                <a:spcPct val="90000"/>
              </a:lnSpc>
            </a:pPr>
            <a:r>
              <a:rPr lang="fa-IR" sz="2800" dirty="0" err="1"/>
              <a:t>الاصابه</a:t>
            </a:r>
            <a:r>
              <a:rPr lang="fa-IR" sz="2800" dirty="0"/>
              <a:t> فی تم</a:t>
            </a:r>
            <a:r>
              <a:rPr lang="ar-SA" sz="2800" dirty="0"/>
              <a:t>ييز الصحابه ابن حجر عسقلاني ج4 ص569</a:t>
            </a:r>
            <a:endParaRPr lang="en-US" sz="2800" dirty="0"/>
          </a:p>
        </p:txBody>
      </p:sp>
      <p:pic>
        <p:nvPicPr>
          <p:cNvPr id="8" name="Picture 7">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6763" y="4902558"/>
            <a:ext cx="935482" cy="1440000"/>
          </a:xfrm>
          <a:prstGeom prst="rect">
            <a:avLst/>
          </a:prstGeom>
        </p:spPr>
      </p:pic>
      <p:pic>
        <p:nvPicPr>
          <p:cNvPr id="9" name="Picture 8">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7580" y="3261489"/>
            <a:ext cx="1014665" cy="1440000"/>
          </a:xfrm>
          <a:prstGeom prst="rect">
            <a:avLst/>
          </a:prstGeom>
        </p:spPr>
      </p:pic>
      <p:pic>
        <p:nvPicPr>
          <p:cNvPr id="10" name="Picture 9">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35360" y="1398409"/>
            <a:ext cx="986885" cy="1440000"/>
          </a:xfrm>
          <a:prstGeom prst="rect">
            <a:avLst/>
          </a:prstGeom>
        </p:spPr>
      </p:pic>
    </p:spTree>
    <p:extLst>
      <p:ext uri="{BB962C8B-B14F-4D97-AF65-F5344CB8AC3E}">
        <p14:creationId xmlns:p14="http://schemas.microsoft.com/office/powerpoint/2010/main" val="190576313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3144" y="938172"/>
            <a:ext cx="11653544"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cap="all" dirty="0"/>
              <a:t>وفى رواية الحاكم النيسابوري: </a:t>
            </a:r>
            <a:r>
              <a:rPr lang="fa-IR" sz="3200" b="1" cap="all" dirty="0"/>
              <a:t>«وان وليتموها عليّا فهاد مهتد يقيمكم على صراط مستقيم». هذا حديث صحيح على شرط الشيخين ولم‏يخرجاه</a:t>
            </a:r>
            <a:r>
              <a:rPr lang="fa-IR" sz="3200" cap="all" dirty="0"/>
              <a:t>. </a:t>
            </a:r>
          </a:p>
          <a:p>
            <a:pPr rtl="1"/>
            <a:endParaRPr lang="fa-IR" sz="3200" dirty="0"/>
          </a:p>
          <a:p>
            <a:pPr rtl="1"/>
            <a:endParaRPr lang="en-US" sz="3200" dirty="0"/>
          </a:p>
          <a:p>
            <a:pPr rtl="1"/>
            <a:r>
              <a:rPr lang="fa-IR" sz="2900" b="1" dirty="0"/>
              <a:t>ولهذا يدعو صلى‏الله‏ عليه ‏و‏آله ‏وسلم لمن والاه ونصره، وعلى من عاداه وخذله، ليعلم الناس أن موالاتِه مُجلبةٌ لموالاة اللّه سبحانه، وأن عداؤه مِدْعاةٌ لغضب اللّه، ومثل هذا الدعاء بلفظه العامّ لا يكون إلاّ إذا كان المدعو له دعامة الدين، وإمام الأمّة. </a:t>
            </a:r>
            <a:endParaRPr lang="en-US" sz="2900" dirty="0"/>
          </a:p>
          <a:p>
            <a:pPr rtl="1"/>
            <a:r>
              <a:rPr lang="fa-IR" sz="2900" b="1" dirty="0"/>
              <a:t>مضافا إلى أنّ هذه العبارة تدل على  عصمة الإمام أمير المؤمنين (ع) لإفادته وجوب موالاته ونصرته وحرمة عداوته وخذلانه على كل أحد في كلّ حين وعلى كلّ حال؛ لأنّه لو صدر منه شئ من المعصية لوجب الانكار عليه، لعمله المنكر.</a:t>
            </a:r>
            <a:endParaRPr lang="en-US" sz="2900" dirty="0"/>
          </a:p>
        </p:txBody>
      </p:sp>
      <p:sp>
        <p:nvSpPr>
          <p:cNvPr id="2" name="Title 1"/>
          <p:cNvSpPr>
            <a:spLocks noGrp="1"/>
          </p:cNvSpPr>
          <p:nvPr>
            <p:ph type="title"/>
          </p:nvPr>
        </p:nvSpPr>
        <p:spPr>
          <a:xfrm>
            <a:off x="238878" y="88040"/>
            <a:ext cx="11743741" cy="820680"/>
          </a:xfrm>
        </p:spPr>
        <p:style>
          <a:lnRef idx="0">
            <a:scrgbClr r="0" g="0" b="0"/>
          </a:lnRef>
          <a:fillRef idx="1002">
            <a:schemeClr val="dk2"/>
          </a:fillRef>
          <a:effectRef idx="0">
            <a:scrgbClr r="0" g="0" b="0"/>
          </a:effectRef>
          <a:fontRef idx="major"/>
        </p:style>
        <p:txBody>
          <a:bodyPr>
            <a:normAutofit/>
          </a:bodyPr>
          <a:lstStyle/>
          <a:p>
            <a:r>
              <a:rPr lang="fa-IR" sz="4000" dirty="0"/>
              <a:t>دعاي حضرت بر ياران و نفرين بر دشمنان علي (ع) </a:t>
            </a:r>
            <a:endParaRPr lang="en-US" sz="4000" dirty="0"/>
          </a:p>
        </p:txBody>
      </p:sp>
      <p:sp>
        <p:nvSpPr>
          <p:cNvPr id="9" name="Rectangle 8"/>
          <p:cNvSpPr/>
          <p:nvPr/>
        </p:nvSpPr>
        <p:spPr>
          <a:xfrm>
            <a:off x="8760296" y="1988840"/>
            <a:ext cx="282320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المستدرك: ج 3 ص 142.</a:t>
            </a:r>
            <a:endParaRPr lang="en-US" sz="2800" dirty="0"/>
          </a:p>
        </p:txBody>
      </p:sp>
      <p:sp>
        <p:nvSpPr>
          <p:cNvPr id="10" name="Right Arrow 9">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 name="Rectangle 5"/>
          <p:cNvSpPr/>
          <p:nvPr/>
        </p:nvSpPr>
        <p:spPr>
          <a:xfrm>
            <a:off x="8633659" y="5949280"/>
            <a:ext cx="294984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انظر: الغدير: ج 1 ص 373.</a:t>
            </a:r>
            <a:endParaRPr lang="en-US" sz="2800"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9416" y="1530450"/>
            <a:ext cx="992772" cy="1440000"/>
          </a:xfrm>
          <a:prstGeom prst="rect">
            <a:avLst/>
          </a:prstGeom>
        </p:spPr>
      </p:pic>
    </p:spTree>
    <p:extLst>
      <p:ext uri="{BB962C8B-B14F-4D97-AF65-F5344CB8AC3E}">
        <p14:creationId xmlns:p14="http://schemas.microsoft.com/office/powerpoint/2010/main" val="187307386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3144" y="938172"/>
            <a:ext cx="11653544"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rPr>
              <a:t>انكار ابن تيمية جملة اللهم وال من والاه</a:t>
            </a:r>
          </a:p>
          <a:p>
            <a:pPr rtl="1"/>
            <a:r>
              <a:rPr lang="fa-IR" sz="2900" b="1" dirty="0"/>
              <a:t>لكن حديث الموالاة قد رواه الترمذي و أحمد و الترمذي في مسنده عن النبي (ص) انه قال : « من كنت مولاه فعلى مولاه » و أما الزيادة و هي قوله : « اللهم وال من والاه و عاد من عاداه الخ » فلا ريب انه كذب </a:t>
            </a:r>
            <a:r>
              <a:rPr lang="en-US" sz="2900" dirty="0"/>
              <a:t>.</a:t>
            </a:r>
          </a:p>
          <a:p>
            <a:pPr rtl="1"/>
            <a:endParaRPr lang="en-US" sz="2900" dirty="0"/>
          </a:p>
          <a:p>
            <a:pPr rtl="1"/>
            <a:r>
              <a:rPr lang="fa-IR" sz="2900" dirty="0"/>
              <a:t>قال ابن حجر الهيتمي:</a:t>
            </a:r>
            <a:r>
              <a:rPr lang="en-US" sz="2900" dirty="0"/>
              <a:t> </a:t>
            </a:r>
            <a:r>
              <a:rPr lang="ar-SA" sz="2900" b="1" dirty="0"/>
              <a:t>أنه رواه عن النبي (ص) ثلاثون صحابيا  .</a:t>
            </a:r>
            <a:endParaRPr lang="fa-IR" sz="2900" b="1" dirty="0"/>
          </a:p>
          <a:p>
            <a:pPr rtl="1"/>
            <a:endParaRPr lang="fa-IR" sz="2900" b="1" dirty="0"/>
          </a:p>
          <a:p>
            <a:pPr rtl="1"/>
            <a:r>
              <a:rPr lang="fa-IR" sz="2900" dirty="0"/>
              <a:t>قال الألباني: </a:t>
            </a:r>
            <a:r>
              <a:rPr lang="ar-SA" sz="2900" b="1" dirty="0"/>
              <a:t>وجملة القول أن حديث الترجمة حديث صحيح بشطريه أنني رأيت شيخ الإسلام بن تيمية</a:t>
            </a:r>
            <a:r>
              <a:rPr lang="fa-IR" sz="2900" b="1" dirty="0"/>
              <a:t> </a:t>
            </a:r>
            <a:r>
              <a:rPr lang="ar-SA" sz="2900" b="1" dirty="0"/>
              <a:t>قد ضعف الشطر الأول من الحديث و أما الشطر الآخر ، فزعم أنه كذب ! و هذا من مبالغته الناتجة في تقديري من تسرعه في تضعيف الأحاديث قبل أن يجمع طرقها و يدقق النظر فيها و الله المستعان .</a:t>
            </a:r>
            <a:endParaRPr lang="en-US" sz="2900" dirty="0"/>
          </a:p>
          <a:p>
            <a:pPr rtl="1"/>
            <a:endParaRPr lang="en-US" sz="2900" b="1" dirty="0">
              <a:solidFill>
                <a:srgbClr val="0000FF"/>
              </a:solidFill>
            </a:endParaRPr>
          </a:p>
        </p:txBody>
      </p:sp>
      <p:sp>
        <p:nvSpPr>
          <p:cNvPr id="2" name="Title 1"/>
          <p:cNvSpPr>
            <a:spLocks noGrp="1"/>
          </p:cNvSpPr>
          <p:nvPr>
            <p:ph type="title"/>
          </p:nvPr>
        </p:nvSpPr>
        <p:spPr>
          <a:xfrm>
            <a:off x="238878" y="88040"/>
            <a:ext cx="11743741" cy="820680"/>
          </a:xfrm>
        </p:spPr>
        <p:style>
          <a:lnRef idx="0">
            <a:scrgbClr r="0" g="0" b="0"/>
          </a:lnRef>
          <a:fillRef idx="1002">
            <a:schemeClr val="dk2"/>
          </a:fillRef>
          <a:effectRef idx="0">
            <a:scrgbClr r="0" g="0" b="0"/>
          </a:effectRef>
          <a:fontRef idx="major"/>
        </p:style>
        <p:txBody>
          <a:bodyPr>
            <a:normAutofit/>
          </a:bodyPr>
          <a:lstStyle/>
          <a:p>
            <a:r>
              <a:rPr lang="fa-IR" sz="4000" dirty="0"/>
              <a:t>دعاي حضرت بر ياران و نفرين بر دشمنان علي (ع) </a:t>
            </a:r>
            <a:endParaRPr lang="en-US" sz="4000" dirty="0"/>
          </a:p>
        </p:txBody>
      </p:sp>
      <p:sp>
        <p:nvSpPr>
          <p:cNvPr id="9" name="Rectangle 8"/>
          <p:cNvSpPr/>
          <p:nvPr/>
        </p:nvSpPr>
        <p:spPr>
          <a:xfrm>
            <a:off x="7536160" y="2825396"/>
            <a:ext cx="383791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a-IR" sz="2800" dirty="0"/>
              <a:t>منهاج السنة النبوية ، ج 7 ، ص 319</a:t>
            </a:r>
            <a:endParaRPr lang="en-US" sz="2800" dirty="0"/>
          </a:p>
        </p:txBody>
      </p:sp>
      <p:sp>
        <p:nvSpPr>
          <p:cNvPr id="10" name="Right Arrow 9">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 name="Rectangle 5"/>
          <p:cNvSpPr/>
          <p:nvPr/>
        </p:nvSpPr>
        <p:spPr>
          <a:xfrm>
            <a:off x="6902974" y="3883360"/>
            <a:ext cx="447109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الصواعق المحرقة ، ج 2 ، ص 353 و 355</a:t>
            </a:r>
            <a:endParaRPr lang="en-US" sz="2800" dirty="0"/>
          </a:p>
        </p:txBody>
      </p:sp>
      <p:sp>
        <p:nvSpPr>
          <p:cNvPr id="7" name="Rectangle 6"/>
          <p:cNvSpPr/>
          <p:nvPr/>
        </p:nvSpPr>
        <p:spPr>
          <a:xfrm>
            <a:off x="6858090" y="6278315"/>
            <a:ext cx="451598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السلسلة الأحاديث الصحيحة ج 4 ص 249</a:t>
            </a:r>
            <a:endParaRPr lang="en-US" sz="2800"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4503" y="2367006"/>
            <a:ext cx="1038733" cy="144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750418" y="3000057"/>
            <a:ext cx="884280" cy="1440000"/>
          </a:xfrm>
          <a:prstGeom prst="rect">
            <a:avLst/>
          </a:prstGeom>
        </p:spPr>
      </p:pic>
      <p:pic>
        <p:nvPicPr>
          <p:cNvPr id="5" name="Picture 4">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02267" y="5706692"/>
            <a:ext cx="730969" cy="1080000"/>
          </a:xfrm>
          <a:prstGeom prst="rect">
            <a:avLst/>
          </a:prstGeom>
        </p:spPr>
      </p:pic>
    </p:spTree>
    <p:extLst>
      <p:ext uri="{BB962C8B-B14F-4D97-AF65-F5344CB8AC3E}">
        <p14:creationId xmlns:p14="http://schemas.microsoft.com/office/powerpoint/2010/main" val="260044532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31806951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3144" y="938172"/>
            <a:ext cx="11653544"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a:solidFill>
                  <a:srgbClr val="0000FF"/>
                </a:solidFill>
              </a:rPr>
              <a:t>من كنتُ وليَّه فَعَليٌّ وَليُّه</a:t>
            </a:r>
          </a:p>
          <a:p>
            <a:pPr rtl="1"/>
            <a:r>
              <a:rPr lang="fa-IR" sz="3200" dirty="0"/>
              <a:t>أخرج البزار عن سعد بن أبي وقاص: </a:t>
            </a:r>
            <a:r>
              <a:rPr lang="fa-IR" sz="3200" b="1" dirty="0"/>
              <a:t>«أن رسول الله’ أخذ بيد علي×، فقال: ألست أولى بالمؤمنين من أنفسهم؟ من كنت وليه فإن علياً </a:t>
            </a:r>
            <a:r>
              <a:rPr lang="fa-IR" sz="3200" b="1" dirty="0" err="1"/>
              <a:t>وليه</a:t>
            </a:r>
            <a:r>
              <a:rPr lang="fa-IR" sz="3200" b="1" dirty="0"/>
              <a:t>»</a:t>
            </a:r>
            <a:r>
              <a:rPr lang="fa-IR" sz="3200" dirty="0"/>
              <a:t>.</a:t>
            </a:r>
          </a:p>
          <a:p>
            <a:pPr rtl="1"/>
            <a:endParaRPr lang="en-US" sz="3200" dirty="0"/>
          </a:p>
          <a:p>
            <a:pPr rtl="1"/>
            <a:r>
              <a:rPr lang="fa-IR" sz="3200" dirty="0"/>
              <a:t>قال الهيثمي: </a:t>
            </a:r>
            <a:r>
              <a:rPr lang="fa-IR" sz="3200" b="1" dirty="0"/>
              <a:t>«رواه البزار ورجاله ثقات»</a:t>
            </a:r>
            <a:r>
              <a:rPr lang="fa-IR" sz="3200" dirty="0"/>
              <a:t>.</a:t>
            </a:r>
            <a:endParaRPr lang="en-US" sz="3200" dirty="0"/>
          </a:p>
          <a:p>
            <a:pPr rtl="1"/>
            <a:endParaRPr lang="fa-IR" sz="3200" dirty="0"/>
          </a:p>
          <a:p>
            <a:pPr rtl="1"/>
            <a:r>
              <a:rPr lang="fa-IR" sz="3200" dirty="0"/>
              <a:t>قال ابن كثير:</a:t>
            </a:r>
            <a:r>
              <a:rPr lang="fa-IR" sz="3200" b="1" dirty="0"/>
              <a:t> قال علي في الرحبة : أنشد بالله رجلا سمع رسول الله صلى الله عليه وسلم يوم غدير خم يقول : إنَّ اللهَ وَليُّ الْمُؤْمِنِينَ وَمَنْ كُنْتُ وَلِيَّهُ فَهَذَا وَليُّه ،... وهذا إسناد جيد.</a:t>
            </a:r>
            <a:endParaRPr lang="en-US" sz="3200" dirty="0"/>
          </a:p>
          <a:p>
            <a:pPr rtl="1"/>
            <a:endParaRPr lang="en-US" sz="3200" dirty="0"/>
          </a:p>
        </p:txBody>
      </p:sp>
      <p:sp>
        <p:nvSpPr>
          <p:cNvPr id="2" name="Title 1"/>
          <p:cNvSpPr>
            <a:spLocks noGrp="1"/>
          </p:cNvSpPr>
          <p:nvPr>
            <p:ph type="title"/>
          </p:nvPr>
        </p:nvSpPr>
        <p:spPr>
          <a:xfrm>
            <a:off x="238878" y="88040"/>
            <a:ext cx="11743741" cy="820680"/>
          </a:xfrm>
        </p:spPr>
        <p:style>
          <a:lnRef idx="0">
            <a:scrgbClr r="0" g="0" b="0"/>
          </a:lnRef>
          <a:fillRef idx="1002">
            <a:schemeClr val="dk2"/>
          </a:fillRef>
          <a:effectRef idx="0">
            <a:scrgbClr r="0" g="0" b="0"/>
          </a:effectRef>
          <a:fontRef idx="major"/>
        </p:style>
        <p:txBody>
          <a:bodyPr>
            <a:normAutofit/>
          </a:bodyPr>
          <a:lstStyle/>
          <a:p>
            <a:r>
              <a:rPr lang="fa-IR" sz="3600" dirty="0">
                <a:latin typeface="Arial" panose="020B0604020202020204" pitchFamily="34" charset="0"/>
                <a:cs typeface="Arial" panose="020B0604020202020204" pitchFamily="34" charset="0"/>
              </a:rPr>
              <a:t>حديث غدير با عبارت هاي مختلف براي اتمام حجت</a:t>
            </a:r>
            <a:endParaRPr lang="en-US" sz="3600" dirty="0">
              <a:latin typeface="Arial" panose="020B0604020202020204" pitchFamily="34" charset="0"/>
              <a:cs typeface="Arial" panose="020B0604020202020204" pitchFamily="34" charset="0"/>
            </a:endParaRPr>
          </a:p>
        </p:txBody>
      </p:sp>
      <p:sp>
        <p:nvSpPr>
          <p:cNvPr id="9" name="Rectangle 8"/>
          <p:cNvSpPr/>
          <p:nvPr/>
        </p:nvSpPr>
        <p:spPr>
          <a:xfrm>
            <a:off x="8328248" y="2542474"/>
            <a:ext cx="337945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البزار، مسند البزار، ج4 ص41. </a:t>
            </a:r>
            <a:endParaRPr lang="en-US" sz="2800" dirty="0"/>
          </a:p>
        </p:txBody>
      </p:sp>
      <p:sp>
        <p:nvSpPr>
          <p:cNvPr id="6" name="Rectangle 5"/>
          <p:cNvSpPr/>
          <p:nvPr/>
        </p:nvSpPr>
        <p:spPr>
          <a:xfrm>
            <a:off x="8611980" y="3804247"/>
            <a:ext cx="309571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مجمع الزوائد، ج9 ص107. </a:t>
            </a:r>
            <a:endParaRPr lang="en-US" sz="2800" dirty="0"/>
          </a:p>
        </p:txBody>
      </p:sp>
      <p:sp>
        <p:nvSpPr>
          <p:cNvPr id="12" name="Rectangle 11"/>
          <p:cNvSpPr/>
          <p:nvPr/>
        </p:nvSpPr>
        <p:spPr>
          <a:xfrm>
            <a:off x="8603964" y="5589240"/>
            <a:ext cx="310373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البداية والنهاية ج 5 ص 230</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3432" y="2084084"/>
            <a:ext cx="956206" cy="144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08174" y="2656404"/>
            <a:ext cx="1003484" cy="1440000"/>
          </a:xfrm>
          <a:prstGeom prst="rect">
            <a:avLst/>
          </a:prstGeom>
        </p:spPr>
      </p:pic>
      <p:pic>
        <p:nvPicPr>
          <p:cNvPr id="5" name="Picture 4">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0392" y="5388548"/>
            <a:ext cx="1029246" cy="1440000"/>
          </a:xfrm>
          <a:prstGeom prst="rect">
            <a:avLst/>
          </a:prstGeom>
        </p:spPr>
      </p:pic>
    </p:spTree>
    <p:extLst>
      <p:ext uri="{BB962C8B-B14F-4D97-AF65-F5344CB8AC3E}">
        <p14:creationId xmlns:p14="http://schemas.microsoft.com/office/powerpoint/2010/main" val="145189943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3144" y="938172"/>
            <a:ext cx="11653544"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a:solidFill>
                  <a:srgbClr val="0000FF"/>
                </a:solidFill>
              </a:rPr>
              <a:t>من كنت أولى به من نفسه فعلي وليه</a:t>
            </a:r>
          </a:p>
          <a:p>
            <a:pPr rtl="1"/>
            <a:r>
              <a:rPr lang="fa-IR" sz="2800" b="1" dirty="0"/>
              <a:t>روي الطبراني عن زيد بن أرقم إلي أن قال : ثم أخذ بيد علي فقال من كنت أولى به من نفسه فعلي وليه.</a:t>
            </a:r>
          </a:p>
          <a:p>
            <a:pPr rtl="1"/>
            <a:endParaRPr lang="fa-IR" sz="3200" b="1" dirty="0">
              <a:solidFill>
                <a:srgbClr val="0000FF"/>
              </a:solidFill>
            </a:endParaRPr>
          </a:p>
          <a:p>
            <a:pPr rtl="1"/>
            <a:endParaRPr lang="fa-IR" sz="3200" b="1" dirty="0">
              <a:solidFill>
                <a:srgbClr val="0000FF"/>
              </a:solidFill>
            </a:endParaRPr>
          </a:p>
          <a:p>
            <a:pPr rtl="1"/>
            <a:endParaRPr lang="fa-IR" sz="3200" b="1" dirty="0">
              <a:solidFill>
                <a:srgbClr val="0000FF"/>
              </a:solidFill>
            </a:endParaRPr>
          </a:p>
          <a:p>
            <a:pPr rtl="1"/>
            <a:r>
              <a:rPr lang="fa-IR" sz="3200" b="1" dirty="0" err="1">
                <a:solidFill>
                  <a:srgbClr val="0000FF"/>
                </a:solidFill>
              </a:rPr>
              <a:t>فمن</a:t>
            </a:r>
            <a:r>
              <a:rPr lang="fa-IR" sz="3200" b="1" dirty="0">
                <a:solidFill>
                  <a:srgbClr val="0000FF"/>
                </a:solidFill>
              </a:rPr>
              <a:t> كان الله ورسوله مولاه فإن هذا مولاه</a:t>
            </a:r>
          </a:p>
          <a:p>
            <a:pPr rtl="1"/>
            <a:r>
              <a:rPr lang="fa-IR" sz="2800" b="1" dirty="0"/>
              <a:t>في رواية ابن حجر عن علي  (ع) : قال (ص): ألستم تشهدون أن الله ـ عز وجل ـ ورسوله أولى بكم من أنفسكم ... فقالوا: بلى، قال: فمن كان الله ورسوله مولاه فإن هذا مولاه. هذا إسناد صحيح</a:t>
            </a:r>
          </a:p>
          <a:p>
            <a:pPr rtl="1"/>
            <a:endParaRPr lang="en-US" sz="2800" dirty="0"/>
          </a:p>
        </p:txBody>
      </p:sp>
      <p:sp>
        <p:nvSpPr>
          <p:cNvPr id="2" name="Title 1"/>
          <p:cNvSpPr>
            <a:spLocks noGrp="1"/>
          </p:cNvSpPr>
          <p:nvPr>
            <p:ph type="title"/>
          </p:nvPr>
        </p:nvSpPr>
        <p:spPr>
          <a:xfrm>
            <a:off x="238878" y="88040"/>
            <a:ext cx="11743741" cy="820680"/>
          </a:xfrm>
        </p:spPr>
        <p:style>
          <a:lnRef idx="0">
            <a:scrgbClr r="0" g="0" b="0"/>
          </a:lnRef>
          <a:fillRef idx="1002">
            <a:schemeClr val="dk2"/>
          </a:fillRef>
          <a:effectRef idx="0">
            <a:scrgbClr r="0" g="0" b="0"/>
          </a:effectRef>
          <a:fontRef idx="major"/>
        </p:style>
        <p:txBody>
          <a:bodyPr>
            <a:normAutofit/>
          </a:bodyPr>
          <a:lstStyle/>
          <a:p>
            <a:r>
              <a:rPr lang="fa-IR" sz="3600" dirty="0">
                <a:latin typeface="Arial" panose="020B0604020202020204" pitchFamily="34" charset="0"/>
                <a:cs typeface="Arial" panose="020B0604020202020204" pitchFamily="34" charset="0"/>
              </a:rPr>
              <a:t>حديث غدير با عبارت هاي مختلف براي اتمام حجت</a:t>
            </a:r>
            <a:endParaRPr lang="en-US" sz="3600" dirty="0">
              <a:latin typeface="Arial" panose="020B0604020202020204" pitchFamily="34" charset="0"/>
              <a:cs typeface="Arial" panose="020B0604020202020204" pitchFamily="34" charset="0"/>
            </a:endParaRPr>
          </a:p>
        </p:txBody>
      </p:sp>
      <p:sp>
        <p:nvSpPr>
          <p:cNvPr id="9" name="Rectangle 8"/>
          <p:cNvSpPr/>
          <p:nvPr/>
        </p:nvSpPr>
        <p:spPr>
          <a:xfrm>
            <a:off x="7392144" y="2420888"/>
            <a:ext cx="411202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المعجم الكبير، ج5 ص166، ح 4971.</a:t>
            </a:r>
            <a:endParaRPr lang="en-US" sz="2800" dirty="0"/>
          </a:p>
        </p:txBody>
      </p:sp>
      <p:sp>
        <p:nvSpPr>
          <p:cNvPr id="12" name="Rectangle 11"/>
          <p:cNvSpPr/>
          <p:nvPr/>
        </p:nvSpPr>
        <p:spPr>
          <a:xfrm>
            <a:off x="8256163" y="5877272"/>
            <a:ext cx="324800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المطالب العالية، ج16 ص142</a:t>
            </a:r>
            <a:endParaRPr lang="en-US" sz="2800" dirty="0">
              <a:solidFill>
                <a:schemeClr val="tx1"/>
              </a:solidFill>
              <a:cs typeface="Taher" pitchFamily="2" charset="-78"/>
            </a:endParaRPr>
          </a:p>
        </p:txBody>
      </p:sp>
      <p:sp>
        <p:nvSpPr>
          <p:cNvPr id="10" name="Right Arrow 9">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84414" y="2092199"/>
            <a:ext cx="1238196" cy="180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8779" y="5388548"/>
            <a:ext cx="1011270" cy="1440000"/>
          </a:xfrm>
          <a:prstGeom prst="rect">
            <a:avLst/>
          </a:prstGeom>
        </p:spPr>
      </p:pic>
    </p:spTree>
    <p:extLst>
      <p:ext uri="{BB962C8B-B14F-4D97-AF65-F5344CB8AC3E}">
        <p14:creationId xmlns:p14="http://schemas.microsoft.com/office/powerpoint/2010/main" val="169321175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643289" y="-26988"/>
            <a:ext cx="4916534" cy="6878638"/>
          </a:xfrm>
        </p:spPr>
      </p:pic>
      <p:sp>
        <p:nvSpPr>
          <p:cNvPr id="3" name="Title 2"/>
          <p:cNvSpPr>
            <a:spLocks noGrp="1"/>
          </p:cNvSpPr>
          <p:nvPr>
            <p:ph type="title"/>
          </p:nvPr>
        </p:nvSpPr>
        <p:spPr/>
        <p:txBody>
          <a:bodyPr/>
          <a:lstStyle/>
          <a:p>
            <a:endParaRPr lang="fa-IR"/>
          </a:p>
        </p:txBody>
      </p:sp>
      <p:sp>
        <p:nvSpPr>
          <p:cNvPr id="4" name="Title 1"/>
          <p:cNvSpPr txBox="1">
            <a:spLocks/>
          </p:cNvSpPr>
          <p:nvPr/>
        </p:nvSpPr>
        <p:spPr>
          <a:xfrm>
            <a:off x="238878" y="88040"/>
            <a:ext cx="11743741" cy="820680"/>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r>
              <a:rPr lang="fa-IR" sz="3600" b="1" dirty="0">
                <a:latin typeface="Arial" panose="020B0604020202020204" pitchFamily="34" charset="0"/>
                <a:cs typeface="Arial" panose="020B0604020202020204" pitchFamily="34" charset="0"/>
              </a:rPr>
              <a:t>حديث غدير با عبارت هاي مختلف براي اتمام حجت</a:t>
            </a:r>
            <a:endParaRPr lang="en-US" sz="3600" b="1" dirty="0">
              <a:latin typeface="Arial" panose="020B0604020202020204" pitchFamily="34" charset="0"/>
              <a:cs typeface="Arial" panose="020B0604020202020204" pitchFamily="34" charset="0"/>
            </a:endParaRPr>
          </a:p>
        </p:txBody>
      </p:sp>
      <p:sp>
        <p:nvSpPr>
          <p:cNvPr id="5" name="Content Placeholder 7"/>
          <p:cNvSpPr txBox="1">
            <a:spLocks/>
          </p:cNvSpPr>
          <p:nvPr/>
        </p:nvSpPr>
        <p:spPr>
          <a:xfrm>
            <a:off x="283144" y="938172"/>
            <a:ext cx="11653544" cy="5890376"/>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b="1" dirty="0">
                <a:solidFill>
                  <a:srgbClr val="0000FF"/>
                </a:solidFill>
              </a:rPr>
              <a:t>من </a:t>
            </a:r>
            <a:r>
              <a:rPr lang="fa-IR" sz="3200" b="1" dirty="0" err="1">
                <a:solidFill>
                  <a:srgbClr val="0000FF"/>
                </a:solidFill>
              </a:rPr>
              <a:t>كنت</a:t>
            </a:r>
            <a:r>
              <a:rPr lang="fa-IR" sz="3200" b="1" dirty="0">
                <a:solidFill>
                  <a:srgbClr val="0000FF"/>
                </a:solidFill>
              </a:rPr>
              <a:t> </a:t>
            </a:r>
            <a:r>
              <a:rPr lang="fa-IR" sz="3200" b="1" dirty="0" err="1">
                <a:solidFill>
                  <a:srgbClr val="0000FF"/>
                </a:solidFill>
              </a:rPr>
              <a:t>مولاه</a:t>
            </a:r>
            <a:r>
              <a:rPr lang="fa-IR" sz="3200" b="1" dirty="0">
                <a:solidFill>
                  <a:srgbClr val="0000FF"/>
                </a:solidFill>
              </a:rPr>
              <a:t> </a:t>
            </a:r>
            <a:r>
              <a:rPr lang="fa-IR" sz="3200" b="1" dirty="0" err="1">
                <a:solidFill>
                  <a:srgbClr val="0000FF"/>
                </a:solidFill>
              </a:rPr>
              <a:t>فهذا</a:t>
            </a:r>
            <a:r>
              <a:rPr lang="fa-IR" sz="3200" b="1" dirty="0">
                <a:solidFill>
                  <a:srgbClr val="0000FF"/>
                </a:solidFill>
              </a:rPr>
              <a:t> </a:t>
            </a:r>
            <a:r>
              <a:rPr lang="fa-IR" sz="3200" b="1" dirty="0" err="1">
                <a:solidFill>
                  <a:srgbClr val="0000FF"/>
                </a:solidFill>
              </a:rPr>
              <a:t>وليه</a:t>
            </a:r>
            <a:endParaRPr lang="fa-IR" sz="3200" b="1" dirty="0">
              <a:solidFill>
                <a:srgbClr val="0000FF"/>
              </a:solidFill>
            </a:endParaRPr>
          </a:p>
          <a:p>
            <a:pPr rtl="1"/>
            <a:r>
              <a:rPr lang="fa-IR" sz="2800" b="1" dirty="0" err="1"/>
              <a:t>في</a:t>
            </a:r>
            <a:r>
              <a:rPr lang="fa-IR" sz="2800" b="1" dirty="0"/>
              <a:t> </a:t>
            </a:r>
            <a:r>
              <a:rPr lang="fa-IR" sz="2800" b="1" dirty="0" err="1"/>
              <a:t>رواية</a:t>
            </a:r>
            <a:r>
              <a:rPr lang="fa-IR" sz="2800" b="1" dirty="0"/>
              <a:t> </a:t>
            </a:r>
            <a:r>
              <a:rPr lang="fa-IR" sz="2800" b="1" dirty="0" err="1"/>
              <a:t>الحاكم</a:t>
            </a:r>
            <a:r>
              <a:rPr lang="fa-IR" sz="2800" b="1" dirty="0"/>
              <a:t>:  </a:t>
            </a:r>
            <a:r>
              <a:rPr lang="fa-IR" sz="2800" b="1" dirty="0" err="1"/>
              <a:t>ثم</a:t>
            </a:r>
            <a:r>
              <a:rPr lang="fa-IR" sz="2800" b="1" dirty="0"/>
              <a:t> </a:t>
            </a:r>
            <a:r>
              <a:rPr lang="fa-IR" sz="2800" b="1" dirty="0" err="1"/>
              <a:t>أخذ</a:t>
            </a:r>
            <a:r>
              <a:rPr lang="fa-IR" sz="2800" b="1" dirty="0"/>
              <a:t> </a:t>
            </a:r>
            <a:r>
              <a:rPr lang="fa-IR" sz="2800" b="1" dirty="0" err="1"/>
              <a:t>بيد</a:t>
            </a:r>
            <a:r>
              <a:rPr lang="fa-IR" sz="2800" b="1" dirty="0"/>
              <a:t> </a:t>
            </a:r>
            <a:r>
              <a:rPr lang="fa-IR" sz="2800" b="1" dirty="0" err="1"/>
              <a:t>علي</a:t>
            </a:r>
            <a:r>
              <a:rPr lang="fa-IR" sz="2800" b="1" dirty="0"/>
              <a:t> </a:t>
            </a:r>
            <a:r>
              <a:rPr lang="fa-IR" sz="2800" b="1" dirty="0" err="1"/>
              <a:t>رضي</a:t>
            </a:r>
            <a:r>
              <a:rPr lang="fa-IR" sz="2800" b="1" dirty="0"/>
              <a:t> الله </a:t>
            </a:r>
            <a:r>
              <a:rPr lang="fa-IR" sz="2800" b="1" dirty="0" err="1"/>
              <a:t>عنه</a:t>
            </a:r>
            <a:r>
              <a:rPr lang="fa-IR" sz="2800" b="1" dirty="0"/>
              <a:t> </a:t>
            </a:r>
            <a:r>
              <a:rPr lang="fa-IR" sz="2800" b="1" dirty="0" err="1"/>
              <a:t>فقال</a:t>
            </a:r>
            <a:r>
              <a:rPr lang="fa-IR" sz="2800" b="1" dirty="0"/>
              <a:t> من </a:t>
            </a:r>
            <a:r>
              <a:rPr lang="fa-IR" sz="2800" b="1" dirty="0" err="1"/>
              <a:t>كنت</a:t>
            </a:r>
            <a:r>
              <a:rPr lang="fa-IR" sz="2800" b="1" dirty="0"/>
              <a:t> </a:t>
            </a:r>
            <a:r>
              <a:rPr lang="fa-IR" sz="2800" b="1" dirty="0" err="1"/>
              <a:t>مولاه</a:t>
            </a:r>
            <a:r>
              <a:rPr lang="fa-IR" sz="2800" b="1" dirty="0"/>
              <a:t> </a:t>
            </a:r>
            <a:r>
              <a:rPr lang="fa-IR" sz="2800" b="1" dirty="0" err="1"/>
              <a:t>فهذا</a:t>
            </a:r>
            <a:r>
              <a:rPr lang="fa-IR" sz="2800" b="1" dirty="0"/>
              <a:t> </a:t>
            </a:r>
            <a:r>
              <a:rPr lang="fa-IR" sz="2800" b="1" dirty="0" err="1"/>
              <a:t>وليه</a:t>
            </a:r>
            <a:r>
              <a:rPr lang="fa-IR" sz="2800" b="1" dirty="0"/>
              <a:t>. </a:t>
            </a:r>
            <a:r>
              <a:rPr lang="fa-IR" sz="2800" b="1" dirty="0" err="1"/>
              <a:t>هذا</a:t>
            </a:r>
            <a:r>
              <a:rPr lang="fa-IR" sz="2800" b="1" dirty="0"/>
              <a:t> </a:t>
            </a:r>
            <a:r>
              <a:rPr lang="fa-IR" sz="2800" b="1" dirty="0" err="1"/>
              <a:t>حديث</a:t>
            </a:r>
            <a:r>
              <a:rPr lang="fa-IR" sz="2800" b="1" dirty="0"/>
              <a:t> </a:t>
            </a:r>
            <a:r>
              <a:rPr lang="fa-IR" sz="2800" b="1" dirty="0" err="1"/>
              <a:t>صحيح</a:t>
            </a:r>
            <a:r>
              <a:rPr lang="fa-IR" sz="2800" b="1" dirty="0"/>
              <a:t> </a:t>
            </a:r>
            <a:r>
              <a:rPr lang="fa-IR" sz="2800" b="1" dirty="0" err="1"/>
              <a:t>على</a:t>
            </a:r>
            <a:r>
              <a:rPr lang="fa-IR" sz="2800" b="1" dirty="0"/>
              <a:t> شرط </a:t>
            </a:r>
            <a:r>
              <a:rPr lang="fa-IR" sz="2800" b="1" dirty="0" err="1"/>
              <a:t>الشيخين</a:t>
            </a:r>
            <a:endParaRPr lang="fa-IR" sz="2800" b="1" dirty="0"/>
          </a:p>
          <a:p>
            <a:pPr rtl="1"/>
            <a:endParaRPr lang="fa-IR" sz="2800" b="1" dirty="0"/>
          </a:p>
          <a:p>
            <a:pPr rtl="1"/>
            <a:endParaRPr lang="fa-IR" sz="2800" b="1" dirty="0"/>
          </a:p>
          <a:p>
            <a:pPr rtl="1"/>
            <a:endParaRPr lang="fa-IR" sz="2800" b="1" dirty="0"/>
          </a:p>
          <a:p>
            <a:pPr rtl="1"/>
            <a:endParaRPr lang="fa-IR" sz="2800" b="1" dirty="0"/>
          </a:p>
          <a:p>
            <a:pPr rtl="1"/>
            <a:r>
              <a:rPr lang="fa-IR" sz="2800" dirty="0"/>
              <a:t>قال ابن </a:t>
            </a:r>
            <a:r>
              <a:rPr lang="fa-IR" sz="2800" dirty="0" err="1"/>
              <a:t>كثير</a:t>
            </a:r>
            <a:r>
              <a:rPr lang="fa-IR" sz="2800" dirty="0"/>
              <a:t>: «</a:t>
            </a:r>
            <a:r>
              <a:rPr lang="fa-IR" sz="2800" b="1" dirty="0"/>
              <a:t>قال </a:t>
            </a:r>
            <a:r>
              <a:rPr lang="fa-IR" sz="2800" b="1" dirty="0" err="1"/>
              <a:t>شيخنا</a:t>
            </a:r>
            <a:r>
              <a:rPr lang="fa-IR" sz="2800" b="1" dirty="0"/>
              <a:t> </a:t>
            </a:r>
            <a:r>
              <a:rPr lang="fa-IR" sz="2800" b="1" dirty="0" err="1"/>
              <a:t>الذهبي</a:t>
            </a:r>
            <a:r>
              <a:rPr lang="fa-IR" sz="2800" b="1" dirty="0"/>
              <a:t>: </a:t>
            </a:r>
            <a:r>
              <a:rPr lang="fa-IR" sz="2800" b="1" dirty="0" err="1"/>
              <a:t>وهذا</a:t>
            </a:r>
            <a:r>
              <a:rPr lang="fa-IR" sz="2800" b="1" dirty="0"/>
              <a:t> </a:t>
            </a:r>
            <a:r>
              <a:rPr lang="fa-IR" sz="2800" b="1" dirty="0" err="1"/>
              <a:t>حديث</a:t>
            </a:r>
            <a:r>
              <a:rPr lang="fa-IR" sz="2800" b="1" dirty="0"/>
              <a:t> </a:t>
            </a:r>
            <a:r>
              <a:rPr lang="fa-IR" sz="2800" b="1" dirty="0" err="1"/>
              <a:t>صحيح</a:t>
            </a:r>
            <a:r>
              <a:rPr lang="fa-IR" sz="2800" b="1" dirty="0"/>
              <a:t>».</a:t>
            </a:r>
            <a:endParaRPr lang="en-US" sz="2800" dirty="0"/>
          </a:p>
          <a:p>
            <a:pPr rtl="1"/>
            <a:endParaRPr lang="en-US" sz="2800" dirty="0"/>
          </a:p>
        </p:txBody>
      </p:sp>
      <p:sp>
        <p:nvSpPr>
          <p:cNvPr id="6" name="Rectangle 5"/>
          <p:cNvSpPr/>
          <p:nvPr/>
        </p:nvSpPr>
        <p:spPr>
          <a:xfrm>
            <a:off x="8741650" y="2464150"/>
            <a:ext cx="261481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المستدرك ج3 ص 108</a:t>
            </a:r>
            <a:endParaRPr lang="en-US" sz="2800" dirty="0">
              <a:solidFill>
                <a:schemeClr val="tx1"/>
              </a:solidFill>
              <a:cs typeface="Taher" pitchFamily="2" charset="-78"/>
            </a:endParaRPr>
          </a:p>
        </p:txBody>
      </p:sp>
      <p:sp>
        <p:nvSpPr>
          <p:cNvPr id="7" name="Rectangle 6"/>
          <p:cNvSpPr/>
          <p:nvPr/>
        </p:nvSpPr>
        <p:spPr>
          <a:xfrm>
            <a:off x="8393797" y="5085184"/>
            <a:ext cx="296267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fa-IR" sz="2800" dirty="0"/>
              <a:t>البداية والنهاية ج5 ص228</a:t>
            </a:r>
            <a:endParaRPr lang="en-US" sz="2800" b="1" dirty="0">
              <a:solidFill>
                <a:srgbClr val="0000FF"/>
              </a:solidFill>
            </a:endParaRPr>
          </a:p>
        </p:txBody>
      </p:sp>
      <p:pic>
        <p:nvPicPr>
          <p:cNvPr id="9" name="Picture 8">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5440" y="4708404"/>
            <a:ext cx="1286557" cy="1800000"/>
          </a:xfrm>
          <a:prstGeom prst="rect">
            <a:avLst/>
          </a:prstGeom>
        </p:spPr>
      </p:pic>
      <p:pic>
        <p:nvPicPr>
          <p:cNvPr id="10" name="Picture 9">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55440" y="2284658"/>
            <a:ext cx="1240965" cy="1800000"/>
          </a:xfrm>
          <a:prstGeom prst="rect">
            <a:avLst/>
          </a:prstGeom>
        </p:spPr>
      </p:pic>
    </p:spTree>
    <p:extLst>
      <p:ext uri="{BB962C8B-B14F-4D97-AF65-F5344CB8AC3E}">
        <p14:creationId xmlns:p14="http://schemas.microsoft.com/office/powerpoint/2010/main" val="97870414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3" name="Oval 23"/>
          <p:cNvSpPr>
            <a:spLocks noChangeArrowheads="1"/>
          </p:cNvSpPr>
          <p:nvPr/>
        </p:nvSpPr>
        <p:spPr bwMode="gray">
          <a:xfrm>
            <a:off x="7396780" y="3208478"/>
            <a:ext cx="2659660" cy="3028834"/>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rtl="1"/>
            <a:r>
              <a:rPr lang="fa-IR" sz="4000" b="1" dirty="0">
                <a:solidFill>
                  <a:schemeClr val="tx1"/>
                </a:solidFill>
                <a:latin typeface="Arial" pitchFamily="34" charset="0"/>
                <a:cs typeface="Arial" pitchFamily="34" charset="0"/>
              </a:rPr>
              <a:t>دلالت حديث </a:t>
            </a:r>
          </a:p>
          <a:p>
            <a:pPr algn="ctr" rtl="1"/>
            <a:r>
              <a:rPr lang="fa-IR" sz="4000" b="1" dirty="0">
                <a:solidFill>
                  <a:schemeClr val="tx1"/>
                </a:solidFill>
                <a:latin typeface="Arial" pitchFamily="34" charset="0"/>
                <a:cs typeface="Arial" pitchFamily="34" charset="0"/>
              </a:rPr>
              <a:t>غديــر بر</a:t>
            </a:r>
          </a:p>
          <a:p>
            <a:pPr algn="ctr" rtl="1"/>
            <a:r>
              <a:rPr lang="fa-IR" sz="6000" b="1" dirty="0">
                <a:solidFill>
                  <a:srgbClr val="0000FF"/>
                </a:solidFill>
                <a:latin typeface="Arial" pitchFamily="34" charset="0"/>
                <a:cs typeface="Arial" pitchFamily="34" charset="0"/>
              </a:rPr>
              <a:t>امامت</a:t>
            </a:r>
            <a:endParaRPr lang="fa-IR" sz="4800" b="1" dirty="0">
              <a:solidFill>
                <a:srgbClr val="0000FF"/>
              </a:solidFill>
              <a:latin typeface="Arial" pitchFamily="34" charset="0"/>
              <a:cs typeface="Arial" pitchFamily="34" charset="0"/>
            </a:endParaRPr>
          </a:p>
        </p:txBody>
      </p:sp>
      <p:sp>
        <p:nvSpPr>
          <p:cNvPr id="168964" name="AutoShape 4"/>
          <p:cNvSpPr>
            <a:spLocks noChangeArrowheads="1"/>
          </p:cNvSpPr>
          <p:nvPr/>
        </p:nvSpPr>
        <p:spPr bwMode="gray">
          <a:xfrm>
            <a:off x="7176120" y="2885793"/>
            <a:ext cx="3103998" cy="3443367"/>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3CCCC">
                  <a:gamma/>
                  <a:shade val="46275"/>
                  <a:invGamma/>
                  <a:alpha val="0"/>
                </a:srgbClr>
              </a:gs>
              <a:gs pos="100000">
                <a:srgbClr val="33CCCC"/>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effectLst>
                <a:glow rad="101600">
                  <a:srgbClr val="FFFF00">
                    <a:alpha val="60000"/>
                  </a:srgbClr>
                </a:glow>
              </a:effectLst>
            </a:endParaRPr>
          </a:p>
        </p:txBody>
      </p:sp>
      <p:sp>
        <p:nvSpPr>
          <p:cNvPr id="168968" name="AutoShape 8">
            <a:hlinkClick r:id="rId3" action="ppaction://hlinksldjump"/>
          </p:cNvPr>
          <p:cNvSpPr>
            <a:spLocks noChangeArrowheads="1"/>
          </p:cNvSpPr>
          <p:nvPr/>
        </p:nvSpPr>
        <p:spPr bwMode="gray">
          <a:xfrm rot="1249768">
            <a:off x="3424714" y="2477063"/>
            <a:ext cx="4361523" cy="554650"/>
          </a:xfrm>
          <a:prstGeom prst="roundRect">
            <a:avLst>
              <a:gd name="adj" fmla="val 50000"/>
            </a:avLst>
          </a:prstGeom>
          <a:ln>
            <a:headEnd/>
            <a:tailEnd/>
          </a:ln>
          <a:extLst/>
        </p:spPr>
        <p:style>
          <a:lnRef idx="0">
            <a:schemeClr val="accent5"/>
          </a:lnRef>
          <a:fillRef idx="3">
            <a:schemeClr val="accent5"/>
          </a:fillRef>
          <a:effectRef idx="3">
            <a:schemeClr val="accent5"/>
          </a:effectRef>
          <a:fontRef idx="minor">
            <a:schemeClr val="lt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cs typeface="Taher" pitchFamily="2" charset="-78"/>
              </a:rPr>
              <a:t>تبريك خليفه دوم به علي  (ع) </a:t>
            </a:r>
            <a:endParaRPr lang="en-US" sz="3200" b="1" dirty="0">
              <a:solidFill>
                <a:schemeClr val="tx1"/>
              </a:solidFill>
              <a:effectLst>
                <a:outerShdw blurRad="38100" dist="38100" dir="2700000" algn="tl">
                  <a:srgbClr val="000000">
                    <a:alpha val="43137"/>
                  </a:srgbClr>
                </a:outerShdw>
              </a:effectLst>
              <a:cs typeface="Taher" pitchFamily="2" charset="-78"/>
            </a:endParaRPr>
          </a:p>
        </p:txBody>
      </p:sp>
      <p:sp>
        <p:nvSpPr>
          <p:cNvPr id="6" name="Sun 5">
            <a:hlinkClick r:id="" action="ppaction://noaction"/>
          </p:cNvPr>
          <p:cNvSpPr/>
          <p:nvPr/>
        </p:nvSpPr>
        <p:spPr>
          <a:xfrm>
            <a:off x="1385304" y="3861049"/>
            <a:ext cx="663903" cy="427551"/>
          </a:xfrm>
          <a:prstGeom prst="su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100"/>
          </a:p>
        </p:txBody>
      </p:sp>
      <p:sp>
        <p:nvSpPr>
          <p:cNvPr id="16" name="Sun 15">
            <a:hlinkClick r:id="" action="ppaction://noaction"/>
          </p:cNvPr>
          <p:cNvSpPr/>
          <p:nvPr/>
        </p:nvSpPr>
        <p:spPr>
          <a:xfrm>
            <a:off x="1429828" y="5104030"/>
            <a:ext cx="663903" cy="427551"/>
          </a:xfrm>
          <a:prstGeom prst="su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a:p>
        </p:txBody>
      </p:sp>
      <p:sp>
        <p:nvSpPr>
          <p:cNvPr id="18" name="Sun 17">
            <a:hlinkClick r:id="" action="ppaction://noaction"/>
          </p:cNvPr>
          <p:cNvSpPr/>
          <p:nvPr/>
        </p:nvSpPr>
        <p:spPr>
          <a:xfrm>
            <a:off x="1521240" y="2310424"/>
            <a:ext cx="374756" cy="360449"/>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b="1" dirty="0"/>
              <a:t>1</a:t>
            </a:r>
            <a:endParaRPr lang="en-US" b="1" dirty="0"/>
          </a:p>
        </p:txBody>
      </p:sp>
      <p:sp>
        <p:nvSpPr>
          <p:cNvPr id="15" name="Sun 14">
            <a:hlinkClick r:id="" action="ppaction://noaction"/>
          </p:cNvPr>
          <p:cNvSpPr/>
          <p:nvPr/>
        </p:nvSpPr>
        <p:spPr>
          <a:xfrm>
            <a:off x="1471658" y="6309321"/>
            <a:ext cx="663903" cy="427551"/>
          </a:xfrm>
          <a:prstGeom prst="su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100"/>
          </a:p>
        </p:txBody>
      </p:sp>
      <p:sp>
        <p:nvSpPr>
          <p:cNvPr id="20" name="AutoShape 8">
            <a:hlinkClick r:id="rId4" action="ppaction://hlinksldjump"/>
          </p:cNvPr>
          <p:cNvSpPr>
            <a:spLocks noChangeArrowheads="1"/>
          </p:cNvSpPr>
          <p:nvPr/>
        </p:nvSpPr>
        <p:spPr bwMode="gray">
          <a:xfrm rot="996508">
            <a:off x="2968732" y="3104421"/>
            <a:ext cx="4361523" cy="565798"/>
          </a:xfrm>
          <a:prstGeom prst="roundRect">
            <a:avLst>
              <a:gd name="adj" fmla="val 50000"/>
            </a:avLst>
          </a:prstGeom>
          <a:ln>
            <a:headEnd/>
            <a:tailEnd/>
          </a:ln>
          <a:ex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مناشده حضرت امير  (ع) به غدير</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24" name="AutoShape 8">
            <a:hlinkClick r:id="rId5" action="ppaction://hlinksldjump"/>
          </p:cNvPr>
          <p:cNvSpPr>
            <a:spLocks noChangeArrowheads="1"/>
          </p:cNvSpPr>
          <p:nvPr/>
        </p:nvSpPr>
        <p:spPr bwMode="gray">
          <a:xfrm rot="1687114">
            <a:off x="3907044" y="1791789"/>
            <a:ext cx="4405138" cy="560196"/>
          </a:xfrm>
          <a:prstGeom prst="roundRect">
            <a:avLst>
              <a:gd name="adj" fmla="val 50000"/>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lvl="0" algn="r" rtl="1"/>
            <a:r>
              <a:rPr lang="fa-IR" sz="3200" b="1" dirty="0">
                <a:solidFill>
                  <a:schemeClr val="tx1"/>
                </a:solidFill>
                <a:effectLst>
                  <a:outerShdw blurRad="38100" dist="38100" dir="2700000" algn="tl">
                    <a:srgbClr val="000000">
                      <a:alpha val="43137"/>
                    </a:srgbClr>
                  </a:outerShdw>
                </a:effectLst>
                <a:cs typeface="Taher" pitchFamily="2" charset="-78"/>
              </a:rPr>
              <a:t>حديث غدير با عبارتهاي مختلف</a:t>
            </a:r>
            <a:endParaRPr lang="en-US" sz="3200" b="1" dirty="0">
              <a:solidFill>
                <a:schemeClr val="tx1"/>
              </a:solidFill>
              <a:effectLst>
                <a:outerShdw blurRad="38100" dist="38100" dir="2700000" algn="tl">
                  <a:srgbClr val="000000">
                    <a:alpha val="43137"/>
                  </a:srgbClr>
                </a:outerShdw>
              </a:effectLst>
              <a:cs typeface="Taher" pitchFamily="2" charset="-78"/>
            </a:endParaRPr>
          </a:p>
        </p:txBody>
      </p:sp>
      <p:sp>
        <p:nvSpPr>
          <p:cNvPr id="25" name="AutoShape 8">
            <a:hlinkClick r:id="rId6" action="ppaction://hlinksldjump"/>
          </p:cNvPr>
          <p:cNvSpPr>
            <a:spLocks noChangeArrowheads="1"/>
          </p:cNvSpPr>
          <p:nvPr/>
        </p:nvSpPr>
        <p:spPr bwMode="gray">
          <a:xfrm rot="2431488">
            <a:off x="6257412" y="1228568"/>
            <a:ext cx="4318340" cy="660667"/>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4"/>
          </a:lnRef>
          <a:fillRef idx="2">
            <a:schemeClr val="accent4"/>
          </a:fillRef>
          <a:effectRef idx="1">
            <a:schemeClr val="accent4"/>
          </a:effectRef>
          <a:fontRef idx="minor">
            <a:schemeClr val="dk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هم نوعي ولايت پيامبر(ص)  با علي  </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27" name="AutoShape 8">
            <a:hlinkClick r:id="rId7" action="ppaction://hlinksldjump"/>
          </p:cNvPr>
          <p:cNvSpPr>
            <a:spLocks noChangeArrowheads="1"/>
          </p:cNvSpPr>
          <p:nvPr/>
        </p:nvSpPr>
        <p:spPr bwMode="gray">
          <a:xfrm rot="2147885">
            <a:off x="4801199" y="1135726"/>
            <a:ext cx="4318340" cy="660666"/>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6"/>
          </a:lnRef>
          <a:fillRef idx="2">
            <a:schemeClr val="accent6"/>
          </a:fillRef>
          <a:effectRef idx="1">
            <a:schemeClr val="accent6"/>
          </a:effectRef>
          <a:fontRef idx="minor">
            <a:schemeClr val="dk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دعاي  ونفرين بر ياران و مخالفان</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2" name="Rounded Rectangle 1">
            <a:hlinkClick r:id="rId8" action="ppaction://hlinksldjump"/>
          </p:cNvPr>
          <p:cNvSpPr/>
          <p:nvPr/>
        </p:nvSpPr>
        <p:spPr>
          <a:xfrm>
            <a:off x="1703512" y="1052737"/>
            <a:ext cx="1960098" cy="279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latin typeface="Arial" pitchFamily="34" charset="0"/>
                <a:cs typeface="Arial" pitchFamily="34" charset="0"/>
              </a:rPr>
              <a:t>استعمال كلمه ولي در خلافت</a:t>
            </a:r>
            <a:endParaRPr lang="en-US" sz="1400" b="1" dirty="0">
              <a:solidFill>
                <a:schemeClr val="tx1"/>
              </a:solidFill>
              <a:latin typeface="Arial" pitchFamily="34" charset="0"/>
              <a:cs typeface="Arial" pitchFamily="34" charset="0"/>
            </a:endParaRPr>
          </a:p>
        </p:txBody>
      </p:sp>
      <p:sp>
        <p:nvSpPr>
          <p:cNvPr id="19" name="Right Arrow 17">
            <a:hlinkClick r:id="rId9"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AutoShape 8">
            <a:hlinkClick r:id="rId10" action="ppaction://hlinksldjump"/>
          </p:cNvPr>
          <p:cNvSpPr>
            <a:spLocks noChangeArrowheads="1"/>
          </p:cNvSpPr>
          <p:nvPr/>
        </p:nvSpPr>
        <p:spPr bwMode="gray">
          <a:xfrm rot="627225">
            <a:off x="2797328" y="3888241"/>
            <a:ext cx="4318340" cy="546005"/>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4"/>
          </a:lnRef>
          <a:fillRef idx="2">
            <a:schemeClr val="accent4"/>
          </a:fillRef>
          <a:effectRef idx="1">
            <a:schemeClr val="accent4"/>
          </a:effectRef>
          <a:fontRef idx="minor">
            <a:schemeClr val="dk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استدلال معصومين به حديث غدير</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32" name="AutoShape 8">
            <a:hlinkClick r:id="rId11" action="ppaction://hlinksldjump"/>
          </p:cNvPr>
          <p:cNvSpPr>
            <a:spLocks noChangeArrowheads="1"/>
          </p:cNvSpPr>
          <p:nvPr/>
        </p:nvSpPr>
        <p:spPr bwMode="gray">
          <a:xfrm rot="280647">
            <a:off x="2686806" y="4764332"/>
            <a:ext cx="4473463" cy="571454"/>
          </a:xfrm>
          <a:prstGeom prst="roundRect">
            <a:avLst>
              <a:gd name="adj" fmla="val 50000"/>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lgn="r" rtl="1"/>
            <a:r>
              <a:rPr lang="fa-IR" sz="2800" b="1" dirty="0">
                <a:solidFill>
                  <a:schemeClr val="tx1"/>
                </a:solidFill>
                <a:effectLst>
                  <a:outerShdw blurRad="38100" dist="38100" dir="2700000" algn="tl">
                    <a:srgbClr val="000000">
                      <a:alpha val="43137"/>
                    </a:srgbClr>
                  </a:outerShdw>
                </a:effectLst>
                <a:cs typeface="Taher" pitchFamily="2" charset="-78"/>
              </a:rPr>
              <a:t>نفرين علي  (ع) بر كتمان كنندگان</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33" name="AutoShape 8">
            <a:hlinkClick r:id="rId12" action="ppaction://hlinksldjump"/>
          </p:cNvPr>
          <p:cNvSpPr>
            <a:spLocks noChangeArrowheads="1"/>
          </p:cNvSpPr>
          <p:nvPr/>
        </p:nvSpPr>
        <p:spPr bwMode="gray">
          <a:xfrm>
            <a:off x="2639616" y="5529866"/>
            <a:ext cx="4734932" cy="563430"/>
          </a:xfrm>
          <a:prstGeom prst="roundRect">
            <a:avLst>
              <a:gd name="adj" fmla="val 50000"/>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علمای اهل سنت ودلالت حديث غدير</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
        <p:nvSpPr>
          <p:cNvPr id="34" name="AutoShape 8">
            <a:hlinkClick r:id="rId13" action="ppaction://hlinksldjump"/>
          </p:cNvPr>
          <p:cNvSpPr>
            <a:spLocks noChangeArrowheads="1"/>
          </p:cNvSpPr>
          <p:nvPr/>
        </p:nvSpPr>
        <p:spPr bwMode="gray">
          <a:xfrm rot="21439906">
            <a:off x="3046105" y="6237313"/>
            <a:ext cx="4473463" cy="600605"/>
          </a:xfrm>
          <a:prstGeom prst="roundRect">
            <a:avLst>
              <a:gd name="adj" fmla="val 50000"/>
            </a:avLst>
          </a:prstGeom>
          <a:ln>
            <a:headEnd/>
            <a:tailEnd/>
          </a:ln>
          <a:effectLst>
            <a:glow rad="177800">
              <a:srgbClr val="FFFF00">
                <a:alpha val="60000"/>
              </a:srgbClr>
            </a:glow>
            <a:outerShdw blurRad="40000" dist="20000" dir="5400000" rotWithShape="0">
              <a:srgbClr val="000000">
                <a:alpha val="38000"/>
              </a:srgbClr>
            </a:outerShdw>
          </a:effectLst>
          <a:extLst/>
        </p:spPr>
        <p:style>
          <a:lnRef idx="1">
            <a:schemeClr val="accent1"/>
          </a:lnRef>
          <a:fillRef idx="2">
            <a:schemeClr val="accent1"/>
          </a:fillRef>
          <a:effectRef idx="1">
            <a:schemeClr val="accent1"/>
          </a:effectRef>
          <a:fontRef idx="minor">
            <a:schemeClr val="dk1"/>
          </a:fontRef>
        </p:style>
        <p:txBody>
          <a:bodyPr wrap="none" anchor="ctr"/>
          <a:lstStyle/>
          <a:p>
            <a:pPr lvl="0" algn="r" rtl="1"/>
            <a:r>
              <a:rPr lang="fa-IR" sz="2800" b="1" dirty="0">
                <a:solidFill>
                  <a:schemeClr val="tx1"/>
                </a:solidFill>
                <a:effectLst>
                  <a:outerShdw blurRad="38100" dist="38100" dir="2700000" algn="tl">
                    <a:srgbClr val="000000">
                      <a:alpha val="43137"/>
                    </a:srgbClr>
                  </a:outerShdw>
                </a:effectLst>
                <a:cs typeface="Taher" pitchFamily="2" charset="-78"/>
              </a:rPr>
              <a:t>ترس محدثان از نقل غديرو فضائل‌علي  </a:t>
            </a:r>
            <a:endParaRPr lang="en-US" sz="2800" b="1" dirty="0">
              <a:solidFill>
                <a:schemeClr val="tx1"/>
              </a:solidFill>
              <a:effectLst>
                <a:outerShdw blurRad="38100" dist="38100" dir="2700000" algn="tl">
                  <a:srgbClr val="000000">
                    <a:alpha val="43137"/>
                  </a:srgbClr>
                </a:outerShdw>
              </a:effectLst>
              <a:cs typeface="Taher" pitchFamily="2" charset="-78"/>
            </a:endParaRPr>
          </a:p>
        </p:txBody>
      </p:sp>
    </p:spTree>
    <p:extLst>
      <p:ext uri="{BB962C8B-B14F-4D97-AF65-F5344CB8AC3E}">
        <p14:creationId xmlns:p14="http://schemas.microsoft.com/office/powerpoint/2010/main" val="143235097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750"/>
                                        <p:tgtEl>
                                          <p:spTgt spid="25"/>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750"/>
                                        <p:tgtEl>
                                          <p:spTgt spid="27"/>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750"/>
                                        <p:tgtEl>
                                          <p:spTgt spid="24"/>
                                        </p:tgtEl>
                                      </p:cBhvr>
                                    </p:animEffect>
                                  </p:childTnLst>
                                </p:cTn>
                              </p:par>
                            </p:childTnLst>
                          </p:cTn>
                        </p:par>
                        <p:par>
                          <p:cTn id="16" fill="hold">
                            <p:stCondLst>
                              <p:cond delay="2250"/>
                            </p:stCondLst>
                            <p:childTnLst>
                              <p:par>
                                <p:cTn id="17" presetID="14" presetClass="entr" presetSubtype="10" fill="hold" grpId="0" nodeType="afterEffect">
                                  <p:stCondLst>
                                    <p:cond delay="0"/>
                                  </p:stCondLst>
                                  <p:childTnLst>
                                    <p:set>
                                      <p:cBhvr>
                                        <p:cTn id="18" dur="1" fill="hold">
                                          <p:stCondLst>
                                            <p:cond delay="0"/>
                                          </p:stCondLst>
                                        </p:cTn>
                                        <p:tgtEl>
                                          <p:spTgt spid="168968"/>
                                        </p:tgtEl>
                                        <p:attrNameLst>
                                          <p:attrName>style.visibility</p:attrName>
                                        </p:attrNameLst>
                                      </p:cBhvr>
                                      <p:to>
                                        <p:strVal val="visible"/>
                                      </p:to>
                                    </p:set>
                                    <p:animEffect transition="in" filter="randombar(horizontal)">
                                      <p:cBhvr>
                                        <p:cTn id="19" dur="750"/>
                                        <p:tgtEl>
                                          <p:spTgt spid="168968"/>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750"/>
                                        <p:tgtEl>
                                          <p:spTgt spid="20"/>
                                        </p:tgtEl>
                                      </p:cBhvr>
                                    </p:animEffect>
                                  </p:childTnLst>
                                </p:cTn>
                              </p:par>
                            </p:childTnLst>
                          </p:cTn>
                        </p:par>
                        <p:par>
                          <p:cTn id="24" fill="hold">
                            <p:stCondLst>
                              <p:cond delay="3750"/>
                            </p:stCondLst>
                            <p:childTnLst>
                              <p:par>
                                <p:cTn id="25" presetID="14" presetClass="entr" presetSubtype="1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750"/>
                                        <p:tgtEl>
                                          <p:spTgt spid="31"/>
                                        </p:tgtEl>
                                      </p:cBhvr>
                                    </p:animEffect>
                                  </p:childTnLst>
                                </p:cTn>
                              </p:par>
                            </p:childTnLst>
                          </p:cTn>
                        </p:par>
                        <p:par>
                          <p:cTn id="28" fill="hold">
                            <p:stCondLst>
                              <p:cond delay="4500"/>
                            </p:stCondLst>
                            <p:childTnLst>
                              <p:par>
                                <p:cTn id="29" presetID="14" presetClass="entr" presetSubtype="1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750"/>
                                        <p:tgtEl>
                                          <p:spTgt spid="32"/>
                                        </p:tgtEl>
                                      </p:cBhvr>
                                    </p:animEffect>
                                  </p:childTnLst>
                                </p:cTn>
                              </p:par>
                            </p:childTnLst>
                          </p:cTn>
                        </p:par>
                        <p:par>
                          <p:cTn id="32" fill="hold">
                            <p:stCondLst>
                              <p:cond delay="5250"/>
                            </p:stCondLst>
                            <p:childTnLst>
                              <p:par>
                                <p:cTn id="33" presetID="14" presetClass="entr" presetSubtype="1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randombar(horizontal)">
                                      <p:cBhvr>
                                        <p:cTn id="35" dur="750"/>
                                        <p:tgtEl>
                                          <p:spTgt spid="33"/>
                                        </p:tgtEl>
                                      </p:cBhvr>
                                    </p:animEffect>
                                  </p:childTnLst>
                                </p:cTn>
                              </p:par>
                            </p:childTnLst>
                          </p:cTn>
                        </p:par>
                        <p:par>
                          <p:cTn id="36" fill="hold">
                            <p:stCondLst>
                              <p:cond delay="6000"/>
                            </p:stCondLst>
                            <p:childTnLst>
                              <p:par>
                                <p:cTn id="37" presetID="14" presetClass="entr" presetSubtype="1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randombar(horizontal)">
                                      <p:cBhvr>
                                        <p:cTn id="39"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p:bldP spid="20" grpId="0" animBg="1"/>
      <p:bldP spid="24" grpId="0" animBg="1"/>
      <p:bldP spid="25" grpId="0" animBg="1"/>
      <p:bldP spid="27" grpId="0" animBg="1"/>
      <p:bldP spid="31" grpId="0" animBg="1"/>
      <p:bldP spid="32" grpId="0" animBg="1"/>
      <p:bldP spid="33" grpId="0" animBg="1"/>
      <p:bldP spid="3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3144" y="764705"/>
            <a:ext cx="11653544" cy="6068861"/>
          </a:xfrm>
        </p:spPr>
        <p:style>
          <a:lnRef idx="1">
            <a:schemeClr val="accent4"/>
          </a:lnRef>
          <a:fillRef idx="2">
            <a:schemeClr val="accent4"/>
          </a:fillRef>
          <a:effectRef idx="1">
            <a:schemeClr val="accent4"/>
          </a:effectRef>
          <a:fontRef idx="minor">
            <a:schemeClr val="dk1"/>
          </a:fontRef>
        </p:style>
        <p:txBody>
          <a:bodyPr>
            <a:noAutofit/>
          </a:bodyPr>
          <a:lstStyle/>
          <a:p>
            <a:pPr rtl="1">
              <a:spcBef>
                <a:spcPts val="1200"/>
              </a:spcBef>
            </a:pPr>
            <a:r>
              <a:rPr lang="fa-IR" sz="3200" dirty="0">
                <a:cs typeface="Taher" pitchFamily="2" charset="-78"/>
              </a:rPr>
              <a:t>قال عمر بن الخطاب: </a:t>
            </a:r>
            <a:r>
              <a:rPr lang="fa-IR" sz="3200" b="1" dirty="0">
                <a:cs typeface="Taher" pitchFamily="2" charset="-78"/>
              </a:rPr>
              <a:t>فلمّا توفّي رسول اللّه قال أبو بكر: أنا وليّ رسول </a:t>
            </a:r>
            <a:r>
              <a:rPr lang="fa-IR" sz="3200" b="1" dirty="0" err="1">
                <a:cs typeface="Taher" pitchFamily="2" charset="-78"/>
              </a:rPr>
              <a:t>اللّه</a:t>
            </a:r>
            <a:r>
              <a:rPr lang="fa-IR" sz="3200" b="1" dirty="0">
                <a:cs typeface="Taher" pitchFamily="2" charset="-78"/>
              </a:rPr>
              <a:t>...</a:t>
            </a:r>
          </a:p>
          <a:p>
            <a:pPr rtl="1">
              <a:spcBef>
                <a:spcPts val="1200"/>
              </a:spcBef>
            </a:pPr>
            <a:endParaRPr lang="fa-IR" sz="3200" b="1" dirty="0">
              <a:cs typeface="Taher" pitchFamily="2" charset="-78"/>
            </a:endParaRPr>
          </a:p>
          <a:p>
            <a:pPr rtl="1">
              <a:spcBef>
                <a:spcPts val="1200"/>
              </a:spcBef>
            </a:pPr>
            <a:r>
              <a:rPr lang="fa-IR" sz="3200" b="1" dirty="0">
                <a:cs typeface="Taher" pitchFamily="2" charset="-78"/>
              </a:rPr>
              <a:t> </a:t>
            </a:r>
          </a:p>
          <a:p>
            <a:pPr rtl="1">
              <a:spcBef>
                <a:spcPts val="1200"/>
              </a:spcBef>
            </a:pPr>
            <a:endParaRPr lang="fa-IR" sz="3200" b="1" dirty="0">
              <a:cs typeface="Taher" pitchFamily="2" charset="-78"/>
            </a:endParaRPr>
          </a:p>
          <a:p>
            <a:pPr rtl="1">
              <a:spcBef>
                <a:spcPts val="1200"/>
              </a:spcBef>
            </a:pPr>
            <a:endParaRPr lang="fa-IR" sz="3200" b="1" dirty="0">
              <a:cs typeface="Taher" pitchFamily="2" charset="-78"/>
            </a:endParaRPr>
          </a:p>
          <a:p>
            <a:pPr rtl="1">
              <a:spcBef>
                <a:spcPts val="1200"/>
              </a:spcBef>
            </a:pPr>
            <a:r>
              <a:rPr lang="fa-IR" sz="3200" dirty="0">
                <a:cs typeface="Taher" pitchFamily="2" charset="-78"/>
              </a:rPr>
              <a:t>قال أبو بكر:</a:t>
            </a:r>
            <a:r>
              <a:rPr lang="fa-IR" sz="3200" b="1" dirty="0">
                <a:cs typeface="Taher" pitchFamily="2" charset="-78"/>
              </a:rPr>
              <a:t> فقد وُلِّيتُكم ولستُ بخيركم . قال ابن كثير: وهذا إسناد </a:t>
            </a:r>
            <a:r>
              <a:rPr lang="fa-IR" sz="3200" b="1" dirty="0" err="1">
                <a:cs typeface="Taher" pitchFamily="2" charset="-78"/>
              </a:rPr>
              <a:t>صحيح</a:t>
            </a:r>
            <a:r>
              <a:rPr lang="fa-IR" sz="3200" b="1" dirty="0">
                <a:cs typeface="Taher" pitchFamily="2" charset="-78"/>
              </a:rPr>
              <a:t> .</a:t>
            </a:r>
          </a:p>
          <a:p>
            <a:pPr rtl="1">
              <a:spcBef>
                <a:spcPts val="1200"/>
              </a:spcBef>
            </a:pPr>
            <a:endParaRPr lang="fa-IR" sz="3200" b="1" dirty="0">
              <a:cs typeface="Taher" pitchFamily="2" charset="-78"/>
            </a:endParaRPr>
          </a:p>
          <a:p>
            <a:pPr rtl="1">
              <a:spcBef>
                <a:spcPts val="1200"/>
              </a:spcBef>
            </a:pPr>
            <a:endParaRPr lang="en-US" sz="3200" dirty="0">
              <a:cs typeface="Taher" pitchFamily="2" charset="-78"/>
            </a:endParaRPr>
          </a:p>
          <a:p>
            <a:pPr rtl="1">
              <a:spcBef>
                <a:spcPts val="1200"/>
              </a:spcBef>
            </a:pPr>
            <a:endParaRPr lang="en-US" sz="3200" dirty="0">
              <a:cs typeface="Taher" pitchFamily="2" charset="-78"/>
            </a:endParaRPr>
          </a:p>
          <a:p>
            <a:pPr rtl="1">
              <a:spcBef>
                <a:spcPts val="1200"/>
              </a:spcBef>
            </a:pPr>
            <a:endParaRPr lang="en-US" sz="3000" dirty="0"/>
          </a:p>
        </p:txBody>
      </p:sp>
      <p:sp>
        <p:nvSpPr>
          <p:cNvPr id="2" name="Title 1"/>
          <p:cNvSpPr>
            <a:spLocks noGrp="1"/>
          </p:cNvSpPr>
          <p:nvPr>
            <p:ph type="title"/>
          </p:nvPr>
        </p:nvSpPr>
        <p:spPr>
          <a:xfrm>
            <a:off x="238878" y="-27384"/>
            <a:ext cx="11743741"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استعمال كلمه ولي در خلافت و ولايت</a:t>
            </a:r>
            <a:endParaRPr lang="en-US" sz="3600" dirty="0">
              <a:latin typeface="Arial" panose="020B0604020202020204" pitchFamily="34" charset="0"/>
              <a:cs typeface="Arial" panose="020B0604020202020204" pitchFamily="34" charset="0"/>
            </a:endParaRPr>
          </a:p>
        </p:txBody>
      </p:sp>
      <p:sp>
        <p:nvSpPr>
          <p:cNvPr id="10" name="Right Arrow 9">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1" name="Rectangle 10"/>
          <p:cNvSpPr/>
          <p:nvPr/>
        </p:nvSpPr>
        <p:spPr>
          <a:xfrm>
            <a:off x="7176120" y="1412776"/>
            <a:ext cx="412484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 صحيح مسلم: ج 5 ص 152، ح 4468</a:t>
            </a:r>
          </a:p>
        </p:txBody>
      </p:sp>
      <p:sp>
        <p:nvSpPr>
          <p:cNvPr id="12" name="Rectangle 11"/>
          <p:cNvSpPr/>
          <p:nvPr/>
        </p:nvSpPr>
        <p:spPr>
          <a:xfrm>
            <a:off x="7876632" y="4725144"/>
            <a:ext cx="342433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SA" sz="2800" dirty="0">
                <a:cs typeface="Taher" pitchFamily="2" charset="-78"/>
              </a:rPr>
              <a:t>البداية والنهاية ، ج 6 ، ص 301</a:t>
            </a:r>
            <a:endParaRPr lang="en-US" sz="2800" dirty="0">
              <a:cs typeface="Taher" pitchFamily="2" charset="-78"/>
            </a:endParaRPr>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83432" y="4725144"/>
            <a:ext cx="1769271" cy="180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243533" y="1585385"/>
            <a:ext cx="1509170" cy="2160000"/>
          </a:xfrm>
          <a:prstGeom prst="rect">
            <a:avLst/>
          </a:prstGeom>
        </p:spPr>
      </p:pic>
    </p:spTree>
    <p:extLst>
      <p:ext uri="{BB962C8B-B14F-4D97-AF65-F5344CB8AC3E}">
        <p14:creationId xmlns:p14="http://schemas.microsoft.com/office/powerpoint/2010/main" val="287157618"/>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667335" y="-26988"/>
            <a:ext cx="4868442" cy="6878638"/>
          </a:xfrm>
        </p:spPr>
      </p:pic>
      <p:sp>
        <p:nvSpPr>
          <p:cNvPr id="3" name="Title 2"/>
          <p:cNvSpPr>
            <a:spLocks noGrp="1"/>
          </p:cNvSpPr>
          <p:nvPr>
            <p:ph type="title"/>
          </p:nvPr>
        </p:nvSpPr>
        <p:spPr/>
        <p:txBody>
          <a:bodyPr/>
          <a:lstStyle/>
          <a:p>
            <a:endParaRPr lang="fa-IR"/>
          </a:p>
        </p:txBody>
      </p:sp>
      <p:sp>
        <p:nvSpPr>
          <p:cNvPr id="4" name="Title 1"/>
          <p:cNvSpPr txBox="1">
            <a:spLocks/>
          </p:cNvSpPr>
          <p:nvPr/>
        </p:nvSpPr>
        <p:spPr>
          <a:xfrm>
            <a:off x="238878" y="-27384"/>
            <a:ext cx="11743741" cy="820680"/>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rtl="1"/>
            <a:r>
              <a:rPr lang="fa-IR" sz="3600" b="1" dirty="0">
                <a:latin typeface="Arial" panose="020B0604020202020204" pitchFamily="34" charset="0"/>
                <a:cs typeface="Arial" panose="020B0604020202020204" pitchFamily="34" charset="0"/>
              </a:rPr>
              <a:t>استعمال كلمه ولي در خلافت و ولايت</a:t>
            </a:r>
            <a:endParaRPr lang="en-US" sz="3600" b="1" dirty="0">
              <a:latin typeface="Arial" panose="020B0604020202020204" pitchFamily="34" charset="0"/>
              <a:cs typeface="Arial" panose="020B0604020202020204" pitchFamily="34" charset="0"/>
            </a:endParaRPr>
          </a:p>
        </p:txBody>
      </p:sp>
      <p:sp>
        <p:nvSpPr>
          <p:cNvPr id="7" name="Content Placeholder 7"/>
          <p:cNvSpPr txBox="1">
            <a:spLocks/>
          </p:cNvSpPr>
          <p:nvPr/>
        </p:nvSpPr>
        <p:spPr>
          <a:xfrm>
            <a:off x="283144" y="764705"/>
            <a:ext cx="11653544" cy="6068861"/>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spcBef>
                <a:spcPts val="1200"/>
              </a:spcBef>
            </a:pPr>
            <a:r>
              <a:rPr lang="ar-SA" sz="3200" dirty="0">
                <a:cs typeface="Taher" pitchFamily="2" charset="-78"/>
              </a:rPr>
              <a:t>وقال </a:t>
            </a:r>
            <a:r>
              <a:rPr lang="fa-IR" sz="3200" dirty="0" err="1">
                <a:cs typeface="Taher" pitchFamily="2" charset="-78"/>
              </a:rPr>
              <a:t>في</a:t>
            </a:r>
            <a:r>
              <a:rPr lang="fa-IR" sz="3200" dirty="0">
                <a:cs typeface="Taher" pitchFamily="2" charset="-78"/>
              </a:rPr>
              <a:t> مرض</a:t>
            </a:r>
            <a:r>
              <a:rPr lang="ar-SA" sz="3200" dirty="0">
                <a:cs typeface="Taher" pitchFamily="2" charset="-78"/>
              </a:rPr>
              <a:t>ه : </a:t>
            </a:r>
            <a:r>
              <a:rPr lang="fa-IR" sz="3200" b="1" dirty="0" err="1">
                <a:cs typeface="Taher" pitchFamily="2" charset="-78"/>
              </a:rPr>
              <a:t>انّى</a:t>
            </a:r>
            <a:r>
              <a:rPr lang="fa-IR" sz="3200" b="1" dirty="0">
                <a:cs typeface="Taher" pitchFamily="2" charset="-78"/>
              </a:rPr>
              <a:t> قد </a:t>
            </a:r>
            <a:r>
              <a:rPr lang="fa-IR" sz="3200" b="1" dirty="0" err="1">
                <a:cs typeface="Taher" pitchFamily="2" charset="-78"/>
              </a:rPr>
              <a:t>ولّيت</a:t>
            </a:r>
            <a:r>
              <a:rPr lang="fa-IR" sz="3200" b="1" dirty="0">
                <a:cs typeface="Taher" pitchFamily="2" charset="-78"/>
              </a:rPr>
              <a:t> </a:t>
            </a:r>
            <a:r>
              <a:rPr lang="fa-IR" sz="3200" b="1" dirty="0" err="1">
                <a:cs typeface="Taher" pitchFamily="2" charset="-78"/>
              </a:rPr>
              <a:t>عليكم</a:t>
            </a:r>
            <a:r>
              <a:rPr lang="fa-IR" sz="3200" b="1" dirty="0">
                <a:cs typeface="Taher" pitchFamily="2" charset="-78"/>
              </a:rPr>
              <a:t> عمر.</a:t>
            </a:r>
            <a:endParaRPr lang="ar-SA" sz="3200" b="1" dirty="0">
              <a:cs typeface="Taher" pitchFamily="2" charset="-78"/>
            </a:endParaRPr>
          </a:p>
          <a:p>
            <a:pPr rtl="1">
              <a:spcBef>
                <a:spcPts val="1200"/>
              </a:spcBef>
            </a:pPr>
            <a:endParaRPr lang="ar-SA" sz="3200" b="1" dirty="0">
              <a:cs typeface="Taher" pitchFamily="2" charset="-78"/>
            </a:endParaRPr>
          </a:p>
          <a:p>
            <a:pPr rtl="1">
              <a:spcBef>
                <a:spcPts val="1200"/>
              </a:spcBef>
            </a:pPr>
            <a:endParaRPr lang="fa-IR" sz="3200" b="1" dirty="0">
              <a:cs typeface="Taher" pitchFamily="2" charset="-78"/>
            </a:endParaRPr>
          </a:p>
          <a:p>
            <a:pPr rtl="1">
              <a:spcBef>
                <a:spcPts val="1200"/>
              </a:spcBef>
            </a:pPr>
            <a:endParaRPr lang="ar-SA" sz="3200" b="1" dirty="0">
              <a:cs typeface="Taher" pitchFamily="2" charset="-78"/>
            </a:endParaRPr>
          </a:p>
          <a:p>
            <a:pPr rtl="1">
              <a:spcBef>
                <a:spcPts val="1200"/>
              </a:spcBef>
            </a:pPr>
            <a:r>
              <a:rPr lang="ar-SA" sz="3200" dirty="0">
                <a:cs typeface="Taher" pitchFamily="2" charset="-78"/>
              </a:rPr>
              <a:t>أن أبا بكر الصديق رضي الله عنه خطب الناس حين ولي بعد موت رسول الله صلى الله عليه و سلم فقال أيها الناس إني وليتكم ولست بخيركم فقد صح  </a:t>
            </a:r>
            <a:endParaRPr lang="en-US" sz="3200" dirty="0">
              <a:cs typeface="Taher" pitchFamily="2" charset="-78"/>
            </a:endParaRPr>
          </a:p>
          <a:p>
            <a:pPr rtl="1">
              <a:spcBef>
                <a:spcPts val="1200"/>
              </a:spcBef>
            </a:pPr>
            <a:endParaRPr lang="en-US" sz="3200" dirty="0">
              <a:cs typeface="Taher" pitchFamily="2" charset="-78"/>
            </a:endParaRPr>
          </a:p>
          <a:p>
            <a:pPr rtl="1">
              <a:spcBef>
                <a:spcPts val="1200"/>
              </a:spcBef>
            </a:pPr>
            <a:endParaRPr lang="en-US" sz="3000" dirty="0"/>
          </a:p>
        </p:txBody>
      </p:sp>
      <p:sp>
        <p:nvSpPr>
          <p:cNvPr id="9" name="Rectangle 8"/>
          <p:cNvSpPr/>
          <p:nvPr/>
        </p:nvSpPr>
        <p:spPr>
          <a:xfrm>
            <a:off x="6195082" y="4653136"/>
            <a:ext cx="510588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spcBef>
                <a:spcPts val="1200"/>
              </a:spcBef>
            </a:pPr>
            <a:r>
              <a:rPr lang="fa-IR" sz="2800" dirty="0">
                <a:cs typeface="Taher" pitchFamily="2" charset="-78"/>
              </a:rPr>
              <a:t> </a:t>
            </a:r>
            <a:r>
              <a:rPr lang="ar-SA" sz="2800" dirty="0">
                <a:cs typeface="Taher" pitchFamily="2" charset="-78"/>
              </a:rPr>
              <a:t>الفصل في الملل والأهواء والنحل ج 4 ص 105</a:t>
            </a:r>
          </a:p>
        </p:txBody>
      </p:sp>
      <p:sp>
        <p:nvSpPr>
          <p:cNvPr id="10" name="Rectangle 9"/>
          <p:cNvSpPr/>
          <p:nvPr/>
        </p:nvSpPr>
        <p:spPr>
          <a:xfrm>
            <a:off x="8214866" y="1524727"/>
            <a:ext cx="308610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cs typeface="Taher" pitchFamily="2" charset="-78"/>
              </a:rPr>
              <a:t>تاريخ الطبرى: ج 3 ص 429</a:t>
            </a:r>
            <a:endParaRPr lang="en-US" sz="2800" dirty="0">
              <a:cs typeface="Taher" pitchFamily="2" charset="-78"/>
            </a:endParaRPr>
          </a:p>
        </p:txBody>
      </p:sp>
      <p:pic>
        <p:nvPicPr>
          <p:cNvPr id="12" name="Picture 11">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16119" y="4276356"/>
            <a:ext cx="1528768" cy="2160000"/>
          </a:xfrm>
          <a:prstGeom prst="rect">
            <a:avLst/>
          </a:prstGeom>
        </p:spPr>
      </p:pic>
      <p:pic>
        <p:nvPicPr>
          <p:cNvPr id="13" name="Picture 1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02335" y="973185"/>
            <a:ext cx="1514140" cy="2160000"/>
          </a:xfrm>
          <a:prstGeom prst="rect">
            <a:avLst/>
          </a:prstGeom>
        </p:spPr>
      </p:pic>
    </p:spTree>
    <p:extLst>
      <p:ext uri="{BB962C8B-B14F-4D97-AF65-F5344CB8AC3E}">
        <p14:creationId xmlns:p14="http://schemas.microsoft.com/office/powerpoint/2010/main" val="364493112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326950" y="-26988"/>
            <a:ext cx="3549213" cy="6878638"/>
          </a:xfrm>
        </p:spPr>
      </p:pic>
      <p:sp>
        <p:nvSpPr>
          <p:cNvPr id="3" name="Title 2"/>
          <p:cNvSpPr>
            <a:spLocks noGrp="1"/>
          </p:cNvSpPr>
          <p:nvPr>
            <p:ph type="title"/>
          </p:nvPr>
        </p:nvSpPr>
        <p:spPr/>
        <p:txBody>
          <a:bodyPr/>
          <a:lstStyle/>
          <a:p>
            <a:endParaRPr lang="fa-IR"/>
          </a:p>
        </p:txBody>
      </p:sp>
      <p:sp>
        <p:nvSpPr>
          <p:cNvPr id="4" name="Title 1"/>
          <p:cNvSpPr txBox="1">
            <a:spLocks/>
          </p:cNvSpPr>
          <p:nvPr/>
        </p:nvSpPr>
        <p:spPr>
          <a:xfrm>
            <a:off x="238878" y="-27384"/>
            <a:ext cx="11743741" cy="820680"/>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rtl="1"/>
            <a:r>
              <a:rPr lang="fa-IR" sz="3600" b="1" dirty="0">
                <a:latin typeface="Arial" panose="020B0604020202020204" pitchFamily="34" charset="0"/>
                <a:cs typeface="Arial" panose="020B0604020202020204" pitchFamily="34" charset="0"/>
              </a:rPr>
              <a:t>استعمال كلمه ولي در خلافت و ولايت</a:t>
            </a:r>
            <a:endParaRPr lang="en-US" sz="3600" b="1" dirty="0">
              <a:latin typeface="Arial" panose="020B0604020202020204" pitchFamily="34" charset="0"/>
              <a:cs typeface="Arial" panose="020B0604020202020204" pitchFamily="34" charset="0"/>
            </a:endParaRPr>
          </a:p>
        </p:txBody>
      </p:sp>
      <p:sp>
        <p:nvSpPr>
          <p:cNvPr id="5" name="Content Placeholder 7"/>
          <p:cNvSpPr txBox="1">
            <a:spLocks/>
          </p:cNvSpPr>
          <p:nvPr/>
        </p:nvSpPr>
        <p:spPr>
          <a:xfrm>
            <a:off x="283144" y="764705"/>
            <a:ext cx="11653544" cy="6068861"/>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spcBef>
                <a:spcPts val="1200"/>
              </a:spcBef>
            </a:pPr>
            <a:r>
              <a:rPr lang="fa-IR" sz="3200" dirty="0" err="1"/>
              <a:t>وهكذا</a:t>
            </a:r>
            <a:r>
              <a:rPr lang="fa-IR" sz="3200" dirty="0"/>
              <a:t> بعد ما </a:t>
            </a:r>
            <a:r>
              <a:rPr lang="fa-IR" sz="3200" dirty="0" err="1"/>
              <a:t>أغمي</a:t>
            </a:r>
            <a:r>
              <a:rPr lang="fa-IR" sz="3200" dirty="0"/>
              <a:t> </a:t>
            </a:r>
            <a:r>
              <a:rPr lang="fa-IR" sz="3200" dirty="0" err="1"/>
              <a:t>عليه</a:t>
            </a:r>
            <a:r>
              <a:rPr lang="fa-IR" sz="3200" dirty="0"/>
              <a:t> </a:t>
            </a:r>
            <a:r>
              <a:rPr lang="fa-IR" sz="3200" dirty="0" err="1"/>
              <a:t>قبيل</a:t>
            </a:r>
            <a:r>
              <a:rPr lang="fa-IR" sz="3200" dirty="0"/>
              <a:t> </a:t>
            </a:r>
            <a:r>
              <a:rPr lang="fa-IR" sz="3200" dirty="0" err="1"/>
              <a:t>وفاته</a:t>
            </a:r>
            <a:r>
              <a:rPr lang="fa-IR" sz="3200" dirty="0"/>
              <a:t> </a:t>
            </a:r>
            <a:r>
              <a:rPr lang="fa-IR" sz="3200" dirty="0" err="1"/>
              <a:t>ثم</a:t>
            </a:r>
            <a:r>
              <a:rPr lang="fa-IR" sz="3200" dirty="0"/>
              <a:t> </a:t>
            </a:r>
            <a:r>
              <a:rPr lang="fa-IR" sz="3200" dirty="0" err="1"/>
              <a:t>أفاق</a:t>
            </a:r>
            <a:r>
              <a:rPr lang="fa-IR" sz="3200" dirty="0"/>
              <a:t> </a:t>
            </a:r>
            <a:r>
              <a:rPr lang="fa-IR" sz="3200" dirty="0" err="1"/>
              <a:t>وقال</a:t>
            </a:r>
            <a:r>
              <a:rPr lang="fa-IR" sz="3200" dirty="0"/>
              <a:t>: </a:t>
            </a:r>
            <a:r>
              <a:rPr lang="fa-IR" sz="3200" b="1" dirty="0" err="1"/>
              <a:t>اللهم</a:t>
            </a:r>
            <a:r>
              <a:rPr lang="fa-IR" sz="3200" b="1" dirty="0"/>
              <a:t> </a:t>
            </a:r>
            <a:r>
              <a:rPr lang="fa-IR" sz="3200" b="1" dirty="0" err="1"/>
              <a:t>وليته</a:t>
            </a:r>
            <a:r>
              <a:rPr lang="fa-IR" sz="3200" b="1" dirty="0"/>
              <a:t> </a:t>
            </a:r>
            <a:r>
              <a:rPr lang="fa-IR" sz="3200" b="1" dirty="0" err="1"/>
              <a:t>بغير</a:t>
            </a:r>
            <a:r>
              <a:rPr lang="fa-IR" sz="3200" b="1" dirty="0"/>
              <a:t> </a:t>
            </a:r>
            <a:r>
              <a:rPr lang="fa-IR" sz="3200" b="1" dirty="0" err="1"/>
              <a:t>أمر</a:t>
            </a:r>
            <a:r>
              <a:rPr lang="fa-IR" sz="3200" b="1" dirty="0"/>
              <a:t> </a:t>
            </a:r>
            <a:r>
              <a:rPr lang="fa-IR" sz="3200" b="1" dirty="0" err="1"/>
              <a:t>نبيك</a:t>
            </a:r>
            <a:r>
              <a:rPr lang="fa-IR" sz="3200" b="1" dirty="0"/>
              <a:t> </a:t>
            </a:r>
          </a:p>
          <a:p>
            <a:pPr rtl="1">
              <a:spcBef>
                <a:spcPts val="1200"/>
              </a:spcBef>
            </a:pPr>
            <a:endParaRPr lang="fa-IR" sz="3200" b="1" dirty="0"/>
          </a:p>
          <a:p>
            <a:pPr rtl="1">
              <a:spcBef>
                <a:spcPts val="1200"/>
              </a:spcBef>
            </a:pPr>
            <a:endParaRPr lang="fa-IR" sz="3200" b="1" dirty="0"/>
          </a:p>
          <a:p>
            <a:pPr rtl="1">
              <a:spcBef>
                <a:spcPts val="1200"/>
              </a:spcBef>
            </a:pPr>
            <a:r>
              <a:rPr lang="ar-SA" sz="3200" dirty="0">
                <a:cs typeface="Taher" pitchFamily="2" charset="-78"/>
              </a:rPr>
              <a:t>قال عمر بن خطاب: </a:t>
            </a:r>
            <a:r>
              <a:rPr lang="fa-IR" sz="3200" b="1" dirty="0">
                <a:cs typeface="Taher" pitchFamily="2" charset="-78"/>
              </a:rPr>
              <a:t>«لو </a:t>
            </a:r>
            <a:r>
              <a:rPr lang="fa-IR" sz="3200" b="1" dirty="0" err="1">
                <a:cs typeface="Taher" pitchFamily="2" charset="-78"/>
              </a:rPr>
              <a:t>أدركت</a:t>
            </a:r>
            <a:r>
              <a:rPr lang="fa-IR" sz="3200" b="1" dirty="0">
                <a:cs typeface="Taher" pitchFamily="2" charset="-78"/>
              </a:rPr>
              <a:t> سالم </a:t>
            </a:r>
            <a:r>
              <a:rPr lang="fa-IR" sz="3200" b="1" dirty="0" err="1">
                <a:cs typeface="Taher" pitchFamily="2" charset="-78"/>
              </a:rPr>
              <a:t>مولى</a:t>
            </a:r>
            <a:r>
              <a:rPr lang="fa-IR" sz="3200" b="1" dirty="0">
                <a:cs typeface="Taher" pitchFamily="2" charset="-78"/>
              </a:rPr>
              <a:t> </a:t>
            </a:r>
            <a:r>
              <a:rPr lang="fa-IR" sz="3200" b="1" dirty="0" err="1">
                <a:cs typeface="Taher" pitchFamily="2" charset="-78"/>
              </a:rPr>
              <a:t>أبي</a:t>
            </a:r>
            <a:r>
              <a:rPr lang="fa-IR" sz="3200" b="1" dirty="0">
                <a:cs typeface="Taher" pitchFamily="2" charset="-78"/>
              </a:rPr>
              <a:t> </a:t>
            </a:r>
            <a:r>
              <a:rPr lang="fa-IR" sz="3200" b="1" dirty="0" err="1">
                <a:cs typeface="Taher" pitchFamily="2" charset="-78"/>
              </a:rPr>
              <a:t>حذيفة</a:t>
            </a:r>
            <a:r>
              <a:rPr lang="fa-IR" sz="3200" b="1" dirty="0">
                <a:cs typeface="Taher" pitchFamily="2" charset="-78"/>
              </a:rPr>
              <a:t> </a:t>
            </a:r>
            <a:r>
              <a:rPr lang="fa-IR" sz="3200" b="1" dirty="0" err="1">
                <a:cs typeface="Taher" pitchFamily="2" charset="-78"/>
              </a:rPr>
              <a:t>لولّيته</a:t>
            </a:r>
            <a:r>
              <a:rPr lang="fa-IR" sz="3200" b="1" dirty="0">
                <a:cs typeface="Taher" pitchFamily="2" charset="-78"/>
              </a:rPr>
              <a:t> </a:t>
            </a:r>
            <a:r>
              <a:rPr lang="fa-IR" sz="3200" b="1" dirty="0" err="1">
                <a:cs typeface="Taher" pitchFamily="2" charset="-78"/>
              </a:rPr>
              <a:t>واستخلفته</a:t>
            </a:r>
            <a:r>
              <a:rPr lang="fa-IR" sz="3200" b="1" dirty="0">
                <a:cs typeface="Taher" pitchFamily="2" charset="-78"/>
              </a:rPr>
              <a:t>».</a:t>
            </a:r>
            <a:r>
              <a:rPr lang="fa-IR" sz="3200" dirty="0">
                <a:cs typeface="Taher" pitchFamily="2" charset="-78"/>
              </a:rPr>
              <a:t> </a:t>
            </a:r>
          </a:p>
          <a:p>
            <a:pPr rtl="1">
              <a:spcBef>
                <a:spcPts val="1200"/>
              </a:spcBef>
            </a:pPr>
            <a:endParaRPr lang="fa-IR" sz="3200" dirty="0">
              <a:cs typeface="Taher" pitchFamily="2" charset="-78"/>
            </a:endParaRPr>
          </a:p>
          <a:p>
            <a:pPr rtl="1">
              <a:spcBef>
                <a:spcPts val="1200"/>
              </a:spcBef>
            </a:pPr>
            <a:endParaRPr lang="fa-IR" sz="3200" dirty="0">
              <a:cs typeface="Taher" pitchFamily="2" charset="-78"/>
            </a:endParaRPr>
          </a:p>
          <a:p>
            <a:pPr rtl="1">
              <a:spcBef>
                <a:spcPts val="1200"/>
              </a:spcBef>
            </a:pPr>
            <a:r>
              <a:rPr lang="fa-IR" sz="3200" b="1" dirty="0">
                <a:cs typeface="Taher" pitchFamily="2" charset="-78"/>
              </a:rPr>
              <a:t>قال عثمان: قد </a:t>
            </a:r>
            <a:r>
              <a:rPr lang="fa-IR" sz="3200" b="1" dirty="0" err="1">
                <a:cs typeface="Taher" pitchFamily="2" charset="-78"/>
              </a:rPr>
              <a:t>وليت</a:t>
            </a:r>
            <a:r>
              <a:rPr lang="fa-IR" sz="3200" b="1" dirty="0">
                <a:cs typeface="Taher" pitchFamily="2" charset="-78"/>
              </a:rPr>
              <a:t> </a:t>
            </a:r>
            <a:r>
              <a:rPr lang="fa-IR" sz="3200" b="1" dirty="0" err="1">
                <a:cs typeface="Taher" pitchFamily="2" charset="-78"/>
              </a:rPr>
              <a:t>أمركم</a:t>
            </a:r>
            <a:r>
              <a:rPr lang="fa-IR" sz="3200" b="1" dirty="0">
                <a:cs typeface="Taher" pitchFamily="2" charset="-78"/>
              </a:rPr>
              <a:t> </a:t>
            </a:r>
            <a:r>
              <a:rPr lang="fa-IR" sz="3200" b="1" dirty="0" err="1">
                <a:cs typeface="Taher" pitchFamily="2" charset="-78"/>
              </a:rPr>
              <a:t>فأستعين</a:t>
            </a:r>
            <a:r>
              <a:rPr lang="fa-IR" sz="3200" b="1" dirty="0">
                <a:cs typeface="Taher" pitchFamily="2" charset="-78"/>
              </a:rPr>
              <a:t> الله.</a:t>
            </a:r>
            <a:endParaRPr lang="en-US" sz="3200" dirty="0">
              <a:cs typeface="Taher" pitchFamily="2" charset="-78"/>
            </a:endParaRPr>
          </a:p>
          <a:p>
            <a:pPr rtl="1">
              <a:spcBef>
                <a:spcPts val="1200"/>
              </a:spcBef>
            </a:pPr>
            <a:endParaRPr lang="en-US" sz="3200" dirty="0">
              <a:cs typeface="Taher" pitchFamily="2" charset="-78"/>
            </a:endParaRPr>
          </a:p>
          <a:p>
            <a:pPr rtl="1">
              <a:spcBef>
                <a:spcPts val="1200"/>
              </a:spcBef>
            </a:pPr>
            <a:endParaRPr lang="en-US" sz="3000" dirty="0"/>
          </a:p>
        </p:txBody>
      </p:sp>
      <p:sp>
        <p:nvSpPr>
          <p:cNvPr id="6" name="Rectangle 5"/>
          <p:cNvSpPr/>
          <p:nvPr/>
        </p:nvSpPr>
        <p:spPr>
          <a:xfrm>
            <a:off x="7686912" y="1448626"/>
            <a:ext cx="361829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الثقات، ابن حبان، ج 2 ، ص 192</a:t>
            </a:r>
            <a:endParaRPr lang="en-US" sz="2800" dirty="0">
              <a:cs typeface="Taher" pitchFamily="2" charset="-78"/>
            </a:endParaRPr>
          </a:p>
        </p:txBody>
      </p:sp>
      <p:sp>
        <p:nvSpPr>
          <p:cNvPr id="7" name="Rectangle 6"/>
          <p:cNvSpPr/>
          <p:nvPr/>
        </p:nvSpPr>
        <p:spPr>
          <a:xfrm>
            <a:off x="8686988" y="3383166"/>
            <a:ext cx="259558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SA" sz="2800" dirty="0">
                <a:cs typeface="Taher" pitchFamily="2" charset="-78"/>
              </a:rPr>
              <a:t>الاستيعاب: ج2 ص161</a:t>
            </a:r>
            <a:endParaRPr lang="en-US" sz="2800" dirty="0">
              <a:cs typeface="Taher" pitchFamily="2" charset="-78"/>
            </a:endParaRPr>
          </a:p>
        </p:txBody>
      </p:sp>
      <p:sp>
        <p:nvSpPr>
          <p:cNvPr id="8" name="Rectangle 7"/>
          <p:cNvSpPr/>
          <p:nvPr/>
        </p:nvSpPr>
        <p:spPr>
          <a:xfrm>
            <a:off x="8002506" y="5293235"/>
            <a:ext cx="328006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cs typeface="Taher" pitchFamily="2" charset="-78"/>
              </a:rPr>
              <a:t>أنساب الأشراف ج 2 ص 263</a:t>
            </a:r>
            <a:endParaRPr lang="en-US" sz="2800" dirty="0">
              <a:cs typeface="Taher" pitchFamily="2" charset="-78"/>
            </a:endParaRPr>
          </a:p>
        </p:txBody>
      </p:sp>
      <p:pic>
        <p:nvPicPr>
          <p:cNvPr id="10" name="Picture 9">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37141" y="908324"/>
            <a:ext cx="928757" cy="1800000"/>
          </a:xfrm>
          <a:prstGeom prst="rect">
            <a:avLst/>
          </a:prstGeom>
        </p:spPr>
      </p:pic>
    </p:spTree>
    <p:extLst>
      <p:ext uri="{BB962C8B-B14F-4D97-AF65-F5344CB8AC3E}">
        <p14:creationId xmlns:p14="http://schemas.microsoft.com/office/powerpoint/2010/main" val="257744707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3144" y="938172"/>
            <a:ext cx="11653544"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dirty="0">
                <a:cs typeface="Taher" pitchFamily="2" charset="-78"/>
              </a:rPr>
              <a:t>قالت عائشة: </a:t>
            </a:r>
            <a:r>
              <a:rPr lang="fa-IR" sz="3200" b="1" dirty="0">
                <a:cs typeface="Taher" pitchFamily="2" charset="-78"/>
              </a:rPr>
              <a:t> لما وَلِيَ أبو بكر قال الألباني: ...</a:t>
            </a:r>
            <a:r>
              <a:rPr lang="fa-IR" sz="3200" dirty="0">
                <a:cs typeface="Taher" pitchFamily="2" charset="-78"/>
              </a:rPr>
              <a:t> هذا صحيح على شرط الشيخين. </a:t>
            </a:r>
          </a:p>
          <a:p>
            <a:pPr rtl="1"/>
            <a:endParaRPr lang="fa-IR" sz="3200" dirty="0">
              <a:cs typeface="Taher" pitchFamily="2" charset="-78"/>
            </a:endParaRPr>
          </a:p>
          <a:p>
            <a:pPr rtl="1"/>
            <a:endParaRPr lang="en-US" sz="3200" dirty="0"/>
          </a:p>
          <a:p>
            <a:pPr rtl="1"/>
            <a:r>
              <a:rPr lang="fa-IR" sz="3200" dirty="0">
                <a:cs typeface="Taher" pitchFamily="2" charset="-78"/>
              </a:rPr>
              <a:t>قال أبو نعيم الأصفهاني (ت 430):</a:t>
            </a:r>
            <a:r>
              <a:rPr lang="fa-IR" sz="3200" b="1" dirty="0">
                <a:cs typeface="Taher" pitchFamily="2" charset="-78"/>
              </a:rPr>
              <a:t> وكانت ولاية أبي بكر سنتين وأربعة أشهر . </a:t>
            </a:r>
          </a:p>
          <a:p>
            <a:pPr rtl="1"/>
            <a:endParaRPr lang="fa-IR" sz="3200" b="1" dirty="0">
              <a:cs typeface="Taher" pitchFamily="2" charset="-78"/>
            </a:endParaRPr>
          </a:p>
          <a:p>
            <a:pPr rtl="1"/>
            <a:endParaRPr lang="en-US" sz="3200" b="1" dirty="0">
              <a:cs typeface="Taher" pitchFamily="2" charset="-78"/>
            </a:endParaRPr>
          </a:p>
          <a:p>
            <a:pPr rtl="1"/>
            <a:r>
              <a:rPr lang="fa-IR" sz="3200" dirty="0">
                <a:cs typeface="Taher" pitchFamily="2" charset="-78"/>
              </a:rPr>
              <a:t>قال البيهقي:</a:t>
            </a:r>
            <a:r>
              <a:rPr lang="fa-IR" sz="3200" b="1" dirty="0">
                <a:cs typeface="Taher" pitchFamily="2" charset="-78"/>
              </a:rPr>
              <a:t> فقتل هشام شهيدا بأجنادين في ولاية أبي بكر </a:t>
            </a:r>
          </a:p>
          <a:p>
            <a:pPr rtl="1"/>
            <a:endParaRPr lang="fa-IR" sz="3200" dirty="0">
              <a:cs typeface="Taher" pitchFamily="2" charset="-78"/>
            </a:endParaRPr>
          </a:p>
          <a:p>
            <a:pPr rtl="1"/>
            <a:endParaRPr lang="en-US" sz="3200" dirty="0">
              <a:cs typeface="Taher" pitchFamily="2" charset="-78"/>
            </a:endParaRPr>
          </a:p>
          <a:p>
            <a:pPr rtl="1"/>
            <a:endParaRPr lang="en-US" sz="3200" b="1" dirty="0">
              <a:cs typeface="Taher" pitchFamily="2" charset="-78"/>
            </a:endParaRPr>
          </a:p>
          <a:p>
            <a:pPr rtl="1"/>
            <a:endParaRPr lang="en-US" sz="3200" dirty="0">
              <a:cs typeface="Taher" pitchFamily="2" charset="-78"/>
            </a:endParaRPr>
          </a:p>
          <a:p>
            <a:pPr rtl="1"/>
            <a:endParaRPr lang="en-US" sz="3000" dirty="0"/>
          </a:p>
        </p:txBody>
      </p:sp>
      <p:sp>
        <p:nvSpPr>
          <p:cNvPr id="2" name="Title 1"/>
          <p:cNvSpPr>
            <a:spLocks noGrp="1"/>
          </p:cNvSpPr>
          <p:nvPr>
            <p:ph type="title"/>
          </p:nvPr>
        </p:nvSpPr>
        <p:spPr>
          <a:xfrm>
            <a:off x="238878" y="88040"/>
            <a:ext cx="11743741"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استعمال كلمه ولي در خلافت و ولايت</a:t>
            </a:r>
            <a:endParaRPr lang="en-US" sz="3600" dirty="0">
              <a:latin typeface="Arial" panose="020B0604020202020204" pitchFamily="34" charset="0"/>
              <a:cs typeface="Arial" panose="020B0604020202020204" pitchFamily="34" charset="0"/>
            </a:endParaRPr>
          </a:p>
        </p:txBody>
      </p:sp>
      <p:sp>
        <p:nvSpPr>
          <p:cNvPr id="10" name="Right Arrow 9">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 name="Rectangle 4"/>
          <p:cNvSpPr/>
          <p:nvPr/>
        </p:nvSpPr>
        <p:spPr>
          <a:xfrm>
            <a:off x="8566632" y="1556792"/>
            <a:ext cx="290816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إرواء الغليل ج 8 ص 232 </a:t>
            </a:r>
          </a:p>
        </p:txBody>
      </p:sp>
      <p:sp>
        <p:nvSpPr>
          <p:cNvPr id="6" name="Rectangle 5"/>
          <p:cNvSpPr/>
          <p:nvPr/>
        </p:nvSpPr>
        <p:spPr>
          <a:xfrm>
            <a:off x="8230001" y="3360140"/>
            <a:ext cx="324479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cs typeface="Taher" pitchFamily="2" charset="-78"/>
              </a:rPr>
              <a:t>معرفة الصحابة  ج 1   ص 30 </a:t>
            </a:r>
          </a:p>
        </p:txBody>
      </p:sp>
      <p:sp>
        <p:nvSpPr>
          <p:cNvPr id="7" name="Rectangle 6"/>
          <p:cNvSpPr/>
          <p:nvPr/>
        </p:nvSpPr>
        <p:spPr>
          <a:xfrm>
            <a:off x="8446406" y="5165077"/>
            <a:ext cx="302839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cs typeface="Taher" pitchFamily="2" charset="-78"/>
              </a:rPr>
              <a:t>دلائل النبوة  ج 2   ص 462</a:t>
            </a:r>
            <a:endParaRPr lang="en-US" sz="2800" dirty="0">
              <a:cs typeface="Taher" pitchFamily="2" charset="-78"/>
            </a:endParaRPr>
          </a:p>
        </p:txBody>
      </p:sp>
      <p:pic>
        <p:nvPicPr>
          <p:cNvPr id="4" name="Picture 3">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86092" y="2983360"/>
            <a:ext cx="1262151" cy="1800000"/>
          </a:xfrm>
          <a:prstGeom prst="rect">
            <a:avLst/>
          </a:prstGeom>
        </p:spPr>
      </p:pic>
      <p:pic>
        <p:nvPicPr>
          <p:cNvPr id="9" name="Picture 8">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08362" y="1031314"/>
            <a:ext cx="1217609" cy="1800000"/>
          </a:xfrm>
          <a:prstGeom prst="rect">
            <a:avLst/>
          </a:prstGeom>
        </p:spPr>
      </p:pic>
      <p:pic>
        <p:nvPicPr>
          <p:cNvPr id="11" name="Picture 10">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08362" y="4905954"/>
            <a:ext cx="1276191" cy="1800000"/>
          </a:xfrm>
          <a:prstGeom prst="rect">
            <a:avLst/>
          </a:prstGeom>
        </p:spPr>
      </p:pic>
    </p:spTree>
    <p:extLst>
      <p:ext uri="{BB962C8B-B14F-4D97-AF65-F5344CB8AC3E}">
        <p14:creationId xmlns:p14="http://schemas.microsoft.com/office/powerpoint/2010/main" val="206466750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672659" y="-26988"/>
            <a:ext cx="4857795" cy="6878638"/>
          </a:xfrm>
        </p:spPr>
      </p:pic>
      <p:sp>
        <p:nvSpPr>
          <p:cNvPr id="3" name="Title 2"/>
          <p:cNvSpPr>
            <a:spLocks noGrp="1"/>
          </p:cNvSpPr>
          <p:nvPr>
            <p:ph type="title"/>
          </p:nvPr>
        </p:nvSpPr>
        <p:spPr/>
        <p:txBody>
          <a:bodyPr/>
          <a:lstStyle/>
          <a:p>
            <a:endParaRPr lang="fa-IR"/>
          </a:p>
        </p:txBody>
      </p:sp>
      <p:sp>
        <p:nvSpPr>
          <p:cNvPr id="4" name="Title 1"/>
          <p:cNvSpPr txBox="1">
            <a:spLocks/>
          </p:cNvSpPr>
          <p:nvPr/>
        </p:nvSpPr>
        <p:spPr>
          <a:xfrm>
            <a:off x="238878" y="88040"/>
            <a:ext cx="11743741" cy="820680"/>
          </a:xfrm>
          <a:prstGeom prst="rect">
            <a:avLst/>
          </a:prstGeom>
        </p:spPr>
        <p:style>
          <a:lnRef idx="0">
            <a:scrgbClr r="0" g="0" b="0"/>
          </a:lnRef>
          <a:fillRef idx="1002">
            <a:schemeClr val="dk2"/>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latin typeface="+mj-lt"/>
                <a:ea typeface="+mj-ea"/>
                <a:cs typeface="+mj-cs"/>
              </a:defRPr>
            </a:lvl2pPr>
            <a:lvl3pPr eaLnBrk="1" hangingPunct="1">
              <a:defRPr>
                <a:solidFill>
                  <a:schemeClr val="tx2"/>
                </a:solidFill>
                <a:latin typeface="+mj-lt"/>
                <a:ea typeface="+mj-ea"/>
                <a:cs typeface="+mj-cs"/>
              </a:defRPr>
            </a:lvl3pPr>
            <a:lvl4pPr eaLnBrk="1" hangingPunct="1">
              <a:defRPr>
                <a:solidFill>
                  <a:schemeClr val="tx2"/>
                </a:solidFill>
                <a:latin typeface="+mj-lt"/>
                <a:ea typeface="+mj-ea"/>
                <a:cs typeface="+mj-cs"/>
              </a:defRPr>
            </a:lvl4pPr>
            <a:lvl5pPr eaLnBrk="1" hangingPunct="1">
              <a:defRPr>
                <a:solidFill>
                  <a:schemeClr val="tx2"/>
                </a:solidFill>
                <a:latin typeface="+mj-lt"/>
                <a:ea typeface="+mj-ea"/>
                <a:cs typeface="+mj-cs"/>
              </a:defRPr>
            </a:lvl5pPr>
            <a:lvl6pPr eaLnBrk="1" hangingPunct="1">
              <a:defRPr>
                <a:solidFill>
                  <a:schemeClr val="tx2"/>
                </a:solidFill>
                <a:latin typeface="+mj-lt"/>
                <a:ea typeface="+mj-ea"/>
                <a:cs typeface="+mj-cs"/>
              </a:defRPr>
            </a:lvl6pPr>
            <a:lvl7pPr eaLnBrk="1" hangingPunct="1">
              <a:defRPr>
                <a:solidFill>
                  <a:schemeClr val="tx2"/>
                </a:solidFill>
                <a:latin typeface="+mj-lt"/>
                <a:ea typeface="+mj-ea"/>
                <a:cs typeface="+mj-cs"/>
              </a:defRPr>
            </a:lvl7pPr>
            <a:lvl8pPr eaLnBrk="1" hangingPunct="1">
              <a:defRPr>
                <a:solidFill>
                  <a:schemeClr val="tx2"/>
                </a:solidFill>
                <a:latin typeface="+mj-lt"/>
                <a:ea typeface="+mj-ea"/>
                <a:cs typeface="+mj-cs"/>
              </a:defRPr>
            </a:lvl8pPr>
            <a:lvl9pPr eaLnBrk="1" hangingPunct="1">
              <a:defRPr>
                <a:solidFill>
                  <a:schemeClr val="tx2"/>
                </a:solidFill>
                <a:latin typeface="+mj-lt"/>
                <a:ea typeface="+mj-ea"/>
                <a:cs typeface="+mj-cs"/>
              </a:defRPr>
            </a:lvl9pPr>
          </a:lstStyle>
          <a:p>
            <a:pPr rtl="1"/>
            <a:r>
              <a:rPr lang="fa-IR" sz="3600" b="1" dirty="0">
                <a:latin typeface="Arial" panose="020B0604020202020204" pitchFamily="34" charset="0"/>
                <a:cs typeface="Arial" panose="020B0604020202020204" pitchFamily="34" charset="0"/>
              </a:rPr>
              <a:t>استعمال كلمه ولي در خلافت و ولايت</a:t>
            </a:r>
            <a:endParaRPr lang="en-US" sz="3600" b="1" dirty="0">
              <a:latin typeface="Arial" panose="020B0604020202020204" pitchFamily="34" charset="0"/>
              <a:cs typeface="Arial" panose="020B0604020202020204" pitchFamily="34" charset="0"/>
            </a:endParaRPr>
          </a:p>
        </p:txBody>
      </p:sp>
      <p:sp>
        <p:nvSpPr>
          <p:cNvPr id="5" name="Content Placeholder 7"/>
          <p:cNvSpPr txBox="1">
            <a:spLocks/>
          </p:cNvSpPr>
          <p:nvPr/>
        </p:nvSpPr>
        <p:spPr>
          <a:xfrm>
            <a:off x="283144" y="938172"/>
            <a:ext cx="11653544" cy="5890376"/>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r>
              <a:rPr lang="fa-IR" sz="3200" dirty="0">
                <a:cs typeface="Taher" pitchFamily="2" charset="-78"/>
              </a:rPr>
              <a:t>قال </a:t>
            </a:r>
            <a:r>
              <a:rPr lang="fa-IR" sz="3200" dirty="0" err="1">
                <a:cs typeface="Taher" pitchFamily="2" charset="-78"/>
              </a:rPr>
              <a:t>ابوبكر</a:t>
            </a:r>
            <a:r>
              <a:rPr lang="fa-IR" sz="3200" dirty="0">
                <a:cs typeface="Taher" pitchFamily="2" charset="-78"/>
              </a:rPr>
              <a:t> ابن </a:t>
            </a:r>
            <a:r>
              <a:rPr lang="fa-IR" sz="3200" dirty="0" err="1">
                <a:cs typeface="Taher" pitchFamily="2" charset="-78"/>
              </a:rPr>
              <a:t>العربي</a:t>
            </a:r>
            <a:r>
              <a:rPr lang="fa-IR" sz="3200" dirty="0">
                <a:cs typeface="Taher" pitchFamily="2" charset="-78"/>
              </a:rPr>
              <a:t>:</a:t>
            </a:r>
            <a:r>
              <a:rPr lang="fa-IR" sz="3200" b="1" dirty="0">
                <a:cs typeface="Taher" pitchFamily="2" charset="-78"/>
              </a:rPr>
              <a:t> </a:t>
            </a:r>
            <a:r>
              <a:rPr lang="fa-IR" sz="3200" b="1" dirty="0" err="1">
                <a:cs typeface="Taher" pitchFamily="2" charset="-78"/>
              </a:rPr>
              <a:t>فإذا</a:t>
            </a:r>
            <a:r>
              <a:rPr lang="fa-IR" sz="3200" b="1" dirty="0">
                <a:cs typeface="Taher" pitchFamily="2" charset="-78"/>
              </a:rPr>
              <a:t> </a:t>
            </a:r>
            <a:r>
              <a:rPr lang="fa-IR" sz="3200" b="1" dirty="0" err="1">
                <a:cs typeface="Taher" pitchFamily="2" charset="-78"/>
              </a:rPr>
              <a:t>عددنا</a:t>
            </a:r>
            <a:r>
              <a:rPr lang="fa-IR" sz="3200" b="1" dirty="0">
                <a:cs typeface="Taher" pitchFamily="2" charset="-78"/>
              </a:rPr>
              <a:t> من </a:t>
            </a:r>
            <a:r>
              <a:rPr lang="fa-IR" sz="3200" b="1" dirty="0" err="1">
                <a:cs typeface="Taher" pitchFamily="2" charset="-78"/>
              </a:rPr>
              <a:t>ولاية</a:t>
            </a:r>
            <a:r>
              <a:rPr lang="fa-IR" sz="3200" b="1" dirty="0">
                <a:cs typeface="Taher" pitchFamily="2" charset="-78"/>
              </a:rPr>
              <a:t> </a:t>
            </a:r>
            <a:r>
              <a:rPr lang="fa-IR" sz="3200" b="1" dirty="0" err="1">
                <a:cs typeface="Taher" pitchFamily="2" charset="-78"/>
              </a:rPr>
              <a:t>أبي</a:t>
            </a:r>
            <a:r>
              <a:rPr lang="fa-IR" sz="3200" b="1" dirty="0">
                <a:cs typeface="Taher" pitchFamily="2" charset="-78"/>
              </a:rPr>
              <a:t> </a:t>
            </a:r>
            <a:r>
              <a:rPr lang="fa-IR" sz="3200" b="1" dirty="0" err="1">
                <a:cs typeface="Taher" pitchFamily="2" charset="-78"/>
              </a:rPr>
              <a:t>بكر</a:t>
            </a:r>
            <a:r>
              <a:rPr lang="fa-IR" sz="3200" b="1" dirty="0">
                <a:cs typeface="Taher" pitchFamily="2" charset="-78"/>
              </a:rPr>
              <a:t> </a:t>
            </a:r>
            <a:r>
              <a:rPr lang="fa-IR" sz="3200" b="1" dirty="0" err="1">
                <a:cs typeface="Taher" pitchFamily="2" charset="-78"/>
              </a:rPr>
              <a:t>إلى</a:t>
            </a:r>
            <a:r>
              <a:rPr lang="fa-IR" sz="3200" b="1" dirty="0">
                <a:cs typeface="Taher" pitchFamily="2" charset="-78"/>
              </a:rPr>
              <a:t> </a:t>
            </a:r>
            <a:r>
              <a:rPr lang="fa-IR" sz="3200" b="1" dirty="0" err="1">
                <a:cs typeface="Taher" pitchFamily="2" charset="-78"/>
              </a:rPr>
              <a:t>تسليم</a:t>
            </a:r>
            <a:r>
              <a:rPr lang="fa-IR" sz="3200" b="1" dirty="0">
                <a:cs typeface="Taher" pitchFamily="2" charset="-78"/>
              </a:rPr>
              <a:t> </a:t>
            </a:r>
            <a:r>
              <a:rPr lang="fa-IR" sz="3200" b="1" dirty="0" err="1">
                <a:cs typeface="Taher" pitchFamily="2" charset="-78"/>
              </a:rPr>
              <a:t>الحسن</a:t>
            </a:r>
            <a:r>
              <a:rPr lang="fa-IR" sz="3200" b="1" dirty="0">
                <a:cs typeface="Taher" pitchFamily="2" charset="-78"/>
              </a:rPr>
              <a:t> </a:t>
            </a:r>
            <a:r>
              <a:rPr lang="fa-IR" sz="3200" b="1" dirty="0" err="1">
                <a:cs typeface="Taher" pitchFamily="2" charset="-78"/>
              </a:rPr>
              <a:t>كانت</a:t>
            </a:r>
            <a:r>
              <a:rPr lang="fa-IR" sz="3200" b="1" dirty="0">
                <a:cs typeface="Taher" pitchFamily="2" charset="-78"/>
              </a:rPr>
              <a:t> </a:t>
            </a:r>
            <a:r>
              <a:rPr lang="fa-IR" sz="3200" b="1" dirty="0" err="1">
                <a:cs typeface="Taher" pitchFamily="2" charset="-78"/>
              </a:rPr>
              <a:t>ثلاثين</a:t>
            </a:r>
            <a:r>
              <a:rPr lang="fa-IR" sz="3200" b="1" dirty="0">
                <a:cs typeface="Taher" pitchFamily="2" charset="-78"/>
              </a:rPr>
              <a:t> </a:t>
            </a:r>
            <a:r>
              <a:rPr lang="fa-IR" sz="3200" b="1" dirty="0" err="1">
                <a:cs typeface="Taher" pitchFamily="2" charset="-78"/>
              </a:rPr>
              <a:t>سنة</a:t>
            </a:r>
            <a:r>
              <a:rPr lang="fa-IR" sz="3200" b="1" dirty="0">
                <a:cs typeface="Taher" pitchFamily="2" charset="-78"/>
              </a:rPr>
              <a:t> لا </a:t>
            </a:r>
            <a:r>
              <a:rPr lang="fa-IR" sz="3200" b="1" dirty="0" err="1">
                <a:cs typeface="Taher" pitchFamily="2" charset="-78"/>
              </a:rPr>
              <a:t>تزيد</a:t>
            </a:r>
            <a:r>
              <a:rPr lang="fa-IR" sz="3200" b="1" dirty="0">
                <a:cs typeface="Taher" pitchFamily="2" charset="-78"/>
              </a:rPr>
              <a:t> </a:t>
            </a:r>
            <a:r>
              <a:rPr lang="fa-IR" sz="3200" b="1" dirty="0" err="1">
                <a:cs typeface="Taher" pitchFamily="2" charset="-78"/>
              </a:rPr>
              <a:t>ولا</a:t>
            </a:r>
            <a:r>
              <a:rPr lang="fa-IR" sz="3200" b="1" dirty="0">
                <a:cs typeface="Taher" pitchFamily="2" charset="-78"/>
              </a:rPr>
              <a:t> </a:t>
            </a:r>
            <a:r>
              <a:rPr lang="fa-IR" sz="3200" b="1" dirty="0" err="1">
                <a:cs typeface="Taher" pitchFamily="2" charset="-78"/>
              </a:rPr>
              <a:t>تنقص</a:t>
            </a:r>
            <a:r>
              <a:rPr lang="fa-IR" sz="3200" b="1" dirty="0">
                <a:cs typeface="Taher" pitchFamily="2" charset="-78"/>
              </a:rPr>
              <a:t> </a:t>
            </a:r>
          </a:p>
          <a:p>
            <a:pPr rtl="1"/>
            <a:endParaRPr lang="fa-IR" sz="3200" b="1" dirty="0">
              <a:cs typeface="Taher" pitchFamily="2" charset="-78"/>
            </a:endParaRPr>
          </a:p>
          <a:p>
            <a:pPr rtl="1"/>
            <a:endParaRPr lang="fa-IR" sz="3200" b="1" dirty="0">
              <a:cs typeface="Taher" pitchFamily="2" charset="-78"/>
            </a:endParaRPr>
          </a:p>
          <a:p>
            <a:pPr rtl="1"/>
            <a:endParaRPr lang="en-US" sz="3200" dirty="0">
              <a:cs typeface="Taher" pitchFamily="2" charset="-78"/>
            </a:endParaRPr>
          </a:p>
          <a:p>
            <a:pPr rtl="1">
              <a:lnSpc>
                <a:spcPct val="130000"/>
              </a:lnSpc>
            </a:pPr>
            <a:r>
              <a:rPr lang="fa-IR" sz="3200" dirty="0">
                <a:cs typeface="Taher" pitchFamily="2" charset="-78"/>
              </a:rPr>
              <a:t>قال ابن </a:t>
            </a:r>
            <a:r>
              <a:rPr lang="fa-IR" sz="3200" dirty="0" err="1">
                <a:cs typeface="Taher" pitchFamily="2" charset="-78"/>
              </a:rPr>
              <a:t>تيمية</a:t>
            </a:r>
            <a:r>
              <a:rPr lang="fa-IR" sz="3200" dirty="0">
                <a:cs typeface="Taher" pitchFamily="2" charset="-78"/>
              </a:rPr>
              <a:t>: </a:t>
            </a:r>
            <a:r>
              <a:rPr lang="fa-IR" sz="3200" b="1" dirty="0" err="1">
                <a:cs typeface="Taher" pitchFamily="2" charset="-78"/>
              </a:rPr>
              <a:t>ومن</a:t>
            </a:r>
            <a:r>
              <a:rPr lang="fa-IR" sz="3200" b="1" dirty="0">
                <a:cs typeface="Taher" pitchFamily="2" charset="-78"/>
              </a:rPr>
              <a:t> </a:t>
            </a:r>
            <a:r>
              <a:rPr lang="fa-IR" sz="3200" b="1" dirty="0" err="1">
                <a:cs typeface="Taher" pitchFamily="2" charset="-78"/>
              </a:rPr>
              <a:t>نازع</a:t>
            </a:r>
            <a:r>
              <a:rPr lang="fa-IR" sz="3200" b="1" dirty="0">
                <a:cs typeface="Taher" pitchFamily="2" charset="-78"/>
              </a:rPr>
              <a:t> </a:t>
            </a:r>
            <a:r>
              <a:rPr lang="fa-IR" sz="3200" b="1" dirty="0" err="1">
                <a:cs typeface="Taher" pitchFamily="2" charset="-78"/>
              </a:rPr>
              <a:t>في</a:t>
            </a:r>
            <a:r>
              <a:rPr lang="fa-IR" sz="3200" b="1" dirty="0">
                <a:cs typeface="Taher" pitchFamily="2" charset="-78"/>
              </a:rPr>
              <a:t> </a:t>
            </a:r>
            <a:r>
              <a:rPr lang="fa-IR" sz="3200" b="1" dirty="0" err="1">
                <a:cs typeface="Taher" pitchFamily="2" charset="-78"/>
              </a:rPr>
              <a:t>هذا</a:t>
            </a:r>
            <a:r>
              <a:rPr lang="fa-IR" sz="3200" b="1" dirty="0">
                <a:cs typeface="Taher" pitchFamily="2" charset="-78"/>
              </a:rPr>
              <a:t> </a:t>
            </a:r>
            <a:r>
              <a:rPr lang="fa-IR" sz="3200" b="1" dirty="0" err="1">
                <a:cs typeface="Taher" pitchFamily="2" charset="-78"/>
              </a:rPr>
              <a:t>فهو</a:t>
            </a:r>
            <a:r>
              <a:rPr lang="fa-IR" sz="3200" b="1" dirty="0">
                <a:cs typeface="Taher" pitchFamily="2" charset="-78"/>
              </a:rPr>
              <a:t> </a:t>
            </a:r>
            <a:r>
              <a:rPr lang="fa-IR" sz="3200" b="1" dirty="0" err="1">
                <a:cs typeface="Taher" pitchFamily="2" charset="-78"/>
              </a:rPr>
              <a:t>شبيه</a:t>
            </a:r>
            <a:r>
              <a:rPr lang="fa-IR" sz="3200" b="1" dirty="0">
                <a:cs typeface="Taher" pitchFamily="2" charset="-78"/>
              </a:rPr>
              <a:t> </a:t>
            </a:r>
            <a:r>
              <a:rPr lang="fa-IR" sz="3200" b="1" dirty="0" err="1">
                <a:cs typeface="Taher" pitchFamily="2" charset="-78"/>
              </a:rPr>
              <a:t>بمن</a:t>
            </a:r>
            <a:r>
              <a:rPr lang="fa-IR" sz="3200" b="1" dirty="0">
                <a:cs typeface="Taher" pitchFamily="2" charset="-78"/>
              </a:rPr>
              <a:t> </a:t>
            </a:r>
            <a:r>
              <a:rPr lang="fa-IR" sz="3200" b="1" dirty="0" err="1">
                <a:cs typeface="Taher" pitchFamily="2" charset="-78"/>
              </a:rPr>
              <a:t>نازع</a:t>
            </a:r>
            <a:r>
              <a:rPr lang="fa-IR" sz="3200" b="1" dirty="0">
                <a:cs typeface="Taher" pitchFamily="2" charset="-78"/>
              </a:rPr>
              <a:t> </a:t>
            </a:r>
            <a:r>
              <a:rPr lang="fa-IR" sz="3200" b="1" dirty="0" err="1">
                <a:cs typeface="Taher" pitchFamily="2" charset="-78"/>
              </a:rPr>
              <a:t>في</a:t>
            </a:r>
            <a:r>
              <a:rPr lang="fa-IR" sz="3200" b="1" dirty="0">
                <a:cs typeface="Taher" pitchFamily="2" charset="-78"/>
              </a:rPr>
              <a:t> </a:t>
            </a:r>
            <a:r>
              <a:rPr lang="fa-IR" sz="3200" b="1" dirty="0" err="1">
                <a:cs typeface="Taher" pitchFamily="2" charset="-78"/>
              </a:rPr>
              <a:t>ولاية</a:t>
            </a:r>
            <a:r>
              <a:rPr lang="fa-IR" sz="3200" b="1" dirty="0">
                <a:cs typeface="Taher" pitchFamily="2" charset="-78"/>
              </a:rPr>
              <a:t> </a:t>
            </a:r>
            <a:r>
              <a:rPr lang="fa-IR" sz="3200" b="1" dirty="0" err="1">
                <a:cs typeface="Taher" pitchFamily="2" charset="-78"/>
              </a:rPr>
              <a:t>أبي</a:t>
            </a:r>
            <a:r>
              <a:rPr lang="fa-IR" sz="3200" b="1" dirty="0">
                <a:cs typeface="Taher" pitchFamily="2" charset="-78"/>
              </a:rPr>
              <a:t> </a:t>
            </a:r>
            <a:r>
              <a:rPr lang="fa-IR" sz="3200" b="1" dirty="0" err="1">
                <a:cs typeface="Taher" pitchFamily="2" charset="-78"/>
              </a:rPr>
              <a:t>بكر</a:t>
            </a:r>
            <a:r>
              <a:rPr lang="fa-IR" sz="3200" b="1" dirty="0">
                <a:cs typeface="Taher" pitchFamily="2" charset="-78"/>
              </a:rPr>
              <a:t> </a:t>
            </a:r>
            <a:r>
              <a:rPr lang="fa-IR" sz="3200" b="1" dirty="0" err="1">
                <a:cs typeface="Taher" pitchFamily="2" charset="-78"/>
              </a:rPr>
              <a:t>وعمر</a:t>
            </a:r>
            <a:r>
              <a:rPr lang="fa-IR" sz="3200" b="1" dirty="0">
                <a:cs typeface="Taher" pitchFamily="2" charset="-78"/>
              </a:rPr>
              <a:t> </a:t>
            </a:r>
            <a:r>
              <a:rPr lang="fa-IR" sz="3200" b="1" dirty="0" err="1">
                <a:cs typeface="Taher" pitchFamily="2" charset="-78"/>
              </a:rPr>
              <a:t>وعثمان</a:t>
            </a:r>
            <a:r>
              <a:rPr lang="fa-IR" sz="3200" b="1" dirty="0">
                <a:cs typeface="Taher" pitchFamily="2" charset="-78"/>
              </a:rPr>
              <a:t> </a:t>
            </a:r>
            <a:endParaRPr lang="en-US" sz="3200" dirty="0">
              <a:cs typeface="Taher" pitchFamily="2" charset="-78"/>
            </a:endParaRPr>
          </a:p>
          <a:p>
            <a:pPr rtl="1"/>
            <a:endParaRPr lang="en-US" sz="3200" dirty="0">
              <a:cs typeface="Taher" pitchFamily="2" charset="-78"/>
            </a:endParaRPr>
          </a:p>
          <a:p>
            <a:pPr rtl="1"/>
            <a:endParaRPr lang="en-US" sz="3200" b="1" dirty="0">
              <a:cs typeface="Taher" pitchFamily="2" charset="-78"/>
            </a:endParaRPr>
          </a:p>
          <a:p>
            <a:pPr rtl="1"/>
            <a:endParaRPr lang="en-US" sz="3200" dirty="0">
              <a:cs typeface="Taher" pitchFamily="2" charset="-78"/>
            </a:endParaRPr>
          </a:p>
          <a:p>
            <a:pPr rtl="1"/>
            <a:endParaRPr lang="en-US" sz="3000" dirty="0"/>
          </a:p>
        </p:txBody>
      </p:sp>
      <p:sp>
        <p:nvSpPr>
          <p:cNvPr id="6" name="Rectangle 5"/>
          <p:cNvSpPr/>
          <p:nvPr/>
        </p:nvSpPr>
        <p:spPr>
          <a:xfrm>
            <a:off x="7104112" y="4725144"/>
            <a:ext cx="372890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cs typeface="Taher" pitchFamily="2" charset="-78"/>
              </a:rPr>
              <a:t>منهاج السنة النبوية  ج 4   ص 525</a:t>
            </a:r>
            <a:endParaRPr lang="en-US" sz="2800" dirty="0">
              <a:cs typeface="Taher" pitchFamily="2" charset="-78"/>
            </a:endParaRPr>
          </a:p>
        </p:txBody>
      </p:sp>
      <p:sp>
        <p:nvSpPr>
          <p:cNvPr id="7" name="Rectangle 6"/>
          <p:cNvSpPr/>
          <p:nvPr/>
        </p:nvSpPr>
        <p:spPr>
          <a:xfrm>
            <a:off x="7035182" y="2060848"/>
            <a:ext cx="379783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cs typeface="Taher" pitchFamily="2" charset="-78"/>
              </a:rPr>
              <a:t>العواصم من القواصم  ج1ص 207،</a:t>
            </a:r>
            <a:endParaRPr lang="en-US" sz="2800" dirty="0">
              <a:cs typeface="Taher" pitchFamily="2" charset="-78"/>
            </a:endParaRPr>
          </a:p>
        </p:txBody>
      </p:sp>
      <p:pic>
        <p:nvPicPr>
          <p:cNvPr id="9" name="Picture 8">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0141" y="4725144"/>
            <a:ext cx="1271186" cy="1800000"/>
          </a:xfrm>
          <a:prstGeom prst="rect">
            <a:avLst/>
          </a:prstGeom>
        </p:spPr>
      </p:pic>
      <p:pic>
        <p:nvPicPr>
          <p:cNvPr id="10" name="Picture 9">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25466" y="1688782"/>
            <a:ext cx="1276619" cy="1800000"/>
          </a:xfrm>
          <a:prstGeom prst="rect">
            <a:avLst/>
          </a:prstGeom>
        </p:spPr>
      </p:pic>
    </p:spTree>
    <p:extLst>
      <p:ext uri="{BB962C8B-B14F-4D97-AF65-F5344CB8AC3E}">
        <p14:creationId xmlns:p14="http://schemas.microsoft.com/office/powerpoint/2010/main" val="606945733"/>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271492833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774560"/>
            <a:ext cx="11887781" cy="6068861"/>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a:solidFill>
                  <a:srgbClr val="0000FF"/>
                </a:solidFill>
                <a:latin typeface="Arial" pitchFamily="34" charset="0"/>
                <a:cs typeface="Arial" pitchFamily="34" charset="0"/>
              </a:rPr>
              <a:t>قول عمر: أَصبحت اليومَ موَلِي كل مؤمن ومؤمنة</a:t>
            </a:r>
            <a:endParaRPr lang="en-US" sz="3200" b="1" dirty="0">
              <a:solidFill>
                <a:srgbClr val="0000FF"/>
              </a:solidFill>
              <a:latin typeface="Arial" pitchFamily="34" charset="0"/>
              <a:cs typeface="Arial" pitchFamily="34" charset="0"/>
            </a:endParaRPr>
          </a:p>
          <a:p>
            <a:pPr algn="just" rtl="1"/>
            <a:r>
              <a:rPr lang="fa-IR" sz="3200" b="1" dirty="0">
                <a:cs typeface="Taher" pitchFamily="2" charset="-78"/>
              </a:rPr>
              <a:t>روی أحمد بن حنبل عَنِ الْبَرَاءِ بن عَازِبٍ</a:t>
            </a:r>
            <a:r>
              <a:rPr lang="fa-IR" sz="2400" b="1" dirty="0">
                <a:cs typeface="Taher" pitchFamily="2" charset="-78"/>
              </a:rPr>
              <a:t> </a:t>
            </a:r>
            <a:r>
              <a:rPr lang="fa-IR" sz="3200" b="1" dirty="0">
                <a:cs typeface="Taher" pitchFamily="2" charset="-78"/>
              </a:rPr>
              <a:t>قال: كنا مع رسول اللَّهِ</a:t>
            </a:r>
            <a:r>
              <a:rPr lang="en-US" sz="3200" b="1" dirty="0">
                <a:cs typeface="Taher" pitchFamily="2" charset="-78"/>
              </a:rPr>
              <a:t> </a:t>
            </a:r>
            <a:r>
              <a:rPr lang="fa-IR" sz="3200" b="1" dirty="0">
                <a:cs typeface="Taher" pitchFamily="2" charset="-78"/>
              </a:rPr>
              <a:t>| ... وَأَخَذَ بِيَدِ علي رضي الله عنه فقال: أَلَسْتُمْ تَعْلَمُونَ انى أَوْلَى بِالْمُؤْمِنِينَ من أَنْفُسِهِمْ؟ قالوا: بَلَى، قال: أَلَسْتُمْ تَعْلَمُونَ انى أَوْلَى بِكُلِّ مُؤْمِنٍ من نَفْسِهِ؟ قالوا: بَلَى، قال: فَأَخَذَ بِيَدِ عَلِىٍّ فقال: من كنت مَوْلاَهُ فعلي مَوْلاَهُ اللهم وَالِ من ولاه وَعَادِ من عَادَاهُ. قال:</a:t>
            </a:r>
            <a:r>
              <a:rPr lang="fa-IR" sz="3200" b="1" dirty="0">
                <a:ln>
                  <a:solidFill>
                    <a:srgbClr val="FF0000"/>
                  </a:solidFill>
                </a:ln>
                <a:cs typeface="Taher" pitchFamily="2" charset="-78"/>
              </a:rPr>
              <a:t> </a:t>
            </a:r>
            <a:r>
              <a:rPr lang="fa-IR" sz="3200" b="1" dirty="0">
                <a:ln>
                  <a:solidFill>
                    <a:srgbClr val="FF0000"/>
                  </a:solidFill>
                </a:ln>
                <a:solidFill>
                  <a:schemeClr val="tx1"/>
                </a:solidFill>
                <a:effectLst>
                  <a:outerShdw blurRad="38100" dist="38100" dir="2700000" algn="tl">
                    <a:srgbClr val="000000">
                      <a:alpha val="43137"/>
                    </a:srgbClr>
                  </a:outerShdw>
                </a:effectLst>
                <a:cs typeface="Taher" pitchFamily="2" charset="-78"/>
              </a:rPr>
              <a:t>فَلَقِيَهُ عُمَرُ بَعْدَ ذلك فقال: له هنيأ يا بن أبي طَالِبٍ أَصْبَحْتَ وَأَمْسَيْتَ مولى كل مُؤْمِنٍ وَمُؤْمِنَةٍ.</a:t>
            </a:r>
          </a:p>
          <a:p>
            <a:pPr rtl="1">
              <a:lnSpc>
                <a:spcPct val="50000"/>
              </a:lnSpc>
            </a:pPr>
            <a:endParaRPr lang="fa-IR" sz="3200" b="1" dirty="0">
              <a:ln>
                <a:solidFill>
                  <a:srgbClr val="FF0000"/>
                </a:solidFill>
              </a:ln>
              <a:solidFill>
                <a:schemeClr val="tx1"/>
              </a:solidFill>
              <a:effectLst>
                <a:outerShdw blurRad="38100" dist="38100" dir="2700000" algn="tl">
                  <a:srgbClr val="000000">
                    <a:alpha val="43137"/>
                  </a:srgbClr>
                </a:outerShdw>
              </a:effectLst>
              <a:cs typeface="Taher" pitchFamily="2" charset="-78"/>
            </a:endParaRPr>
          </a:p>
          <a:p>
            <a:pPr rtl="1">
              <a:lnSpc>
                <a:spcPct val="50000"/>
              </a:lnSpc>
            </a:pPr>
            <a:endParaRPr lang="fa-IR" sz="3200" b="1" dirty="0">
              <a:ln>
                <a:solidFill>
                  <a:srgbClr val="FF0000"/>
                </a:solidFill>
              </a:ln>
              <a:solidFill>
                <a:schemeClr val="tx1"/>
              </a:solidFill>
              <a:effectLst>
                <a:outerShdw blurRad="38100" dist="38100" dir="2700000" algn="tl">
                  <a:srgbClr val="000000">
                    <a:alpha val="43137"/>
                  </a:srgbClr>
                </a:outerShdw>
              </a:effectLst>
              <a:cs typeface="Taher" pitchFamily="2" charset="-78"/>
            </a:endParaRPr>
          </a:p>
          <a:p>
            <a:pPr rtl="1">
              <a:lnSpc>
                <a:spcPct val="50000"/>
              </a:lnSpc>
            </a:pPr>
            <a:endParaRPr lang="fa-IR" sz="3200" b="1" dirty="0">
              <a:ln>
                <a:solidFill>
                  <a:srgbClr val="FF0000"/>
                </a:solidFill>
              </a:ln>
              <a:solidFill>
                <a:schemeClr val="tx1"/>
              </a:solidFill>
              <a:effectLst>
                <a:outerShdw blurRad="38100" dist="38100" dir="2700000" algn="tl">
                  <a:srgbClr val="000000">
                    <a:alpha val="43137"/>
                  </a:srgbClr>
                </a:outerShdw>
              </a:effectLst>
              <a:cs typeface="Taher" pitchFamily="2" charset="-78"/>
            </a:endParaRPr>
          </a:p>
          <a:p>
            <a:pPr rtl="1"/>
            <a:r>
              <a:rPr lang="fa-IR" sz="3200" b="1" dirty="0">
                <a:ln w="50800"/>
                <a:solidFill>
                  <a:schemeClr val="tx1"/>
                </a:solidFill>
                <a:cs typeface="Taher" pitchFamily="2" charset="-78"/>
              </a:rPr>
              <a:t>قال ملاعلى الهروى : رواه أحمد) أي في مسنده، </a:t>
            </a:r>
            <a:r>
              <a:rPr lang="fa-IR" sz="3200" b="1" dirty="0" err="1">
                <a:ln w="50800"/>
                <a:solidFill>
                  <a:schemeClr val="tx1"/>
                </a:solidFill>
                <a:cs typeface="Taher" pitchFamily="2" charset="-78"/>
              </a:rPr>
              <a:t>وأقل</a:t>
            </a:r>
            <a:r>
              <a:rPr lang="fa-IR" sz="3200" b="1" dirty="0">
                <a:ln w="50800"/>
                <a:solidFill>
                  <a:schemeClr val="tx1"/>
                </a:solidFill>
                <a:cs typeface="Taher" pitchFamily="2" charset="-78"/>
              </a:rPr>
              <a:t> مرتبته </a:t>
            </a:r>
            <a:r>
              <a:rPr lang="fa-IR" sz="3200" b="1" dirty="0" err="1">
                <a:ln w="50800"/>
                <a:solidFill>
                  <a:schemeClr val="tx1"/>
                </a:solidFill>
                <a:cs typeface="Taher" pitchFamily="2" charset="-78"/>
              </a:rPr>
              <a:t>أن</a:t>
            </a:r>
            <a:r>
              <a:rPr lang="fa-IR" sz="3200" b="1" dirty="0">
                <a:ln w="50800"/>
                <a:solidFill>
                  <a:schemeClr val="tx1"/>
                </a:solidFill>
                <a:cs typeface="Taher" pitchFamily="2" charset="-78"/>
              </a:rPr>
              <a:t> </a:t>
            </a:r>
          </a:p>
          <a:p>
            <a:pPr rtl="1"/>
            <a:r>
              <a:rPr lang="fa-IR" sz="3200" b="1" dirty="0" err="1">
                <a:ln w="50800"/>
                <a:solidFill>
                  <a:schemeClr val="tx1"/>
                </a:solidFill>
                <a:cs typeface="Taher" pitchFamily="2" charset="-78"/>
              </a:rPr>
              <a:t>يكون</a:t>
            </a:r>
            <a:r>
              <a:rPr lang="fa-IR" sz="3200" b="1" dirty="0">
                <a:ln w="50800"/>
                <a:solidFill>
                  <a:schemeClr val="tx1"/>
                </a:solidFill>
                <a:cs typeface="Taher" pitchFamily="2" charset="-78"/>
              </a:rPr>
              <a:t> </a:t>
            </a:r>
            <a:r>
              <a:rPr lang="fa-IR" sz="3200" b="1" dirty="0" err="1">
                <a:ln w="50800"/>
                <a:solidFill>
                  <a:schemeClr val="tx1"/>
                </a:solidFill>
                <a:cs typeface="Taher" pitchFamily="2" charset="-78"/>
              </a:rPr>
              <a:t>حسنا</a:t>
            </a:r>
            <a:r>
              <a:rPr lang="fa-IR" sz="3200" b="1" dirty="0">
                <a:ln w="50800"/>
                <a:solidFill>
                  <a:schemeClr val="tx1"/>
                </a:solidFill>
                <a:cs typeface="Taher" pitchFamily="2" charset="-78"/>
              </a:rPr>
              <a:t> فلا التفات لمن قدح في ثبوت هذا الحديث.</a:t>
            </a:r>
            <a:endParaRPr lang="en-US" sz="3200" b="1" dirty="0">
              <a:ln w="50800"/>
              <a:solidFill>
                <a:schemeClr val="tx1"/>
              </a:solidFill>
              <a:cs typeface="Taher" pitchFamily="2" charset="-78"/>
            </a:endParaRPr>
          </a:p>
          <a:p>
            <a:pPr rtl="1"/>
            <a:endParaRPr lang="en-US" sz="3200" b="1" dirty="0">
              <a:ln>
                <a:solidFill>
                  <a:srgbClr val="FF0000"/>
                </a:solidFill>
              </a:ln>
              <a:solidFill>
                <a:schemeClr val="tx1"/>
              </a:solidFill>
              <a:effectLst>
                <a:outerShdw blurRad="38100" dist="38100" dir="2700000" algn="tl">
                  <a:srgbClr val="000000">
                    <a:alpha val="43137"/>
                  </a:srgbClr>
                </a:outerShdw>
              </a:effectLst>
              <a:cs typeface="Taher" pitchFamily="2" charset="-78"/>
            </a:endParaRPr>
          </a:p>
          <a:p>
            <a:pPr rtl="1"/>
            <a:endParaRPr lang="en-US" sz="3200" b="1" dirty="0">
              <a:solidFill>
                <a:srgbClr val="0000FF"/>
              </a:solidFill>
            </a:endParaRPr>
          </a:p>
        </p:txBody>
      </p:sp>
      <p:sp>
        <p:nvSpPr>
          <p:cNvPr id="2" name="Title 1"/>
          <p:cNvSpPr>
            <a:spLocks noGrp="1"/>
          </p:cNvSpPr>
          <p:nvPr>
            <p:ph type="title"/>
          </p:nvPr>
        </p:nvSpPr>
        <p:spPr>
          <a:xfrm>
            <a:off x="120854" y="-27384"/>
            <a:ext cx="11979790" cy="776366"/>
          </a:xfrm>
        </p:spPr>
        <p:style>
          <a:lnRef idx="0">
            <a:scrgbClr r="0" g="0" b="0"/>
          </a:lnRef>
          <a:fillRef idx="1002">
            <a:schemeClr val="dk2"/>
          </a:fillRef>
          <a:effectRef idx="0">
            <a:scrgbClr r="0" g="0" b="0"/>
          </a:effectRef>
          <a:fontRef idx="major"/>
        </p:style>
        <p:txBody>
          <a:bodyPr>
            <a:normAutofit/>
          </a:bodyPr>
          <a:lstStyle/>
          <a:p>
            <a:r>
              <a:rPr lang="fa-IR" sz="3600" dirty="0">
                <a:latin typeface="Arial" panose="020B0604020202020204" pitchFamily="34" charset="0"/>
                <a:cs typeface="Arial" panose="020B0604020202020204" pitchFamily="34" charset="0"/>
              </a:rPr>
              <a:t>تبريك خليفه دوم  به امير المؤمنين  (ع) </a:t>
            </a:r>
            <a:endParaRPr lang="en-US" sz="3600" dirty="0">
              <a:latin typeface="Arial" panose="020B0604020202020204" pitchFamily="34" charset="0"/>
              <a:cs typeface="Arial" panose="020B0604020202020204" pitchFamily="34" charset="0"/>
            </a:endParaRPr>
          </a:p>
        </p:txBody>
      </p:sp>
      <p:sp>
        <p:nvSpPr>
          <p:cNvPr id="9" name="Rectangle 8"/>
          <p:cNvSpPr/>
          <p:nvPr/>
        </p:nvSpPr>
        <p:spPr>
          <a:xfrm>
            <a:off x="6078876" y="4070600"/>
            <a:ext cx="5123517"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Low" rtl="1"/>
            <a:r>
              <a:rPr lang="fa-IR" sz="2800" dirty="0">
                <a:cs typeface="Homa" pitchFamily="2" charset="-78"/>
              </a:rPr>
              <a:t>مسند أحمد بن حنبل، ج 4، ص 281، ح18502</a:t>
            </a:r>
            <a:endParaRPr lang="en-US" sz="2800" dirty="0">
              <a:cs typeface="Homa" pitchFamily="2" charset="-78"/>
            </a:endParaRPr>
          </a:p>
        </p:txBody>
      </p:sp>
      <p:sp>
        <p:nvSpPr>
          <p:cNvPr id="7" name="Rectangle 6"/>
          <p:cNvSpPr/>
          <p:nvPr/>
        </p:nvSpPr>
        <p:spPr>
          <a:xfrm>
            <a:off x="5807968" y="6093296"/>
            <a:ext cx="539442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Low" rtl="1"/>
            <a:r>
              <a:rPr lang="ar-LB" sz="2800" b="1" dirty="0">
                <a:ln w="50800"/>
                <a:solidFill>
                  <a:schemeClr val="tx1"/>
                </a:solidFill>
                <a:cs typeface="بدر" pitchFamily="2" charset="-78"/>
              </a:rPr>
              <a:t>مرقاة المفاتيح شرح مشكاة المصابيح، </a:t>
            </a:r>
            <a:r>
              <a:rPr lang="fa-IR" sz="2800" b="1" dirty="0">
                <a:ln w="50800"/>
                <a:solidFill>
                  <a:schemeClr val="tx1"/>
                </a:solidFill>
                <a:cs typeface="بدر" pitchFamily="2" charset="-78"/>
              </a:rPr>
              <a:t>ج11، ص78</a:t>
            </a:r>
            <a:endParaRPr lang="en-US" sz="2800" b="1" dirty="0">
              <a:ln w="50800"/>
              <a:solidFill>
                <a:schemeClr val="tx1"/>
              </a:solidFill>
              <a:cs typeface="بدر" pitchFamily="2" charset="-78"/>
            </a:endParaRPr>
          </a:p>
        </p:txBody>
      </p:sp>
      <p:sp>
        <p:nvSpPr>
          <p:cNvPr id="11" name="Right Arrow 10">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5753" y="3170600"/>
            <a:ext cx="1202490" cy="1800000"/>
          </a:xfrm>
          <a:prstGeom prst="rect">
            <a:avLst/>
          </a:prstGeom>
        </p:spPr>
      </p:pic>
      <p:pic>
        <p:nvPicPr>
          <p:cNvPr id="5" name="Picture 4">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02630" y="4936909"/>
            <a:ext cx="1207286" cy="1800000"/>
          </a:xfrm>
          <a:prstGeom prst="rect">
            <a:avLst/>
          </a:prstGeom>
        </p:spPr>
      </p:pic>
    </p:spTree>
    <p:extLst>
      <p:ext uri="{BB962C8B-B14F-4D97-AF65-F5344CB8AC3E}">
        <p14:creationId xmlns:p14="http://schemas.microsoft.com/office/powerpoint/2010/main" val="346541487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46390" y="692415"/>
            <a:ext cx="11887781" cy="612955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b="1" dirty="0">
                <a:solidFill>
                  <a:srgbClr val="0000FF"/>
                </a:solidFill>
                <a:latin typeface="Arial" pitchFamily="34" charset="0"/>
                <a:cs typeface="Arial" pitchFamily="34" charset="0"/>
              </a:rPr>
              <a:t>قول عمر: أَصبحت اليومَ وَلِي كل مؤمن</a:t>
            </a:r>
            <a:endParaRPr lang="en-US" sz="3200" b="1" dirty="0">
              <a:solidFill>
                <a:srgbClr val="0000FF"/>
              </a:solidFill>
              <a:latin typeface="Arial" pitchFamily="34" charset="0"/>
              <a:cs typeface="Arial" pitchFamily="34" charset="0"/>
            </a:endParaRPr>
          </a:p>
          <a:p>
            <a:pPr algn="just" rtl="1"/>
            <a:r>
              <a:rPr lang="fa-IR" sz="3200" b="1" dirty="0">
                <a:cs typeface="Taher" pitchFamily="2" charset="-78"/>
              </a:rPr>
              <a:t>روی ابن الأثير المتوفی 630، عن عبد الرحمن بن أَبي ليلى قال: شهدت علياً في الرحَبَة يناشد الناس : أَنشدُ الله من سمع رسول الله يقول يوم غدير خمّ : من كنت مولاه فعلي مولاه لما قام . قال عبد الرحمن : فقام اثنا عشر بدرياً كأَني أَنظر إِلى أَحدهم عليه سراويل ، فقالوا : نشهد أَنا سمعنا رسول الله يقول يوم غَدِير خمّ : </a:t>
            </a:r>
            <a:r>
              <a:rPr lang="fa-IR" sz="3200" b="1" dirty="0">
                <a:ln>
                  <a:solidFill>
                    <a:srgbClr val="FF0000"/>
                  </a:solidFill>
                </a:ln>
                <a:cs typeface="Taher" pitchFamily="2" charset="-78"/>
              </a:rPr>
              <a:t>أَلست أَولى بالمؤمنين من أَنفسهم </a:t>
            </a:r>
            <a:r>
              <a:rPr lang="fa-IR" sz="3200" b="1" dirty="0">
                <a:cs typeface="Taher" pitchFamily="2" charset="-78"/>
              </a:rPr>
              <a:t>وأَزواجي أَمهاتهم ؟ قلنا : بلى يا رسول الله . فقال : من كنت مولاه فعلي مولاه ، اللهم وال من والاه وعاد من عاداه .  وقد رُوِي مثل هذا عن البراءُ بن عازب ، وزاد : فقال عمر بن الخطاب : </a:t>
            </a:r>
            <a:r>
              <a:rPr lang="fa-IR" sz="3200" b="1" dirty="0">
                <a:ln>
                  <a:solidFill>
                    <a:srgbClr val="FF0000"/>
                  </a:solidFill>
                </a:ln>
                <a:cs typeface="Taher" pitchFamily="2" charset="-78"/>
              </a:rPr>
              <a:t>يا ابن أَبي طالب ، أَصبحت اليومَ وَلِيّ كل مؤمن </a:t>
            </a:r>
            <a:r>
              <a:rPr lang="fa-IR" sz="3200" b="1" dirty="0">
                <a:cs typeface="Taher" pitchFamily="2" charset="-78"/>
              </a:rPr>
              <a:t>. </a:t>
            </a:r>
            <a:endParaRPr lang="en-US" sz="3200" dirty="0">
              <a:cs typeface="Taher" pitchFamily="2" charset="-78"/>
            </a:endParaRPr>
          </a:p>
          <a:p>
            <a:pPr rtl="1"/>
            <a:endParaRPr lang="en-US" sz="3000" dirty="0"/>
          </a:p>
        </p:txBody>
      </p:sp>
      <p:sp>
        <p:nvSpPr>
          <p:cNvPr id="2" name="Title 1"/>
          <p:cNvSpPr>
            <a:spLocks noGrp="1"/>
          </p:cNvSpPr>
          <p:nvPr>
            <p:ph type="title"/>
          </p:nvPr>
        </p:nvSpPr>
        <p:spPr>
          <a:xfrm>
            <a:off x="120854" y="-27384"/>
            <a:ext cx="11979790" cy="705787"/>
          </a:xfrm>
        </p:spPr>
        <p:style>
          <a:lnRef idx="0">
            <a:scrgbClr r="0" g="0" b="0"/>
          </a:lnRef>
          <a:fillRef idx="1002">
            <a:schemeClr val="dk2"/>
          </a:fillRef>
          <a:effectRef idx="0">
            <a:scrgbClr r="0" g="0" b="0"/>
          </a:effectRef>
          <a:fontRef idx="major"/>
        </p:style>
        <p:txBody>
          <a:bodyPr>
            <a:normAutofit/>
          </a:bodyPr>
          <a:lstStyle/>
          <a:p>
            <a:r>
              <a:rPr lang="fa-IR" sz="3600" dirty="0">
                <a:latin typeface="Arial" panose="020B0604020202020204" pitchFamily="34" charset="0"/>
                <a:cs typeface="Arial" panose="020B0604020202020204" pitchFamily="34" charset="0"/>
              </a:rPr>
              <a:t>تبريك خليفه دوم  به امير المؤمنين  (ع) </a:t>
            </a:r>
            <a:endParaRPr lang="en-US" sz="3600" dirty="0">
              <a:latin typeface="Arial" panose="020B0604020202020204" pitchFamily="34" charset="0"/>
              <a:cs typeface="Arial" panose="020B0604020202020204" pitchFamily="34" charset="0"/>
            </a:endParaRPr>
          </a:p>
        </p:txBody>
      </p:sp>
      <p:sp>
        <p:nvSpPr>
          <p:cNvPr id="7" name="Rectangle 6"/>
          <p:cNvSpPr/>
          <p:nvPr/>
        </p:nvSpPr>
        <p:spPr>
          <a:xfrm>
            <a:off x="4079776" y="4941168"/>
            <a:ext cx="7189789"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SA" sz="2800" dirty="0">
                <a:cs typeface="Taher" pitchFamily="2" charset="-78"/>
              </a:rPr>
              <a:t>اسد الغابة  ج 4   ص 118</a:t>
            </a:r>
            <a:r>
              <a:rPr lang="fa-IR" sz="2800" dirty="0">
                <a:cs typeface="Taher" pitchFamily="2" charset="-78"/>
              </a:rPr>
              <a:t>، </a:t>
            </a:r>
            <a:r>
              <a:rPr lang="ar-SA" sz="2800" dirty="0">
                <a:cs typeface="Taher" pitchFamily="2" charset="-78"/>
              </a:rPr>
              <a:t>نشر : دار إحياء التراث العربي – بيروت</a:t>
            </a:r>
            <a:endParaRPr lang="fa-IR" sz="2800" dirty="0">
              <a:cs typeface="Taher" pitchFamily="2" charset="-78"/>
            </a:endParaRPr>
          </a:p>
          <a:p>
            <a:pPr algn="r" rtl="1"/>
            <a:r>
              <a:rPr lang="fa-IR" sz="2800" dirty="0">
                <a:cs typeface="Taher" pitchFamily="2" charset="-78"/>
              </a:rPr>
              <a:t>البداية والنهاية  ج 7   ص 350 ، دار النشر : مكتبة المعارف - بيروت</a:t>
            </a:r>
            <a:endParaRPr lang="en-US" sz="2800" dirty="0">
              <a:cs typeface="Taher" pitchFamily="2" charset="-78"/>
            </a:endParaRPr>
          </a:p>
        </p:txBody>
      </p:sp>
      <p:sp>
        <p:nvSpPr>
          <p:cNvPr id="11" name="Right Arrow 10">
            <a:hlinkClick r:id="rId3" action="ppaction://hlinksldjump"/>
          </p:cNvPr>
          <p:cNvSpPr/>
          <p:nvPr/>
        </p:nvSpPr>
        <p:spPr>
          <a:xfrm>
            <a:off x="1703512" y="-61161"/>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92974" y="4518221"/>
            <a:ext cx="1276244" cy="1800000"/>
          </a:xfrm>
          <a:prstGeom prst="rect">
            <a:avLst/>
          </a:prstGeom>
        </p:spPr>
      </p:pic>
      <p:pic>
        <p:nvPicPr>
          <p:cNvPr id="5" name="Picture 4">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4693" y="4518221"/>
            <a:ext cx="1279479" cy="1800000"/>
          </a:xfrm>
          <a:prstGeom prst="rect">
            <a:avLst/>
          </a:prstGeom>
        </p:spPr>
      </p:pic>
    </p:spTree>
    <p:extLst>
      <p:ext uri="{BB962C8B-B14F-4D97-AF65-F5344CB8AC3E}">
        <p14:creationId xmlns:p14="http://schemas.microsoft.com/office/powerpoint/2010/main" val="283527145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951984" y="548681"/>
            <a:ext cx="2511188" cy="2947917"/>
          </a:xfrm>
          <a:prstGeom prst="ellipse">
            <a:avLst/>
          </a:prstGeom>
          <a:ln/>
        </p:spPr>
        <p:style>
          <a:lnRef idx="0">
            <a:schemeClr val="accent4"/>
          </a:lnRef>
          <a:fillRef idx="3">
            <a:schemeClr val="accent4"/>
          </a:fillRef>
          <a:effectRef idx="3">
            <a:schemeClr val="accent4"/>
          </a:effectRef>
          <a:fontRef idx="minor">
            <a:schemeClr val="lt1"/>
          </a:fontRef>
        </p:style>
      </p:pic>
      <p:sp>
        <p:nvSpPr>
          <p:cNvPr id="4" name="Bevel 3"/>
          <p:cNvSpPr/>
          <p:nvPr/>
        </p:nvSpPr>
        <p:spPr>
          <a:xfrm>
            <a:off x="1695306" y="39480"/>
            <a:ext cx="2528486" cy="6845905"/>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50000"/>
              </a:lnSpc>
            </a:pPr>
            <a:r>
              <a:rPr lang="fa-IR" sz="5400" b="1" dirty="0">
                <a:solidFill>
                  <a:srgbClr val="003300"/>
                </a:solidFill>
                <a:effectLst>
                  <a:glow rad="139700">
                    <a:schemeClr val="accent3">
                      <a:satMod val="175000"/>
                      <a:alpha val="40000"/>
                    </a:schemeClr>
                  </a:glow>
                </a:effectLst>
              </a:rPr>
              <a:t>من كنت مولاه فعلي مولاه </a:t>
            </a:r>
            <a:endParaRPr lang="en-US" sz="5400" b="1" dirty="0">
              <a:solidFill>
                <a:srgbClr val="003300"/>
              </a:solidFill>
              <a:effectLst>
                <a:glow rad="139700">
                  <a:schemeClr val="accent3">
                    <a:satMod val="175000"/>
                    <a:alpha val="40000"/>
                  </a:schemeClr>
                </a:glow>
              </a:effectLst>
            </a:endParaRPr>
          </a:p>
        </p:txBody>
      </p:sp>
      <p:sp>
        <p:nvSpPr>
          <p:cNvPr id="3" name="Bevel 2"/>
          <p:cNvSpPr/>
          <p:nvPr/>
        </p:nvSpPr>
        <p:spPr>
          <a:xfrm>
            <a:off x="4583833" y="4102576"/>
            <a:ext cx="5795745" cy="1846704"/>
          </a:xfrm>
          <a:prstGeom prst="beve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7" name="Subtitle 5"/>
          <p:cNvSpPr txBox="1">
            <a:spLocks/>
          </p:cNvSpPr>
          <p:nvPr/>
        </p:nvSpPr>
        <p:spPr>
          <a:xfrm>
            <a:off x="5159896" y="4621048"/>
            <a:ext cx="4649798" cy="752169"/>
          </a:xfrm>
          <a:prstGeom prst="rect">
            <a:avLst/>
          </a:prstGeom>
        </p:spPr>
        <p:txBody>
          <a:bodyPr vert="horz" lIns="45720" tIns="0" rIns="45720" bIns="0" rtlCol="0">
            <a:normAutofit fontScale="92500"/>
          </a:bodyPr>
          <a:lstStyle>
            <a:lvl1pPr marL="0" indent="0" algn="r" defTabSz="914400" rtl="0" eaLnBrk="1" latinLnBrk="0" hangingPunct="1">
              <a:spcBef>
                <a:spcPct val="20000"/>
              </a:spcBef>
              <a:buFont typeface="Arial" pitchFamily="34" charset="0"/>
              <a:buNone/>
              <a:defRPr sz="2200" kern="1200">
                <a:solidFill>
                  <a:srgbClr val="FFFFFF"/>
                </a:solidFill>
                <a:effectLst/>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r>
              <a:rPr lang="fa-IR" sz="4800" b="1" dirty="0">
                <a:solidFill>
                  <a:srgbClr val="003300"/>
                </a:solidFill>
                <a:effectLst>
                  <a:glow rad="139700">
                    <a:schemeClr val="accent3">
                      <a:satMod val="175000"/>
                      <a:alpha val="40000"/>
                    </a:schemeClr>
                  </a:glow>
                </a:effectLst>
                <a:latin typeface="Msh Quraan1" pitchFamily="2" charset="2"/>
                <a:cs typeface="Sultan bold" pitchFamily="2" charset="-78"/>
              </a:rPr>
              <a:t>من كنت وليَّه فعليٌ وليُّه </a:t>
            </a:r>
            <a:endParaRPr lang="en-US" sz="4400" dirty="0">
              <a:latin typeface="Msh Quraan1" pitchFamily="2" charset="2"/>
              <a:cs typeface="Sultan bold" pitchFamily="2" charset="-78"/>
            </a:endParaRPr>
          </a:p>
        </p:txBody>
      </p:sp>
    </p:spTree>
    <p:extLst>
      <p:ext uri="{BB962C8B-B14F-4D97-AF65-F5344CB8AC3E}">
        <p14:creationId xmlns:p14="http://schemas.microsoft.com/office/powerpoint/2010/main" val="187371876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147" y="116633"/>
            <a:ext cx="7342909" cy="586541"/>
          </a:xfrm>
        </p:spPr>
        <p:txBody>
          <a:bodyPr>
            <a:noAutofit/>
          </a:bodyPr>
          <a:lstStyle/>
          <a:p>
            <a:pPr algn="ctr" rtl="1">
              <a:lnSpc>
                <a:spcPct val="150000"/>
              </a:lnSpc>
            </a:pPr>
            <a:r>
              <a:rPr lang="fa-IR" sz="4800" b="1" dirty="0">
                <a:solidFill>
                  <a:srgbClr val="003300"/>
                </a:solidFill>
                <a:effectLst>
                  <a:glow rad="139700">
                    <a:schemeClr val="accent3">
                      <a:satMod val="175000"/>
                      <a:alpha val="40000"/>
                    </a:schemeClr>
                  </a:glow>
                </a:effectLst>
                <a:latin typeface="Arial" panose="020B0604020202020204" pitchFamily="34" charset="0"/>
                <a:cs typeface="Arial" panose="020B0604020202020204" pitchFamily="34" charset="0"/>
              </a:rPr>
              <a:t>احتجاج علي (ع) به حديث غدير</a:t>
            </a:r>
            <a:endParaRPr lang="en-US" sz="48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nvPr>
        </p:nvGraphicFramePr>
        <p:xfrm>
          <a:off x="1847528" y="908720"/>
          <a:ext cx="849694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5">
            <a:hlinkClick r:id="rId7" action="ppaction://hlinksldjump"/>
          </p:cNvPr>
          <p:cNvSpPr/>
          <p:nvPr/>
        </p:nvSpPr>
        <p:spPr>
          <a:xfrm>
            <a:off x="1527100" y="-31799"/>
            <a:ext cx="960634" cy="576367"/>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873468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graphicEl>
                                              <a:dgm id="{ACFFD9F6-AF6A-41CB-B71F-17804541BC08}"/>
                                            </p:graphicEl>
                                          </p:spTgt>
                                        </p:tgtEl>
                                        <p:attrNameLst>
                                          <p:attrName>style.visibility</p:attrName>
                                        </p:attrNameLst>
                                      </p:cBhvr>
                                      <p:to>
                                        <p:strVal val="visible"/>
                                      </p:to>
                                    </p:set>
                                    <p:anim calcmode="lin" valueType="num">
                                      <p:cBhvr>
                                        <p:cTn id="13" dur="1000" fill="hold"/>
                                        <p:tgtEl>
                                          <p:spTgt spid="6">
                                            <p:graphicEl>
                                              <a:dgm id="{ACFFD9F6-AF6A-41CB-B71F-17804541BC08}"/>
                                            </p:graphicEl>
                                          </p:spTgt>
                                        </p:tgtEl>
                                        <p:attrNameLst>
                                          <p:attrName>ppt_w</p:attrName>
                                        </p:attrNameLst>
                                      </p:cBhvr>
                                      <p:tavLst>
                                        <p:tav tm="0">
                                          <p:val>
                                            <p:fltVal val="0"/>
                                          </p:val>
                                        </p:tav>
                                        <p:tav tm="100000">
                                          <p:val>
                                            <p:strVal val="#ppt_w"/>
                                          </p:val>
                                        </p:tav>
                                      </p:tavLst>
                                    </p:anim>
                                    <p:anim calcmode="lin" valueType="num">
                                      <p:cBhvr>
                                        <p:cTn id="14" dur="1000" fill="hold"/>
                                        <p:tgtEl>
                                          <p:spTgt spid="6">
                                            <p:graphicEl>
                                              <a:dgm id="{ACFFD9F6-AF6A-41CB-B71F-17804541BC08}"/>
                                            </p:graphicEl>
                                          </p:spTgt>
                                        </p:tgtEl>
                                        <p:attrNameLst>
                                          <p:attrName>ppt_h</p:attrName>
                                        </p:attrNameLst>
                                      </p:cBhvr>
                                      <p:tavLst>
                                        <p:tav tm="0">
                                          <p:val>
                                            <p:fltVal val="0"/>
                                          </p:val>
                                        </p:tav>
                                        <p:tav tm="100000">
                                          <p:val>
                                            <p:strVal val="#ppt_h"/>
                                          </p:val>
                                        </p:tav>
                                      </p:tavLst>
                                    </p:anim>
                                    <p:anim calcmode="lin" valueType="num">
                                      <p:cBhvr>
                                        <p:cTn id="15" dur="1000" fill="hold"/>
                                        <p:tgtEl>
                                          <p:spTgt spid="6">
                                            <p:graphicEl>
                                              <a:dgm id="{ACFFD9F6-AF6A-41CB-B71F-17804541BC08}"/>
                                            </p:graphicEl>
                                          </p:spTgt>
                                        </p:tgtEl>
                                        <p:attrNameLst>
                                          <p:attrName>style.rotation</p:attrName>
                                        </p:attrNameLst>
                                      </p:cBhvr>
                                      <p:tavLst>
                                        <p:tav tm="0">
                                          <p:val>
                                            <p:fltVal val="90"/>
                                          </p:val>
                                        </p:tav>
                                        <p:tav tm="100000">
                                          <p:val>
                                            <p:fltVal val="0"/>
                                          </p:val>
                                        </p:tav>
                                      </p:tavLst>
                                    </p:anim>
                                    <p:animEffect transition="in" filter="fade">
                                      <p:cBhvr>
                                        <p:cTn id="16" dur="1000"/>
                                        <p:tgtEl>
                                          <p:spTgt spid="6">
                                            <p:graphicEl>
                                              <a:dgm id="{ACFFD9F6-AF6A-41CB-B71F-17804541BC08}"/>
                                            </p:graphic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6">
                                            <p:graphicEl>
                                              <a:dgm id="{A3CB66A6-8523-472E-8747-5E1696B71300}"/>
                                            </p:graphicEl>
                                          </p:spTgt>
                                        </p:tgtEl>
                                        <p:attrNameLst>
                                          <p:attrName>style.visibility</p:attrName>
                                        </p:attrNameLst>
                                      </p:cBhvr>
                                      <p:to>
                                        <p:strVal val="visible"/>
                                      </p:to>
                                    </p:set>
                                    <p:anim calcmode="lin" valueType="num">
                                      <p:cBhvr>
                                        <p:cTn id="20" dur="1000" fill="hold"/>
                                        <p:tgtEl>
                                          <p:spTgt spid="6">
                                            <p:graphicEl>
                                              <a:dgm id="{A3CB66A6-8523-472E-8747-5E1696B71300}"/>
                                            </p:graphicEl>
                                          </p:spTgt>
                                        </p:tgtEl>
                                        <p:attrNameLst>
                                          <p:attrName>ppt_w</p:attrName>
                                        </p:attrNameLst>
                                      </p:cBhvr>
                                      <p:tavLst>
                                        <p:tav tm="0">
                                          <p:val>
                                            <p:fltVal val="0"/>
                                          </p:val>
                                        </p:tav>
                                        <p:tav tm="100000">
                                          <p:val>
                                            <p:strVal val="#ppt_w"/>
                                          </p:val>
                                        </p:tav>
                                      </p:tavLst>
                                    </p:anim>
                                    <p:anim calcmode="lin" valueType="num">
                                      <p:cBhvr>
                                        <p:cTn id="21" dur="1000" fill="hold"/>
                                        <p:tgtEl>
                                          <p:spTgt spid="6">
                                            <p:graphicEl>
                                              <a:dgm id="{A3CB66A6-8523-472E-8747-5E1696B71300}"/>
                                            </p:graphicEl>
                                          </p:spTgt>
                                        </p:tgtEl>
                                        <p:attrNameLst>
                                          <p:attrName>ppt_h</p:attrName>
                                        </p:attrNameLst>
                                      </p:cBhvr>
                                      <p:tavLst>
                                        <p:tav tm="0">
                                          <p:val>
                                            <p:fltVal val="0"/>
                                          </p:val>
                                        </p:tav>
                                        <p:tav tm="100000">
                                          <p:val>
                                            <p:strVal val="#ppt_h"/>
                                          </p:val>
                                        </p:tav>
                                      </p:tavLst>
                                    </p:anim>
                                    <p:anim calcmode="lin" valueType="num">
                                      <p:cBhvr>
                                        <p:cTn id="22" dur="1000" fill="hold"/>
                                        <p:tgtEl>
                                          <p:spTgt spid="6">
                                            <p:graphicEl>
                                              <a:dgm id="{A3CB66A6-8523-472E-8747-5E1696B71300}"/>
                                            </p:graphicEl>
                                          </p:spTgt>
                                        </p:tgtEl>
                                        <p:attrNameLst>
                                          <p:attrName>style.rotation</p:attrName>
                                        </p:attrNameLst>
                                      </p:cBhvr>
                                      <p:tavLst>
                                        <p:tav tm="0">
                                          <p:val>
                                            <p:fltVal val="90"/>
                                          </p:val>
                                        </p:tav>
                                        <p:tav tm="100000">
                                          <p:val>
                                            <p:fltVal val="0"/>
                                          </p:val>
                                        </p:tav>
                                      </p:tavLst>
                                    </p:anim>
                                    <p:animEffect transition="in" filter="fade">
                                      <p:cBhvr>
                                        <p:cTn id="23" dur="1000"/>
                                        <p:tgtEl>
                                          <p:spTgt spid="6">
                                            <p:graphicEl>
                                              <a:dgm id="{A3CB66A6-8523-472E-8747-5E1696B71300}"/>
                                            </p:graphicEl>
                                          </p:spTgt>
                                        </p:tgtEl>
                                      </p:cBhvr>
                                    </p:animEffect>
                                  </p:childTnLst>
                                </p:cTn>
                              </p:par>
                            </p:childTnLst>
                          </p:cTn>
                        </p:par>
                        <p:par>
                          <p:cTn id="24" fill="hold">
                            <p:stCondLst>
                              <p:cond delay="30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6">
                                            <p:graphicEl>
                                              <a:dgm id="{6534795E-C7FC-4778-919B-C1E76014955B}"/>
                                            </p:graphicEl>
                                          </p:spTgt>
                                        </p:tgtEl>
                                        <p:attrNameLst>
                                          <p:attrName>style.visibility</p:attrName>
                                        </p:attrNameLst>
                                      </p:cBhvr>
                                      <p:to>
                                        <p:strVal val="visible"/>
                                      </p:to>
                                    </p:set>
                                    <p:anim calcmode="lin" valueType="num">
                                      <p:cBhvr>
                                        <p:cTn id="27" dur="1000" fill="hold"/>
                                        <p:tgtEl>
                                          <p:spTgt spid="6">
                                            <p:graphicEl>
                                              <a:dgm id="{6534795E-C7FC-4778-919B-C1E76014955B}"/>
                                            </p:graphicEl>
                                          </p:spTgt>
                                        </p:tgtEl>
                                        <p:attrNameLst>
                                          <p:attrName>ppt_w</p:attrName>
                                        </p:attrNameLst>
                                      </p:cBhvr>
                                      <p:tavLst>
                                        <p:tav tm="0">
                                          <p:val>
                                            <p:fltVal val="0"/>
                                          </p:val>
                                        </p:tav>
                                        <p:tav tm="100000">
                                          <p:val>
                                            <p:strVal val="#ppt_w"/>
                                          </p:val>
                                        </p:tav>
                                      </p:tavLst>
                                    </p:anim>
                                    <p:anim calcmode="lin" valueType="num">
                                      <p:cBhvr>
                                        <p:cTn id="28" dur="1000" fill="hold"/>
                                        <p:tgtEl>
                                          <p:spTgt spid="6">
                                            <p:graphicEl>
                                              <a:dgm id="{6534795E-C7FC-4778-919B-C1E76014955B}"/>
                                            </p:graphicEl>
                                          </p:spTgt>
                                        </p:tgtEl>
                                        <p:attrNameLst>
                                          <p:attrName>ppt_h</p:attrName>
                                        </p:attrNameLst>
                                      </p:cBhvr>
                                      <p:tavLst>
                                        <p:tav tm="0">
                                          <p:val>
                                            <p:fltVal val="0"/>
                                          </p:val>
                                        </p:tav>
                                        <p:tav tm="100000">
                                          <p:val>
                                            <p:strVal val="#ppt_h"/>
                                          </p:val>
                                        </p:tav>
                                      </p:tavLst>
                                    </p:anim>
                                    <p:anim calcmode="lin" valueType="num">
                                      <p:cBhvr>
                                        <p:cTn id="29" dur="1000" fill="hold"/>
                                        <p:tgtEl>
                                          <p:spTgt spid="6">
                                            <p:graphicEl>
                                              <a:dgm id="{6534795E-C7FC-4778-919B-C1E76014955B}"/>
                                            </p:graphicEl>
                                          </p:spTgt>
                                        </p:tgtEl>
                                        <p:attrNameLst>
                                          <p:attrName>style.rotation</p:attrName>
                                        </p:attrNameLst>
                                      </p:cBhvr>
                                      <p:tavLst>
                                        <p:tav tm="0">
                                          <p:val>
                                            <p:fltVal val="90"/>
                                          </p:val>
                                        </p:tav>
                                        <p:tav tm="100000">
                                          <p:val>
                                            <p:fltVal val="0"/>
                                          </p:val>
                                        </p:tav>
                                      </p:tavLst>
                                    </p:anim>
                                    <p:animEffect transition="in" filter="fade">
                                      <p:cBhvr>
                                        <p:cTn id="30" dur="1000"/>
                                        <p:tgtEl>
                                          <p:spTgt spid="6">
                                            <p:graphicEl>
                                              <a:dgm id="{6534795E-C7FC-4778-919B-C1E76014955B}"/>
                                            </p:graphicEl>
                                          </p:spTgt>
                                        </p:tgtEl>
                                      </p:cBhvr>
                                    </p:animEffect>
                                  </p:childTnLst>
                                </p:cTn>
                              </p:par>
                            </p:childTnLst>
                          </p:cTn>
                        </p:par>
                        <p:par>
                          <p:cTn id="31" fill="hold">
                            <p:stCondLst>
                              <p:cond delay="4000"/>
                            </p:stCondLst>
                            <p:childTnLst>
                              <p:par>
                                <p:cTn id="32" presetID="31" presetClass="entr" presetSubtype="0" fill="hold" grpId="0" nodeType="afterEffect">
                                  <p:stCondLst>
                                    <p:cond delay="0"/>
                                  </p:stCondLst>
                                  <p:iterate type="lt">
                                    <p:tmPct val="5000"/>
                                  </p:iterate>
                                  <p:childTnLst>
                                    <p:set>
                                      <p:cBhvr>
                                        <p:cTn id="33" dur="1" fill="hold">
                                          <p:stCondLst>
                                            <p:cond delay="0"/>
                                          </p:stCondLst>
                                        </p:cTn>
                                        <p:tgtEl>
                                          <p:spTgt spid="6">
                                            <p:graphicEl>
                                              <a:dgm id="{2DA6F4D9-1AB7-47A8-AA85-5D5BFE89DFF2}"/>
                                            </p:graphicEl>
                                          </p:spTgt>
                                        </p:tgtEl>
                                        <p:attrNameLst>
                                          <p:attrName>style.visibility</p:attrName>
                                        </p:attrNameLst>
                                      </p:cBhvr>
                                      <p:to>
                                        <p:strVal val="visible"/>
                                      </p:to>
                                    </p:set>
                                    <p:anim calcmode="lin" valueType="num">
                                      <p:cBhvr>
                                        <p:cTn id="34" dur="1000" fill="hold"/>
                                        <p:tgtEl>
                                          <p:spTgt spid="6">
                                            <p:graphicEl>
                                              <a:dgm id="{2DA6F4D9-1AB7-47A8-AA85-5D5BFE89DFF2}"/>
                                            </p:graphicEl>
                                          </p:spTgt>
                                        </p:tgtEl>
                                        <p:attrNameLst>
                                          <p:attrName>ppt_w</p:attrName>
                                        </p:attrNameLst>
                                      </p:cBhvr>
                                      <p:tavLst>
                                        <p:tav tm="0">
                                          <p:val>
                                            <p:fltVal val="0"/>
                                          </p:val>
                                        </p:tav>
                                        <p:tav tm="100000">
                                          <p:val>
                                            <p:strVal val="#ppt_w"/>
                                          </p:val>
                                        </p:tav>
                                      </p:tavLst>
                                    </p:anim>
                                    <p:anim calcmode="lin" valueType="num">
                                      <p:cBhvr>
                                        <p:cTn id="35" dur="1000" fill="hold"/>
                                        <p:tgtEl>
                                          <p:spTgt spid="6">
                                            <p:graphicEl>
                                              <a:dgm id="{2DA6F4D9-1AB7-47A8-AA85-5D5BFE89DFF2}"/>
                                            </p:graphicEl>
                                          </p:spTgt>
                                        </p:tgtEl>
                                        <p:attrNameLst>
                                          <p:attrName>ppt_h</p:attrName>
                                        </p:attrNameLst>
                                      </p:cBhvr>
                                      <p:tavLst>
                                        <p:tav tm="0">
                                          <p:val>
                                            <p:fltVal val="0"/>
                                          </p:val>
                                        </p:tav>
                                        <p:tav tm="100000">
                                          <p:val>
                                            <p:strVal val="#ppt_h"/>
                                          </p:val>
                                        </p:tav>
                                      </p:tavLst>
                                    </p:anim>
                                    <p:anim calcmode="lin" valueType="num">
                                      <p:cBhvr>
                                        <p:cTn id="36" dur="1000" fill="hold"/>
                                        <p:tgtEl>
                                          <p:spTgt spid="6">
                                            <p:graphicEl>
                                              <a:dgm id="{2DA6F4D9-1AB7-47A8-AA85-5D5BFE89DFF2}"/>
                                            </p:graphicEl>
                                          </p:spTgt>
                                        </p:tgtEl>
                                        <p:attrNameLst>
                                          <p:attrName>style.rotation</p:attrName>
                                        </p:attrNameLst>
                                      </p:cBhvr>
                                      <p:tavLst>
                                        <p:tav tm="0">
                                          <p:val>
                                            <p:fltVal val="90"/>
                                          </p:val>
                                        </p:tav>
                                        <p:tav tm="100000">
                                          <p:val>
                                            <p:fltVal val="0"/>
                                          </p:val>
                                        </p:tav>
                                      </p:tavLst>
                                    </p:anim>
                                    <p:animEffect transition="in" filter="fade">
                                      <p:cBhvr>
                                        <p:cTn id="37" dur="1000"/>
                                        <p:tgtEl>
                                          <p:spTgt spid="6">
                                            <p:graphicEl>
                                              <a:dgm id="{2DA6F4D9-1AB7-47A8-AA85-5D5BFE89DFF2}"/>
                                            </p:graphicEl>
                                          </p:spTgt>
                                        </p:tgtEl>
                                      </p:cBhvr>
                                    </p:animEffect>
                                  </p:childTnLst>
                                </p:cTn>
                              </p:par>
                            </p:childTnLst>
                          </p:cTn>
                        </p:par>
                        <p:par>
                          <p:cTn id="38" fill="hold">
                            <p:stCondLst>
                              <p:cond delay="50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6">
                                            <p:graphicEl>
                                              <a:dgm id="{AEC3020D-B0C8-48F3-ACDF-1C5307CDAE4E}"/>
                                            </p:graphicEl>
                                          </p:spTgt>
                                        </p:tgtEl>
                                        <p:attrNameLst>
                                          <p:attrName>style.visibility</p:attrName>
                                        </p:attrNameLst>
                                      </p:cBhvr>
                                      <p:to>
                                        <p:strVal val="visible"/>
                                      </p:to>
                                    </p:set>
                                    <p:anim calcmode="lin" valueType="num">
                                      <p:cBhvr>
                                        <p:cTn id="41" dur="1000" fill="hold"/>
                                        <p:tgtEl>
                                          <p:spTgt spid="6">
                                            <p:graphicEl>
                                              <a:dgm id="{AEC3020D-B0C8-48F3-ACDF-1C5307CDAE4E}"/>
                                            </p:graphicEl>
                                          </p:spTgt>
                                        </p:tgtEl>
                                        <p:attrNameLst>
                                          <p:attrName>ppt_w</p:attrName>
                                        </p:attrNameLst>
                                      </p:cBhvr>
                                      <p:tavLst>
                                        <p:tav tm="0">
                                          <p:val>
                                            <p:fltVal val="0"/>
                                          </p:val>
                                        </p:tav>
                                        <p:tav tm="100000">
                                          <p:val>
                                            <p:strVal val="#ppt_w"/>
                                          </p:val>
                                        </p:tav>
                                      </p:tavLst>
                                    </p:anim>
                                    <p:anim calcmode="lin" valueType="num">
                                      <p:cBhvr>
                                        <p:cTn id="42" dur="1000" fill="hold"/>
                                        <p:tgtEl>
                                          <p:spTgt spid="6">
                                            <p:graphicEl>
                                              <a:dgm id="{AEC3020D-B0C8-48F3-ACDF-1C5307CDAE4E}"/>
                                            </p:graphicEl>
                                          </p:spTgt>
                                        </p:tgtEl>
                                        <p:attrNameLst>
                                          <p:attrName>ppt_h</p:attrName>
                                        </p:attrNameLst>
                                      </p:cBhvr>
                                      <p:tavLst>
                                        <p:tav tm="0">
                                          <p:val>
                                            <p:fltVal val="0"/>
                                          </p:val>
                                        </p:tav>
                                        <p:tav tm="100000">
                                          <p:val>
                                            <p:strVal val="#ppt_h"/>
                                          </p:val>
                                        </p:tav>
                                      </p:tavLst>
                                    </p:anim>
                                    <p:anim calcmode="lin" valueType="num">
                                      <p:cBhvr>
                                        <p:cTn id="43" dur="1000" fill="hold"/>
                                        <p:tgtEl>
                                          <p:spTgt spid="6">
                                            <p:graphicEl>
                                              <a:dgm id="{AEC3020D-B0C8-48F3-ACDF-1C5307CDAE4E}"/>
                                            </p:graphicEl>
                                          </p:spTgt>
                                        </p:tgtEl>
                                        <p:attrNameLst>
                                          <p:attrName>style.rotation</p:attrName>
                                        </p:attrNameLst>
                                      </p:cBhvr>
                                      <p:tavLst>
                                        <p:tav tm="0">
                                          <p:val>
                                            <p:fltVal val="90"/>
                                          </p:val>
                                        </p:tav>
                                        <p:tav tm="100000">
                                          <p:val>
                                            <p:fltVal val="0"/>
                                          </p:val>
                                        </p:tav>
                                      </p:tavLst>
                                    </p:anim>
                                    <p:animEffect transition="in" filter="fade">
                                      <p:cBhvr>
                                        <p:cTn id="44" dur="1000"/>
                                        <p:tgtEl>
                                          <p:spTgt spid="6">
                                            <p:graphicEl>
                                              <a:dgm id="{AEC3020D-B0C8-48F3-ACDF-1C5307CDAE4E}"/>
                                            </p:graphicEl>
                                          </p:spTgt>
                                        </p:tgtEl>
                                      </p:cBhvr>
                                    </p:animEffect>
                                  </p:childTnLst>
                                </p:cTn>
                              </p:par>
                            </p:childTnLst>
                          </p:cTn>
                        </p:par>
                        <p:par>
                          <p:cTn id="45" fill="hold">
                            <p:stCondLst>
                              <p:cond delay="6000"/>
                            </p:stCondLst>
                            <p:childTnLst>
                              <p:par>
                                <p:cTn id="46" presetID="31" presetClass="entr" presetSubtype="0" fill="hold" grpId="0" nodeType="afterEffect">
                                  <p:stCondLst>
                                    <p:cond delay="0"/>
                                  </p:stCondLst>
                                  <p:iterate type="lt">
                                    <p:tmPct val="5000"/>
                                  </p:iterate>
                                  <p:childTnLst>
                                    <p:set>
                                      <p:cBhvr>
                                        <p:cTn id="47" dur="1" fill="hold">
                                          <p:stCondLst>
                                            <p:cond delay="0"/>
                                          </p:stCondLst>
                                        </p:cTn>
                                        <p:tgtEl>
                                          <p:spTgt spid="6">
                                            <p:graphicEl>
                                              <a:dgm id="{ED521F1E-C7A1-409B-B529-5B7CF2F5D2A5}"/>
                                            </p:graphicEl>
                                          </p:spTgt>
                                        </p:tgtEl>
                                        <p:attrNameLst>
                                          <p:attrName>style.visibility</p:attrName>
                                        </p:attrNameLst>
                                      </p:cBhvr>
                                      <p:to>
                                        <p:strVal val="visible"/>
                                      </p:to>
                                    </p:set>
                                    <p:anim calcmode="lin" valueType="num">
                                      <p:cBhvr>
                                        <p:cTn id="48" dur="1000" fill="hold"/>
                                        <p:tgtEl>
                                          <p:spTgt spid="6">
                                            <p:graphicEl>
                                              <a:dgm id="{ED521F1E-C7A1-409B-B529-5B7CF2F5D2A5}"/>
                                            </p:graphicEl>
                                          </p:spTgt>
                                        </p:tgtEl>
                                        <p:attrNameLst>
                                          <p:attrName>ppt_w</p:attrName>
                                        </p:attrNameLst>
                                      </p:cBhvr>
                                      <p:tavLst>
                                        <p:tav tm="0">
                                          <p:val>
                                            <p:fltVal val="0"/>
                                          </p:val>
                                        </p:tav>
                                        <p:tav tm="100000">
                                          <p:val>
                                            <p:strVal val="#ppt_w"/>
                                          </p:val>
                                        </p:tav>
                                      </p:tavLst>
                                    </p:anim>
                                    <p:anim calcmode="lin" valueType="num">
                                      <p:cBhvr>
                                        <p:cTn id="49" dur="1000" fill="hold"/>
                                        <p:tgtEl>
                                          <p:spTgt spid="6">
                                            <p:graphicEl>
                                              <a:dgm id="{ED521F1E-C7A1-409B-B529-5B7CF2F5D2A5}"/>
                                            </p:graphicEl>
                                          </p:spTgt>
                                        </p:tgtEl>
                                        <p:attrNameLst>
                                          <p:attrName>ppt_h</p:attrName>
                                        </p:attrNameLst>
                                      </p:cBhvr>
                                      <p:tavLst>
                                        <p:tav tm="0">
                                          <p:val>
                                            <p:fltVal val="0"/>
                                          </p:val>
                                        </p:tav>
                                        <p:tav tm="100000">
                                          <p:val>
                                            <p:strVal val="#ppt_h"/>
                                          </p:val>
                                        </p:tav>
                                      </p:tavLst>
                                    </p:anim>
                                    <p:anim calcmode="lin" valueType="num">
                                      <p:cBhvr>
                                        <p:cTn id="50" dur="1000" fill="hold"/>
                                        <p:tgtEl>
                                          <p:spTgt spid="6">
                                            <p:graphicEl>
                                              <a:dgm id="{ED521F1E-C7A1-409B-B529-5B7CF2F5D2A5}"/>
                                            </p:graphicEl>
                                          </p:spTgt>
                                        </p:tgtEl>
                                        <p:attrNameLst>
                                          <p:attrName>style.rotation</p:attrName>
                                        </p:attrNameLst>
                                      </p:cBhvr>
                                      <p:tavLst>
                                        <p:tav tm="0">
                                          <p:val>
                                            <p:fltVal val="90"/>
                                          </p:val>
                                        </p:tav>
                                        <p:tav tm="100000">
                                          <p:val>
                                            <p:fltVal val="0"/>
                                          </p:val>
                                        </p:tav>
                                      </p:tavLst>
                                    </p:anim>
                                    <p:animEffect transition="in" filter="fade">
                                      <p:cBhvr>
                                        <p:cTn id="51" dur="1000"/>
                                        <p:tgtEl>
                                          <p:spTgt spid="6">
                                            <p:graphicEl>
                                              <a:dgm id="{ED521F1E-C7A1-409B-B529-5B7CF2F5D2A5}"/>
                                            </p:graphicEl>
                                          </p:spTgt>
                                        </p:tgtEl>
                                      </p:cBhvr>
                                    </p:animEffect>
                                  </p:childTnLst>
                                </p:cTn>
                              </p:par>
                            </p:childTnLst>
                          </p:cTn>
                        </p:par>
                        <p:par>
                          <p:cTn id="52" fill="hold">
                            <p:stCondLst>
                              <p:cond delay="7000"/>
                            </p:stCondLst>
                            <p:childTnLst>
                              <p:par>
                                <p:cTn id="53" presetID="31" presetClass="entr" presetSubtype="0" fill="hold" grpId="0" nodeType="afterEffect">
                                  <p:stCondLst>
                                    <p:cond delay="0"/>
                                  </p:stCondLst>
                                  <p:iterate type="lt">
                                    <p:tmPct val="5000"/>
                                  </p:iterate>
                                  <p:childTnLst>
                                    <p:set>
                                      <p:cBhvr>
                                        <p:cTn id="54" dur="1" fill="hold">
                                          <p:stCondLst>
                                            <p:cond delay="0"/>
                                          </p:stCondLst>
                                        </p:cTn>
                                        <p:tgtEl>
                                          <p:spTgt spid="6">
                                            <p:graphicEl>
                                              <a:dgm id="{806D1B43-D972-4EF1-9E23-42F94F854D1C}"/>
                                            </p:graphicEl>
                                          </p:spTgt>
                                        </p:tgtEl>
                                        <p:attrNameLst>
                                          <p:attrName>style.visibility</p:attrName>
                                        </p:attrNameLst>
                                      </p:cBhvr>
                                      <p:to>
                                        <p:strVal val="visible"/>
                                      </p:to>
                                    </p:set>
                                    <p:anim calcmode="lin" valueType="num">
                                      <p:cBhvr>
                                        <p:cTn id="55" dur="1000" fill="hold"/>
                                        <p:tgtEl>
                                          <p:spTgt spid="6">
                                            <p:graphicEl>
                                              <a:dgm id="{806D1B43-D972-4EF1-9E23-42F94F854D1C}"/>
                                            </p:graphicEl>
                                          </p:spTgt>
                                        </p:tgtEl>
                                        <p:attrNameLst>
                                          <p:attrName>ppt_w</p:attrName>
                                        </p:attrNameLst>
                                      </p:cBhvr>
                                      <p:tavLst>
                                        <p:tav tm="0">
                                          <p:val>
                                            <p:fltVal val="0"/>
                                          </p:val>
                                        </p:tav>
                                        <p:tav tm="100000">
                                          <p:val>
                                            <p:strVal val="#ppt_w"/>
                                          </p:val>
                                        </p:tav>
                                      </p:tavLst>
                                    </p:anim>
                                    <p:anim calcmode="lin" valueType="num">
                                      <p:cBhvr>
                                        <p:cTn id="56" dur="1000" fill="hold"/>
                                        <p:tgtEl>
                                          <p:spTgt spid="6">
                                            <p:graphicEl>
                                              <a:dgm id="{806D1B43-D972-4EF1-9E23-42F94F854D1C}"/>
                                            </p:graphicEl>
                                          </p:spTgt>
                                        </p:tgtEl>
                                        <p:attrNameLst>
                                          <p:attrName>ppt_h</p:attrName>
                                        </p:attrNameLst>
                                      </p:cBhvr>
                                      <p:tavLst>
                                        <p:tav tm="0">
                                          <p:val>
                                            <p:fltVal val="0"/>
                                          </p:val>
                                        </p:tav>
                                        <p:tav tm="100000">
                                          <p:val>
                                            <p:strVal val="#ppt_h"/>
                                          </p:val>
                                        </p:tav>
                                      </p:tavLst>
                                    </p:anim>
                                    <p:anim calcmode="lin" valueType="num">
                                      <p:cBhvr>
                                        <p:cTn id="57" dur="1000" fill="hold"/>
                                        <p:tgtEl>
                                          <p:spTgt spid="6">
                                            <p:graphicEl>
                                              <a:dgm id="{806D1B43-D972-4EF1-9E23-42F94F854D1C}"/>
                                            </p:graphicEl>
                                          </p:spTgt>
                                        </p:tgtEl>
                                        <p:attrNameLst>
                                          <p:attrName>style.rotation</p:attrName>
                                        </p:attrNameLst>
                                      </p:cBhvr>
                                      <p:tavLst>
                                        <p:tav tm="0">
                                          <p:val>
                                            <p:fltVal val="90"/>
                                          </p:val>
                                        </p:tav>
                                        <p:tav tm="100000">
                                          <p:val>
                                            <p:fltVal val="0"/>
                                          </p:val>
                                        </p:tav>
                                      </p:tavLst>
                                    </p:anim>
                                    <p:animEffect transition="in" filter="fade">
                                      <p:cBhvr>
                                        <p:cTn id="58" dur="1000"/>
                                        <p:tgtEl>
                                          <p:spTgt spid="6">
                                            <p:graphicEl>
                                              <a:dgm id="{806D1B43-D972-4EF1-9E23-42F94F854D1C}"/>
                                            </p:graphicEl>
                                          </p:spTgt>
                                        </p:tgtEl>
                                      </p:cBhvr>
                                    </p:animEffect>
                                  </p:childTnLst>
                                </p:cTn>
                              </p:par>
                            </p:childTnLst>
                          </p:cTn>
                        </p:par>
                        <p:par>
                          <p:cTn id="59" fill="hold">
                            <p:stCondLst>
                              <p:cond delay="8000"/>
                            </p:stCondLst>
                            <p:childTnLst>
                              <p:par>
                                <p:cTn id="60" presetID="31" presetClass="entr" presetSubtype="0" fill="hold" grpId="0" nodeType="afterEffect">
                                  <p:stCondLst>
                                    <p:cond delay="0"/>
                                  </p:stCondLst>
                                  <p:iterate type="lt">
                                    <p:tmPct val="5000"/>
                                  </p:iterate>
                                  <p:childTnLst>
                                    <p:set>
                                      <p:cBhvr>
                                        <p:cTn id="61" dur="1" fill="hold">
                                          <p:stCondLst>
                                            <p:cond delay="0"/>
                                          </p:stCondLst>
                                        </p:cTn>
                                        <p:tgtEl>
                                          <p:spTgt spid="6">
                                            <p:graphicEl>
                                              <a:dgm id="{C1BA8C39-3422-4030-A363-4A95E7AE5EE8}"/>
                                            </p:graphicEl>
                                          </p:spTgt>
                                        </p:tgtEl>
                                        <p:attrNameLst>
                                          <p:attrName>style.visibility</p:attrName>
                                        </p:attrNameLst>
                                      </p:cBhvr>
                                      <p:to>
                                        <p:strVal val="visible"/>
                                      </p:to>
                                    </p:set>
                                    <p:anim calcmode="lin" valueType="num">
                                      <p:cBhvr>
                                        <p:cTn id="62" dur="1000" fill="hold"/>
                                        <p:tgtEl>
                                          <p:spTgt spid="6">
                                            <p:graphicEl>
                                              <a:dgm id="{C1BA8C39-3422-4030-A363-4A95E7AE5EE8}"/>
                                            </p:graphicEl>
                                          </p:spTgt>
                                        </p:tgtEl>
                                        <p:attrNameLst>
                                          <p:attrName>ppt_w</p:attrName>
                                        </p:attrNameLst>
                                      </p:cBhvr>
                                      <p:tavLst>
                                        <p:tav tm="0">
                                          <p:val>
                                            <p:fltVal val="0"/>
                                          </p:val>
                                        </p:tav>
                                        <p:tav tm="100000">
                                          <p:val>
                                            <p:strVal val="#ppt_w"/>
                                          </p:val>
                                        </p:tav>
                                      </p:tavLst>
                                    </p:anim>
                                    <p:anim calcmode="lin" valueType="num">
                                      <p:cBhvr>
                                        <p:cTn id="63" dur="1000" fill="hold"/>
                                        <p:tgtEl>
                                          <p:spTgt spid="6">
                                            <p:graphicEl>
                                              <a:dgm id="{C1BA8C39-3422-4030-A363-4A95E7AE5EE8}"/>
                                            </p:graphicEl>
                                          </p:spTgt>
                                        </p:tgtEl>
                                        <p:attrNameLst>
                                          <p:attrName>ppt_h</p:attrName>
                                        </p:attrNameLst>
                                      </p:cBhvr>
                                      <p:tavLst>
                                        <p:tav tm="0">
                                          <p:val>
                                            <p:fltVal val="0"/>
                                          </p:val>
                                        </p:tav>
                                        <p:tav tm="100000">
                                          <p:val>
                                            <p:strVal val="#ppt_h"/>
                                          </p:val>
                                        </p:tav>
                                      </p:tavLst>
                                    </p:anim>
                                    <p:anim calcmode="lin" valueType="num">
                                      <p:cBhvr>
                                        <p:cTn id="64" dur="1000" fill="hold"/>
                                        <p:tgtEl>
                                          <p:spTgt spid="6">
                                            <p:graphicEl>
                                              <a:dgm id="{C1BA8C39-3422-4030-A363-4A95E7AE5EE8}"/>
                                            </p:graphicEl>
                                          </p:spTgt>
                                        </p:tgtEl>
                                        <p:attrNameLst>
                                          <p:attrName>style.rotation</p:attrName>
                                        </p:attrNameLst>
                                      </p:cBhvr>
                                      <p:tavLst>
                                        <p:tav tm="0">
                                          <p:val>
                                            <p:fltVal val="90"/>
                                          </p:val>
                                        </p:tav>
                                        <p:tav tm="100000">
                                          <p:val>
                                            <p:fltVal val="0"/>
                                          </p:val>
                                        </p:tav>
                                      </p:tavLst>
                                    </p:anim>
                                    <p:animEffect transition="in" filter="fade">
                                      <p:cBhvr>
                                        <p:cTn id="65" dur="1000"/>
                                        <p:tgtEl>
                                          <p:spTgt spid="6">
                                            <p:graphicEl>
                                              <a:dgm id="{C1BA8C39-3422-4030-A363-4A95E7AE5EE8}"/>
                                            </p:graphicEl>
                                          </p:spTgt>
                                        </p:tgtEl>
                                      </p:cBhvr>
                                    </p:animEffect>
                                  </p:childTnLst>
                                </p:cTn>
                              </p:par>
                            </p:childTnLst>
                          </p:cTn>
                        </p:par>
                        <p:par>
                          <p:cTn id="66" fill="hold">
                            <p:stCondLst>
                              <p:cond delay="9000"/>
                            </p:stCondLst>
                            <p:childTnLst>
                              <p:par>
                                <p:cTn id="67" presetID="31" presetClass="entr" presetSubtype="0" fill="hold" grpId="0" nodeType="afterEffect">
                                  <p:stCondLst>
                                    <p:cond delay="0"/>
                                  </p:stCondLst>
                                  <p:iterate type="lt">
                                    <p:tmPct val="5000"/>
                                  </p:iterate>
                                  <p:childTnLst>
                                    <p:set>
                                      <p:cBhvr>
                                        <p:cTn id="68" dur="1" fill="hold">
                                          <p:stCondLst>
                                            <p:cond delay="0"/>
                                          </p:stCondLst>
                                        </p:cTn>
                                        <p:tgtEl>
                                          <p:spTgt spid="6">
                                            <p:graphicEl>
                                              <a:dgm id="{E175444B-7B63-4FC4-AEA6-4C4C7F35AF41}"/>
                                            </p:graphicEl>
                                          </p:spTgt>
                                        </p:tgtEl>
                                        <p:attrNameLst>
                                          <p:attrName>style.visibility</p:attrName>
                                        </p:attrNameLst>
                                      </p:cBhvr>
                                      <p:to>
                                        <p:strVal val="visible"/>
                                      </p:to>
                                    </p:set>
                                    <p:anim calcmode="lin" valueType="num">
                                      <p:cBhvr>
                                        <p:cTn id="69" dur="1000" fill="hold"/>
                                        <p:tgtEl>
                                          <p:spTgt spid="6">
                                            <p:graphicEl>
                                              <a:dgm id="{E175444B-7B63-4FC4-AEA6-4C4C7F35AF41}"/>
                                            </p:graphicEl>
                                          </p:spTgt>
                                        </p:tgtEl>
                                        <p:attrNameLst>
                                          <p:attrName>ppt_w</p:attrName>
                                        </p:attrNameLst>
                                      </p:cBhvr>
                                      <p:tavLst>
                                        <p:tav tm="0">
                                          <p:val>
                                            <p:fltVal val="0"/>
                                          </p:val>
                                        </p:tav>
                                        <p:tav tm="100000">
                                          <p:val>
                                            <p:strVal val="#ppt_w"/>
                                          </p:val>
                                        </p:tav>
                                      </p:tavLst>
                                    </p:anim>
                                    <p:anim calcmode="lin" valueType="num">
                                      <p:cBhvr>
                                        <p:cTn id="70" dur="1000" fill="hold"/>
                                        <p:tgtEl>
                                          <p:spTgt spid="6">
                                            <p:graphicEl>
                                              <a:dgm id="{E175444B-7B63-4FC4-AEA6-4C4C7F35AF41}"/>
                                            </p:graphicEl>
                                          </p:spTgt>
                                        </p:tgtEl>
                                        <p:attrNameLst>
                                          <p:attrName>ppt_h</p:attrName>
                                        </p:attrNameLst>
                                      </p:cBhvr>
                                      <p:tavLst>
                                        <p:tav tm="0">
                                          <p:val>
                                            <p:fltVal val="0"/>
                                          </p:val>
                                        </p:tav>
                                        <p:tav tm="100000">
                                          <p:val>
                                            <p:strVal val="#ppt_h"/>
                                          </p:val>
                                        </p:tav>
                                      </p:tavLst>
                                    </p:anim>
                                    <p:anim calcmode="lin" valueType="num">
                                      <p:cBhvr>
                                        <p:cTn id="71" dur="1000" fill="hold"/>
                                        <p:tgtEl>
                                          <p:spTgt spid="6">
                                            <p:graphicEl>
                                              <a:dgm id="{E175444B-7B63-4FC4-AEA6-4C4C7F35AF41}"/>
                                            </p:graphicEl>
                                          </p:spTgt>
                                        </p:tgtEl>
                                        <p:attrNameLst>
                                          <p:attrName>style.rotation</p:attrName>
                                        </p:attrNameLst>
                                      </p:cBhvr>
                                      <p:tavLst>
                                        <p:tav tm="0">
                                          <p:val>
                                            <p:fltVal val="90"/>
                                          </p:val>
                                        </p:tav>
                                        <p:tav tm="100000">
                                          <p:val>
                                            <p:fltVal val="0"/>
                                          </p:val>
                                        </p:tav>
                                      </p:tavLst>
                                    </p:anim>
                                    <p:animEffect transition="in" filter="fade">
                                      <p:cBhvr>
                                        <p:cTn id="72" dur="1000"/>
                                        <p:tgtEl>
                                          <p:spTgt spid="6">
                                            <p:graphicEl>
                                              <a:dgm id="{E175444B-7B63-4FC4-AEA6-4C4C7F35AF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Left Arrow Callout 113"/>
          <p:cNvSpPr/>
          <p:nvPr/>
        </p:nvSpPr>
        <p:spPr bwMode="auto">
          <a:xfrm>
            <a:off x="9984433" y="2916130"/>
            <a:ext cx="457723" cy="680678"/>
          </a:xfrm>
          <a:prstGeom prst="leftArrowCallout">
            <a:avLst>
              <a:gd name="adj1" fmla="val 0"/>
              <a:gd name="adj2" fmla="val 25000"/>
              <a:gd name="adj3" fmla="val 0"/>
              <a:gd name="adj4" fmla="val 64977"/>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a:ln>
                <a:solidFill>
                  <a:schemeClr val="tx2">
                    <a:lumMod val="40000"/>
                    <a:lumOff val="60000"/>
                  </a:schemeClr>
                </a:solidFill>
              </a:ln>
              <a:solidFill>
                <a:schemeClr val="tx2">
                  <a:lumMod val="40000"/>
                  <a:lumOff val="60000"/>
                </a:schemeClr>
              </a:solidFill>
              <a:latin typeface="Arial" charset="0"/>
            </a:endParaRPr>
          </a:p>
        </p:txBody>
      </p:sp>
      <p:grpSp>
        <p:nvGrpSpPr>
          <p:cNvPr id="58" name="Group 59"/>
          <p:cNvGrpSpPr>
            <a:grpSpLocks/>
          </p:cNvGrpSpPr>
          <p:nvPr/>
        </p:nvGrpSpPr>
        <p:grpSpPr bwMode="auto">
          <a:xfrm rot="10800000" flipV="1">
            <a:off x="7654944" y="404665"/>
            <a:ext cx="5353824" cy="5778649"/>
            <a:chOff x="-576" y="1104"/>
            <a:chExt cx="2791" cy="2791"/>
          </a:xfrm>
        </p:grpSpPr>
        <p:sp>
          <p:nvSpPr>
            <p:cNvPr id="59" name="AutoShape 5"/>
            <p:cNvSpPr>
              <a:spLocks noChangeArrowheads="1"/>
            </p:cNvSpPr>
            <p:nvPr/>
          </p:nvSpPr>
          <p:spPr bwMode="gray">
            <a:xfrm rot="5400000">
              <a:off x="-576" y="1104"/>
              <a:ext cx="2791" cy="2791"/>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ln/>
            <a:extLst/>
          </p:spPr>
          <p:style>
            <a:lnRef idx="1">
              <a:schemeClr val="accent5"/>
            </a:lnRef>
            <a:fillRef idx="2">
              <a:schemeClr val="accent5"/>
            </a:fillRef>
            <a:effectRef idx="1">
              <a:schemeClr val="accent5"/>
            </a:effectRef>
            <a:fontRef idx="minor">
              <a:schemeClr val="dk1"/>
            </a:fontRef>
          </p:style>
          <p:txBody>
            <a:bodyPr wrap="none" anchor="ctr"/>
            <a:lstStyle/>
            <a:p>
              <a:endParaRPr lang="en-US" dirty="0"/>
            </a:p>
          </p:txBody>
        </p:sp>
        <p:sp>
          <p:nvSpPr>
            <p:cNvPr id="60" name="AutoShape 13"/>
            <p:cNvSpPr>
              <a:spLocks noChangeArrowheads="1"/>
            </p:cNvSpPr>
            <p:nvPr/>
          </p:nvSpPr>
          <p:spPr bwMode="ltGray">
            <a:xfrm rot="5400000">
              <a:off x="-425" y="1310"/>
              <a:ext cx="2374" cy="2373"/>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3"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0" y="10838"/>
                    <a:pt x="0" y="10877"/>
                    <a:pt x="0" y="10916"/>
                  </a:cubicBezTo>
                  <a:close/>
                </a:path>
              </a:pathLst>
            </a:cu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endParaRPr lang="en-US" dirty="0"/>
            </a:p>
          </p:txBody>
        </p:sp>
        <p:sp>
          <p:nvSpPr>
            <p:cNvPr id="61" name="Text Box 42"/>
            <p:cNvSpPr txBox="1">
              <a:spLocks noChangeArrowheads="1"/>
            </p:cNvSpPr>
            <p:nvPr/>
          </p:nvSpPr>
          <p:spPr bwMode="auto">
            <a:xfrm>
              <a:off x="820" y="2083"/>
              <a:ext cx="1115" cy="847"/>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a-IR" sz="3600" b="1" dirty="0">
                  <a:solidFill>
                    <a:srgbClr val="7030A0"/>
                  </a:solidFill>
                  <a:effectLst>
                    <a:outerShdw blurRad="38100" dist="38100" dir="2700000" algn="tl">
                      <a:srgbClr val="000000"/>
                    </a:outerShdw>
                  </a:effectLst>
                  <a:cs typeface="Sultan bold" pitchFamily="2" charset="-78"/>
                </a:rPr>
                <a:t>خطبه غدير در منابع شيعه و سني</a:t>
              </a:r>
              <a:endParaRPr lang="en-US" sz="3600" b="1" dirty="0">
                <a:solidFill>
                  <a:srgbClr val="7030A0"/>
                </a:solidFill>
                <a:effectLst>
                  <a:outerShdw blurRad="38100" dist="38100" dir="2700000" algn="tl">
                    <a:srgbClr val="000000"/>
                  </a:outerShdw>
                </a:effectLst>
                <a:cs typeface="Sultan bold" pitchFamily="2" charset="-78"/>
              </a:endParaRPr>
            </a:p>
          </p:txBody>
        </p:sp>
      </p:grpSp>
      <p:pic>
        <p:nvPicPr>
          <p:cNvPr id="2" name="Picture 1">
            <a:hlinkClick r:id="rId3" action="ppaction://hlinksldjump"/>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4899" y="6051458"/>
            <a:ext cx="787071" cy="787071"/>
          </a:xfrm>
          <a:prstGeom prst="rect">
            <a:avLst/>
          </a:prstGeom>
        </p:spPr>
      </p:pic>
      <p:sp>
        <p:nvSpPr>
          <p:cNvPr id="112" name="Oval 37"/>
          <p:cNvSpPr>
            <a:spLocks noChangeArrowheads="1"/>
          </p:cNvSpPr>
          <p:nvPr/>
        </p:nvSpPr>
        <p:spPr bwMode="gray">
          <a:xfrm rot="10800000" flipV="1">
            <a:off x="8184232" y="1124745"/>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3" name="Oval 39"/>
          <p:cNvSpPr>
            <a:spLocks noChangeArrowheads="1"/>
          </p:cNvSpPr>
          <p:nvPr/>
        </p:nvSpPr>
        <p:spPr bwMode="gray">
          <a:xfrm rot="10800000" flipV="1">
            <a:off x="8250514" y="1196753"/>
            <a:ext cx="467877" cy="505003"/>
          </a:xfrm>
          <a:prstGeom prst="ellipse">
            <a:avLst/>
          </a:prstGeom>
          <a:ln/>
          <a:extLst/>
        </p:spPr>
        <p:style>
          <a:lnRef idx="1">
            <a:schemeClr val="accent1"/>
          </a:lnRef>
          <a:fillRef idx="2">
            <a:schemeClr val="accent1"/>
          </a:fillRef>
          <a:effectRef idx="1">
            <a:schemeClr val="accent1"/>
          </a:effectRef>
          <a:fontRef idx="minor">
            <a:schemeClr val="dk1"/>
          </a:fontRef>
        </p:style>
        <p:txBody>
          <a:bodyPr wrap="none" anchor="ctr"/>
          <a:lstStyle/>
          <a:p>
            <a:r>
              <a:rPr lang="fa-IR" dirty="0"/>
              <a:t>1	</a:t>
            </a:r>
            <a:endParaRPr lang="en-US" dirty="0"/>
          </a:p>
        </p:txBody>
      </p:sp>
      <p:sp>
        <p:nvSpPr>
          <p:cNvPr id="117" name="Oval 37"/>
          <p:cNvSpPr>
            <a:spLocks noChangeArrowheads="1"/>
          </p:cNvSpPr>
          <p:nvPr/>
        </p:nvSpPr>
        <p:spPr bwMode="gray">
          <a:xfrm rot="10800000" flipV="1">
            <a:off x="7722082" y="212666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18" name="Oval 39"/>
          <p:cNvSpPr>
            <a:spLocks noChangeArrowheads="1"/>
          </p:cNvSpPr>
          <p:nvPr/>
        </p:nvSpPr>
        <p:spPr bwMode="gray">
          <a:xfrm rot="10800000" flipV="1">
            <a:off x="7788362" y="2198672"/>
            <a:ext cx="467881" cy="505003"/>
          </a:xfrm>
          <a:prstGeom prst="ellipse">
            <a:avLst/>
          </a:prstGeom>
          <a:ln/>
          <a:extLst/>
        </p:spPr>
        <p:style>
          <a:lnRef idx="1">
            <a:schemeClr val="accent4"/>
          </a:lnRef>
          <a:fillRef idx="2">
            <a:schemeClr val="accent4"/>
          </a:fillRef>
          <a:effectRef idx="1">
            <a:schemeClr val="accent4"/>
          </a:effectRef>
          <a:fontRef idx="minor">
            <a:schemeClr val="dk1"/>
          </a:fontRef>
        </p:style>
        <p:txBody>
          <a:bodyPr wrap="none" anchor="ctr"/>
          <a:lstStyle/>
          <a:p>
            <a:r>
              <a:rPr lang="fa-IR" dirty="0"/>
              <a:t>2</a:t>
            </a:r>
            <a:endParaRPr lang="en-US" dirty="0"/>
          </a:p>
        </p:txBody>
      </p:sp>
      <p:sp>
        <p:nvSpPr>
          <p:cNvPr id="119" name="Oval 37"/>
          <p:cNvSpPr>
            <a:spLocks noChangeArrowheads="1"/>
          </p:cNvSpPr>
          <p:nvPr/>
        </p:nvSpPr>
        <p:spPr bwMode="gray">
          <a:xfrm rot="10800000" flipV="1">
            <a:off x="7608168" y="2990760"/>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0" name="Oval 39"/>
          <p:cNvSpPr>
            <a:spLocks noChangeArrowheads="1"/>
          </p:cNvSpPr>
          <p:nvPr/>
        </p:nvSpPr>
        <p:spPr bwMode="gray">
          <a:xfrm rot="10800000" flipV="1">
            <a:off x="7674448" y="3062768"/>
            <a:ext cx="467881" cy="505003"/>
          </a:xfrm>
          <a:prstGeom prst="ellipse">
            <a:avLst/>
          </a:prstGeom>
          <a:ln/>
          <a:extLst/>
        </p:spPr>
        <p:style>
          <a:lnRef idx="1">
            <a:schemeClr val="accent5"/>
          </a:lnRef>
          <a:fillRef idx="2">
            <a:schemeClr val="accent5"/>
          </a:fillRef>
          <a:effectRef idx="1">
            <a:schemeClr val="accent5"/>
          </a:effectRef>
          <a:fontRef idx="minor">
            <a:schemeClr val="dk1"/>
          </a:fontRef>
        </p:style>
        <p:txBody>
          <a:bodyPr wrap="none" anchor="ctr"/>
          <a:lstStyle/>
          <a:p>
            <a:r>
              <a:rPr lang="fa-IR" dirty="0"/>
              <a:t>3</a:t>
            </a:r>
            <a:endParaRPr lang="en-US" dirty="0"/>
          </a:p>
        </p:txBody>
      </p:sp>
      <p:sp>
        <p:nvSpPr>
          <p:cNvPr id="121" name="Oval 37"/>
          <p:cNvSpPr>
            <a:spLocks noChangeArrowheads="1"/>
          </p:cNvSpPr>
          <p:nvPr/>
        </p:nvSpPr>
        <p:spPr bwMode="gray">
          <a:xfrm rot="10800000" flipV="1">
            <a:off x="7722082" y="3926864"/>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2" name="Oval 39"/>
          <p:cNvSpPr>
            <a:spLocks noChangeArrowheads="1"/>
          </p:cNvSpPr>
          <p:nvPr/>
        </p:nvSpPr>
        <p:spPr bwMode="gray">
          <a:xfrm rot="10800000" flipV="1">
            <a:off x="7788362" y="3998872"/>
            <a:ext cx="467881" cy="505003"/>
          </a:xfrm>
          <a:prstGeom prst="ellipse">
            <a:avLst/>
          </a:prstGeom>
          <a:ln/>
          <a:extLst/>
        </p:spPr>
        <p:style>
          <a:lnRef idx="1">
            <a:schemeClr val="accent3"/>
          </a:lnRef>
          <a:fillRef idx="2">
            <a:schemeClr val="accent3"/>
          </a:fillRef>
          <a:effectRef idx="1">
            <a:schemeClr val="accent3"/>
          </a:effectRef>
          <a:fontRef idx="minor">
            <a:schemeClr val="dk1"/>
          </a:fontRef>
        </p:style>
        <p:txBody>
          <a:bodyPr wrap="none" anchor="ctr"/>
          <a:lstStyle/>
          <a:p>
            <a:r>
              <a:rPr lang="fa-IR" dirty="0"/>
              <a:t>4</a:t>
            </a:r>
            <a:endParaRPr lang="en-US" dirty="0"/>
          </a:p>
        </p:txBody>
      </p:sp>
      <p:sp>
        <p:nvSpPr>
          <p:cNvPr id="123" name="Oval 37"/>
          <p:cNvSpPr>
            <a:spLocks noChangeArrowheads="1"/>
          </p:cNvSpPr>
          <p:nvPr/>
        </p:nvSpPr>
        <p:spPr bwMode="gray">
          <a:xfrm rot="10800000" flipV="1">
            <a:off x="8226138" y="4862967"/>
            <a:ext cx="606166" cy="654265"/>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dirty="0"/>
          </a:p>
        </p:txBody>
      </p:sp>
      <p:sp>
        <p:nvSpPr>
          <p:cNvPr id="124" name="Oval 39"/>
          <p:cNvSpPr>
            <a:spLocks noChangeArrowheads="1"/>
          </p:cNvSpPr>
          <p:nvPr/>
        </p:nvSpPr>
        <p:spPr bwMode="gray">
          <a:xfrm rot="10800000" flipV="1">
            <a:off x="8292418" y="4934975"/>
            <a:ext cx="467881" cy="505003"/>
          </a:xfrm>
          <a:prstGeom prst="ellipse">
            <a:avLst/>
          </a:prstGeom>
          <a:ln/>
          <a:extLst/>
        </p:spPr>
        <p:style>
          <a:lnRef idx="1">
            <a:schemeClr val="accent2"/>
          </a:lnRef>
          <a:fillRef idx="2">
            <a:schemeClr val="accent2"/>
          </a:fillRef>
          <a:effectRef idx="1">
            <a:schemeClr val="accent2"/>
          </a:effectRef>
          <a:fontRef idx="minor">
            <a:schemeClr val="dk1"/>
          </a:fontRef>
        </p:style>
        <p:txBody>
          <a:bodyPr wrap="none" anchor="ctr"/>
          <a:lstStyle/>
          <a:p>
            <a:r>
              <a:rPr lang="fa-IR" dirty="0"/>
              <a:t>5</a:t>
            </a:r>
            <a:endParaRPr lang="en-US" dirty="0"/>
          </a:p>
        </p:txBody>
      </p:sp>
      <p:sp>
        <p:nvSpPr>
          <p:cNvPr id="33" name="AutoShape 28">
            <a:hlinkClick r:id="rId5" action="ppaction://hlinksldjump"/>
          </p:cNvPr>
          <p:cNvSpPr>
            <a:spLocks noChangeArrowheads="1"/>
          </p:cNvSpPr>
          <p:nvPr/>
        </p:nvSpPr>
        <p:spPr bwMode="gray">
          <a:xfrm rot="10800000" flipV="1">
            <a:off x="1832332" y="2996953"/>
            <a:ext cx="5775837" cy="628667"/>
          </a:xfrm>
          <a:prstGeom prst="roundRect">
            <a:avLst>
              <a:gd name="adj" fmla="val 50000"/>
            </a:avLst>
          </a:prstGeom>
          <a:ln/>
          <a:extLst/>
        </p:spPr>
        <p:style>
          <a:lnRef idx="1">
            <a:schemeClr val="accent5"/>
          </a:lnRef>
          <a:fillRef idx="2">
            <a:schemeClr val="accent5"/>
          </a:fillRef>
          <a:effectRef idx="1">
            <a:schemeClr val="accent5"/>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خطبه غدير در كتب اهل سنت</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4" name="AutoShape 28">
            <a:hlinkClick r:id="rId6" action="ppaction://hlinksldjump"/>
          </p:cNvPr>
          <p:cNvSpPr>
            <a:spLocks noChangeArrowheads="1"/>
          </p:cNvSpPr>
          <p:nvPr/>
        </p:nvSpPr>
        <p:spPr bwMode="gray">
          <a:xfrm rot="10800000" flipV="1">
            <a:off x="1847530" y="4005065"/>
            <a:ext cx="5775837" cy="628667"/>
          </a:xfrm>
          <a:prstGeom prst="roundRect">
            <a:avLst>
              <a:gd name="adj" fmla="val 50000"/>
            </a:avLst>
          </a:prstGeom>
          <a:ln/>
          <a:extLst/>
        </p:spPr>
        <p:style>
          <a:lnRef idx="1">
            <a:schemeClr val="accent3"/>
          </a:lnRef>
          <a:fillRef idx="2">
            <a:schemeClr val="accent3"/>
          </a:fillRef>
          <a:effectRef idx="1">
            <a:schemeClr val="accent3"/>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بررسي سندي خطبه غدير</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5" name="AutoShape 28">
            <a:hlinkClick r:id="rId7" action="ppaction://hlinksldjump"/>
          </p:cNvPr>
          <p:cNvSpPr>
            <a:spLocks noChangeArrowheads="1"/>
          </p:cNvSpPr>
          <p:nvPr/>
        </p:nvSpPr>
        <p:spPr bwMode="gray">
          <a:xfrm rot="10800000" flipV="1">
            <a:off x="2408396" y="4941169"/>
            <a:ext cx="5775837" cy="628667"/>
          </a:xfrm>
          <a:prstGeom prst="roundRect">
            <a:avLst>
              <a:gd name="adj" fmla="val 50000"/>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پيام خطبه غدير </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6" name="AutoShape 28">
            <a:hlinkClick r:id="rId8" action="ppaction://hlinksldjump"/>
          </p:cNvPr>
          <p:cNvSpPr>
            <a:spLocks noChangeArrowheads="1"/>
          </p:cNvSpPr>
          <p:nvPr/>
        </p:nvSpPr>
        <p:spPr bwMode="gray">
          <a:xfrm rot="10800000" flipV="1">
            <a:off x="2351585" y="1092662"/>
            <a:ext cx="5775837" cy="628667"/>
          </a:xfrm>
          <a:prstGeom prst="roundRect">
            <a:avLst>
              <a:gd name="adj" fmla="val 50000"/>
            </a:avLst>
          </a:prstGeom>
          <a:ln/>
          <a:extLst/>
        </p:spPr>
        <p:style>
          <a:lnRef idx="1">
            <a:schemeClr val="accent1"/>
          </a:lnRef>
          <a:fillRef idx="2">
            <a:schemeClr val="accent1"/>
          </a:fillRef>
          <a:effectRef idx="1">
            <a:schemeClr val="accent1"/>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خطبه غدير در كتب شيعه</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37" name="AutoShape 28">
            <a:hlinkClick r:id="rId9" action="ppaction://hlinksldjump"/>
          </p:cNvPr>
          <p:cNvSpPr>
            <a:spLocks noChangeArrowheads="1"/>
          </p:cNvSpPr>
          <p:nvPr/>
        </p:nvSpPr>
        <p:spPr bwMode="gray">
          <a:xfrm rot="10800000" flipV="1">
            <a:off x="1919537" y="2080253"/>
            <a:ext cx="5775837" cy="628667"/>
          </a:xfrm>
          <a:prstGeom prst="roundRect">
            <a:avLst>
              <a:gd name="adj" fmla="val 50000"/>
            </a:avLst>
          </a:prstGeom>
          <a:ln/>
          <a:extLst/>
        </p:spPr>
        <p:style>
          <a:lnRef idx="1">
            <a:schemeClr val="accent4"/>
          </a:lnRef>
          <a:fillRef idx="2">
            <a:schemeClr val="accent4"/>
          </a:fillRef>
          <a:effectRef idx="1">
            <a:schemeClr val="accent4"/>
          </a:effectRef>
          <a:fontRef idx="minor">
            <a:schemeClr val="dk1"/>
          </a:fontRef>
        </p:style>
        <p:txBody>
          <a:bodyPr wrap="none" anchor="ctr"/>
          <a:lstStyle/>
          <a:p>
            <a:pPr algn="justLow" rtl="1"/>
            <a:r>
              <a:rPr lang="fa-IR" sz="3200" b="1" spc="50" dirty="0">
                <a:ln w="11430">
                  <a:solidFill>
                    <a:srgbClr val="C00000"/>
                  </a:solidFill>
                </a:ln>
                <a:solidFill>
                  <a:schemeClr val="tx1"/>
                </a:solidFill>
                <a:effectLst>
                  <a:glow rad="101600">
                    <a:schemeClr val="accent3">
                      <a:satMod val="175000"/>
                      <a:alpha val="40000"/>
                    </a:schemeClr>
                  </a:glow>
                  <a:outerShdw blurRad="76200" dist="50800" dir="5400000" algn="tl" rotWithShape="0">
                    <a:srgbClr val="000000">
                      <a:alpha val="65000"/>
                    </a:srgbClr>
                  </a:outerShdw>
                </a:effectLst>
                <a:latin typeface="Arial" pitchFamily="34" charset="0"/>
                <a:cs typeface="Arial" pitchFamily="34" charset="0"/>
              </a:rPr>
              <a:t>بررسي سندي خطبه غدير</a:t>
            </a:r>
            <a:endParaRPr lang="en-US" sz="3200" b="1" dirty="0">
              <a:solidFill>
                <a:schemeClr val="tx1"/>
              </a:solidFill>
              <a:effectLst>
                <a:glow rad="101600">
                  <a:schemeClr val="accent3">
                    <a:satMod val="175000"/>
                    <a:alpha val="40000"/>
                  </a:schemeClr>
                </a:glow>
                <a:outerShdw blurRad="76200" dist="50800" dir="5400000" algn="tl" rotWithShape="0">
                  <a:srgbClr val="000000">
                    <a:alpha val="65000"/>
                  </a:srgbClr>
                </a:outerShdw>
              </a:effectLst>
            </a:endParaRPr>
          </a:p>
        </p:txBody>
      </p:sp>
      <p:sp>
        <p:nvSpPr>
          <p:cNvPr id="23" name="Right Arrow 17">
            <a:hlinkClick r:id="rId10"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86872"/>
      </p:ext>
    </p:extLst>
  </p:cSld>
  <p:clrMapOvr>
    <a:masterClrMapping/>
  </p:clrMapOvr>
  <p:transition spd="slow">
    <p:wheel spokes="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278" y="774012"/>
            <a:ext cx="11887781" cy="6068861"/>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dirty="0"/>
              <a:t>روی </a:t>
            </a:r>
            <a:r>
              <a:rPr lang="ar-SA" sz="3200" dirty="0"/>
              <a:t> الطبراني المتوفی  360</a:t>
            </a:r>
            <a:r>
              <a:rPr lang="fa-IR" sz="3200" dirty="0"/>
              <a:t> </a:t>
            </a:r>
            <a:r>
              <a:rPr lang="ar-SA" sz="3200" b="1" dirty="0"/>
              <a:t>َ عَنِ بن عَبَّاسٍ أَنَّ عَلِيًّا رضي اللَّهُ عنه كان يقول في حَيَاةِ رسول اللَّهِ </a:t>
            </a:r>
            <a:r>
              <a:rPr lang="fa-IR" sz="3200" b="1" dirty="0"/>
              <a:t>(ص) </a:t>
            </a:r>
            <a:r>
              <a:rPr lang="ar-SA" sz="3200" b="1" dirty="0"/>
              <a:t>: </a:t>
            </a:r>
            <a:r>
              <a:rPr lang="fa-IR" sz="3200" b="1" dirty="0"/>
              <a:t>إ</a:t>
            </a:r>
            <a:r>
              <a:rPr lang="ar-SA" sz="3200" b="1" dirty="0"/>
              <a:t>ن</a:t>
            </a:r>
            <a:r>
              <a:rPr lang="fa-IR" sz="3200" b="1" dirty="0"/>
              <a:t>ّ</a:t>
            </a:r>
            <a:r>
              <a:rPr lang="ar-SA" sz="3200" b="1" dirty="0"/>
              <a:t> اللَّهَ عز وجل يقول </a:t>
            </a:r>
            <a:r>
              <a:rPr lang="fa-IR" sz="3200" b="1" dirty="0"/>
              <a:t>{</a:t>
            </a:r>
            <a:r>
              <a:rPr lang="ar-SA" sz="3200" b="1" dirty="0"/>
              <a:t>أَفَإِنْ مَاتَ أو قُتِلَ انْقَلَبْتُمْ على أَعْقَابِكُمْ</a:t>
            </a:r>
            <a:r>
              <a:rPr lang="fa-IR" sz="3200" b="1" dirty="0"/>
              <a:t>}...</a:t>
            </a:r>
            <a:r>
              <a:rPr lang="ar-SA" sz="3200" b="1" dirty="0"/>
              <a:t>ُ وَاللَّهِ لَئِنْ مَاتَ أو قُتِلَ لأُقَاتِلَنَّ على ما قَاتَلَ عليه حتى أَمُوتَ وَاللَّهِ إني لأَخُوهُ و</a:t>
            </a:r>
            <a:r>
              <a:rPr lang="ar-SA" sz="3200" b="1" dirty="0">
                <a:ln>
                  <a:solidFill>
                    <a:srgbClr val="FF0000"/>
                  </a:solidFill>
                </a:ln>
              </a:rPr>
              <a:t>َوَلِيُّهُ </a:t>
            </a:r>
            <a:r>
              <a:rPr lang="ar-SA" sz="3200" b="1" dirty="0"/>
              <a:t>وبن عَمِّهِ وَوَارِثُهُ </a:t>
            </a:r>
            <a:r>
              <a:rPr lang="ar-SA" sz="3200" b="1" dirty="0">
                <a:ln>
                  <a:solidFill>
                    <a:srgbClr val="FF0000"/>
                  </a:solidFill>
                </a:ln>
              </a:rPr>
              <a:t>فَمَنْ أَحَقُّ بِهِ مِنِّي</a:t>
            </a:r>
            <a:r>
              <a:rPr lang="ar-SA" sz="3200" b="1" dirty="0"/>
              <a:t>.</a:t>
            </a:r>
            <a:endParaRPr lang="fa-IR" sz="3200" b="1" dirty="0"/>
          </a:p>
          <a:p>
            <a:pPr rtl="1">
              <a:lnSpc>
                <a:spcPct val="150000"/>
              </a:lnSpc>
            </a:pPr>
            <a:r>
              <a:rPr lang="fa-IR" sz="3200" dirty="0"/>
              <a:t>قال الهيثمي المتوفی  807:  </a:t>
            </a:r>
            <a:r>
              <a:rPr lang="fa-IR" sz="3200" b="1" dirty="0"/>
              <a:t>رواه الطبراني ورجاله رجال الصحيح</a:t>
            </a:r>
            <a:r>
              <a:rPr lang="fa-IR" sz="3200" dirty="0"/>
              <a:t>.</a:t>
            </a:r>
          </a:p>
          <a:p>
            <a:pPr rtl="1">
              <a:lnSpc>
                <a:spcPct val="50000"/>
              </a:lnSpc>
            </a:pPr>
            <a:endParaRPr lang="fa-IR" sz="3200" dirty="0"/>
          </a:p>
          <a:p>
            <a:pPr rtl="1">
              <a:lnSpc>
                <a:spcPct val="150000"/>
              </a:lnSpc>
            </a:pPr>
            <a:r>
              <a:rPr lang="fa-IR" sz="3200" b="1" dirty="0"/>
              <a:t>ورواه أحمد بن حنبل والنسائي وابن كثير و...</a:t>
            </a:r>
          </a:p>
          <a:p>
            <a:pPr rtl="1">
              <a:lnSpc>
                <a:spcPct val="150000"/>
              </a:lnSpc>
            </a:pPr>
            <a:endParaRPr lang="fa-IR" sz="3200" dirty="0"/>
          </a:p>
          <a:p>
            <a:pPr rtl="1"/>
            <a:endParaRPr lang="fa-IR" sz="3200" dirty="0"/>
          </a:p>
          <a:p>
            <a:pPr rtl="1"/>
            <a:endParaRPr lang="fa-IR" sz="3200" dirty="0"/>
          </a:p>
          <a:p>
            <a:pPr rtl="1"/>
            <a:endParaRPr lang="en-US" sz="3200" dirty="0"/>
          </a:p>
          <a:p>
            <a:pPr rtl="1"/>
            <a:endParaRPr lang="en-US" sz="3000" b="1" dirty="0">
              <a:solidFill>
                <a:srgbClr val="0000FF"/>
              </a:solidFill>
            </a:endParaRPr>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احتجاج علي  (ع)  به ولايت خويش در حيات رسول الله (ص) </a:t>
            </a:r>
            <a:endParaRPr lang="en-US" sz="3600" b="1" dirty="0"/>
          </a:p>
        </p:txBody>
      </p:sp>
      <p:sp>
        <p:nvSpPr>
          <p:cNvPr id="12" name="Rectangle 11"/>
          <p:cNvSpPr/>
          <p:nvPr/>
        </p:nvSpPr>
        <p:spPr>
          <a:xfrm>
            <a:off x="6076695" y="2420888"/>
            <a:ext cx="4068742"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المعجم الكبير  ج 1   ص 107 ح 176</a:t>
            </a:r>
            <a:endParaRPr lang="en-US" sz="2800" dirty="0"/>
          </a:p>
        </p:txBody>
      </p:sp>
      <p:sp>
        <p:nvSpPr>
          <p:cNvPr id="10" name="Rectangle 9"/>
          <p:cNvSpPr/>
          <p:nvPr/>
        </p:nvSpPr>
        <p:spPr>
          <a:xfrm>
            <a:off x="4583832" y="3681727"/>
            <a:ext cx="6474849"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مجمع الزوائد  ج 9   ص 134، نشر : دار الريان للتراث القاهرة</a:t>
            </a:r>
            <a:endParaRPr lang="en-US" sz="2800" dirty="0"/>
          </a:p>
        </p:txBody>
      </p:sp>
      <p:sp>
        <p:nvSpPr>
          <p:cNvPr id="6" name="Rectangle 5"/>
          <p:cNvSpPr/>
          <p:nvPr/>
        </p:nvSpPr>
        <p:spPr>
          <a:xfrm>
            <a:off x="4090107" y="4942566"/>
            <a:ext cx="6968574" cy="138499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SA" sz="2800" dirty="0"/>
              <a:t>معرفة الصحابة ابي نعيم اصفهاني ج 1  ص 93 ، </a:t>
            </a:r>
            <a:endParaRPr lang="en-US" sz="2800" dirty="0"/>
          </a:p>
          <a:p>
            <a:pPr algn="r" rtl="1"/>
            <a:r>
              <a:rPr lang="ar-SA" sz="2800" dirty="0"/>
              <a:t>المستدرك علي الصحيحن ج 3  ص 136</a:t>
            </a:r>
            <a:endParaRPr lang="en-US" sz="2800" dirty="0"/>
          </a:p>
          <a:p>
            <a:pPr algn="r" rtl="1"/>
            <a:r>
              <a:rPr lang="ar-SA" sz="2800" dirty="0"/>
              <a:t>تفسير ابن كثير  ج 1   ص 411 ، نشر : دار الفكر - بيروت - 1401</a:t>
            </a:r>
            <a:endParaRPr lang="en-US" sz="2800" dirty="0"/>
          </a:p>
        </p:txBody>
      </p:sp>
      <p:sp>
        <p:nvSpPr>
          <p:cNvPr id="7" name="Right Arrow 6">
            <a:hlinkClick r:id="rId3" action="ppaction://hlinksldjump"/>
          </p:cNvPr>
          <p:cNvSpPr/>
          <p:nvPr/>
        </p:nvSpPr>
        <p:spPr>
          <a:xfrm>
            <a:off x="282848" y="36020"/>
            <a:ext cx="772592" cy="540688"/>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83632" y="3043337"/>
            <a:ext cx="1254355" cy="180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1993" y="2404947"/>
            <a:ext cx="1221261" cy="1800000"/>
          </a:xfrm>
          <a:prstGeom prst="rect">
            <a:avLst/>
          </a:prstGeom>
        </p:spPr>
      </p:pic>
      <p:pic>
        <p:nvPicPr>
          <p:cNvPr id="5" name="Picture 4">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8574" y="4735063"/>
            <a:ext cx="1200000" cy="1800000"/>
          </a:xfrm>
          <a:prstGeom prst="rect">
            <a:avLst/>
          </a:prstGeom>
        </p:spPr>
      </p:pic>
    </p:spTree>
    <p:extLst>
      <p:ext uri="{BB962C8B-B14F-4D97-AF65-F5344CB8AC3E}">
        <p14:creationId xmlns:p14="http://schemas.microsoft.com/office/powerpoint/2010/main" val="159850851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6" presetClass="emph" presetSubtype="0" repeatCount="indefinite" fill="hold" grpId="0" nodeType="afterEffect">
                                  <p:stCondLst>
                                    <p:cond delay="500"/>
                                  </p:stCondLst>
                                  <p:childTnLst>
                                    <p:animEffect transition="out" filter="fade">
                                      <p:cBhvr>
                                        <p:cTn id="21" dur="1000" tmFilter="0, 0; .2, .5; .8, .5; 1, 0"/>
                                        <p:tgtEl>
                                          <p:spTgt spid="7"/>
                                        </p:tgtEl>
                                      </p:cBhvr>
                                    </p:animEffect>
                                    <p:animScale>
                                      <p:cBhvr>
                                        <p:cTn id="22"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6"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278" y="709649"/>
            <a:ext cx="11887781" cy="6129550"/>
          </a:xfrm>
        </p:spPr>
        <p:style>
          <a:lnRef idx="1">
            <a:schemeClr val="accent4"/>
          </a:lnRef>
          <a:fillRef idx="2">
            <a:schemeClr val="accent4"/>
          </a:fillRef>
          <a:effectRef idx="1">
            <a:schemeClr val="accent4"/>
          </a:effectRef>
          <a:fontRef idx="minor">
            <a:schemeClr val="dk1"/>
          </a:fontRef>
        </p:style>
        <p:txBody>
          <a:bodyPr>
            <a:noAutofit/>
          </a:bodyPr>
          <a:lstStyle/>
          <a:p>
            <a:pPr algn="just" rtl="1"/>
            <a:r>
              <a:rPr lang="fa-IR" sz="3000" b="1" dirty="0"/>
              <a:t>روی الكليني عن عَلِيُّ بْنُ إِبْرَاهِيمَ عَنْ أَبِيهِ عَنْ حَمَّادِ بْنِ عِيسَى عَنْ إِبْرَاهِيمَ بْنِ عُمَرَ الْيَمَانِيِّ عَنْ سُلَيْمِ بْنِ قَيْسٍ عن سلْمَانَ يَقُولُ: لَمَّا قُبِضَ رَسُولُ اللَّهِ</a:t>
            </a:r>
            <a:r>
              <a:rPr lang="en-US" sz="3000" b="1" dirty="0">
                <a:sym typeface="Roumouz"/>
              </a:rPr>
              <a:t></a:t>
            </a:r>
            <a:r>
              <a:rPr lang="fa-IR" sz="3000" b="1" dirty="0"/>
              <a:t> وصَنَعَ النَّاسُ مَا صَنَعُوا  ...</a:t>
            </a:r>
            <a:r>
              <a:rPr lang="fa-IR" sz="3000" dirty="0"/>
              <a:t> </a:t>
            </a:r>
            <a:r>
              <a:rPr lang="fa-IR" sz="3000" b="1" dirty="0"/>
              <a:t>فَأَتَيْتُ عَلِيّاً</a:t>
            </a:r>
            <a:r>
              <a:rPr lang="en-US" sz="3000" dirty="0">
                <a:sym typeface="Roumouz1"/>
              </a:rPr>
              <a:t></a:t>
            </a:r>
            <a:r>
              <a:rPr lang="fa-IR" sz="3000" b="1" dirty="0"/>
              <a:t> وهُوَ يُغَسِّلُ رَسُولَ اللَّهِ</a:t>
            </a:r>
            <a:r>
              <a:rPr lang="en-US" sz="3000" dirty="0">
                <a:sym typeface="Roumouz"/>
              </a:rPr>
              <a:t></a:t>
            </a:r>
            <a:r>
              <a:rPr lang="fa-IR" sz="3000" b="1" dirty="0"/>
              <a:t> فَأَخْبَرْتُهُ بِمَا صَنَعَ النَّاسُ وقُلْتُ: إِنَّ أَبَا بَكْرٍ السَّاعَةَ عَلَى مِنْبَرِ رَسُولِ اللَّهِ</a:t>
            </a:r>
            <a:r>
              <a:rPr lang="en-US" sz="3000" dirty="0">
                <a:sym typeface="Roumouz"/>
              </a:rPr>
              <a:t></a:t>
            </a:r>
            <a:r>
              <a:rPr lang="fa-IR" sz="3000" b="1" dirty="0"/>
              <a:t> واللَّهِ مَا يَرْضَى أَنْ يُبَايِعُوهُ‏ بِيَدٍ وَاحِدَةٍ إِنَّهُمْ لَيُبَايِعُونَهُ بِيَدَيْهِ جَمِيعاً بِيَمِينِهِ وشِمَالِهِ... </a:t>
            </a:r>
            <a:r>
              <a:rPr lang="fa-IR" sz="3000" b="1" dirty="0">
                <a:solidFill>
                  <a:schemeClr val="tx1"/>
                </a:solidFill>
              </a:rPr>
              <a:t>.</a:t>
            </a:r>
          </a:p>
          <a:p>
            <a:pPr algn="just" rtl="1"/>
            <a:r>
              <a:rPr lang="fa-IR" sz="3000" b="1" dirty="0">
                <a:solidFill>
                  <a:schemeClr val="tx1"/>
                </a:solidFill>
              </a:rPr>
              <a:t> فقال علي  (ع) : أَخْبَرَنِي </a:t>
            </a:r>
            <a:r>
              <a:rPr lang="fa-IR" sz="3000" b="1" dirty="0"/>
              <a:t>رَسُولُ اللَّهِ</a:t>
            </a:r>
            <a:r>
              <a:rPr lang="en-US" sz="3000" dirty="0">
                <a:sym typeface="Roumouz"/>
              </a:rPr>
              <a:t></a:t>
            </a:r>
            <a:r>
              <a:rPr lang="fa-IR" sz="3000" b="1" dirty="0"/>
              <a:t> أَنَّ إِبْلِيسَ ورُؤَسَاءَ أَصْحَابِهِ شَهِدُوا </a:t>
            </a:r>
            <a:r>
              <a:rPr lang="fa-IR" sz="3000" b="1" dirty="0">
                <a:ln>
                  <a:solidFill>
                    <a:srgbClr val="FF0000"/>
                  </a:solidFill>
                </a:ln>
              </a:rPr>
              <a:t>نَصْبَ‏ رَسُولِ‏ اللَّهِ</a:t>
            </a:r>
            <a:r>
              <a:rPr lang="en-US" sz="3000" dirty="0">
                <a:ln>
                  <a:solidFill>
                    <a:srgbClr val="FF0000"/>
                  </a:solidFill>
                </a:ln>
                <a:sym typeface="Roumouz"/>
              </a:rPr>
              <a:t></a:t>
            </a:r>
            <a:r>
              <a:rPr lang="fa-IR" sz="3000" b="1" dirty="0">
                <a:ln>
                  <a:solidFill>
                    <a:srgbClr val="FF0000"/>
                  </a:solidFill>
                </a:ln>
              </a:rPr>
              <a:t> إِيَّايَ لِلنَّاسِ بِغَدِيرِ خُمٍّ بِأَمْرِ اللَّهِ عَزَّ وجَلَّ فَأَخْبَرَهُمْ أَنِّي أَوْلَى بِهِمْ مِنْ أَنْفُسِهِمْ </a:t>
            </a:r>
            <a:r>
              <a:rPr lang="fa-IR" sz="3000" b="1" dirty="0"/>
              <a:t>وأَمَرَهُمْ أَنْ يُبَلِّغَ الشَّاهِدُ الْغَائِبَ.</a:t>
            </a:r>
          </a:p>
          <a:p>
            <a:pPr rtl="1"/>
            <a:r>
              <a:rPr lang="fa-IR" sz="3000" b="1" dirty="0"/>
              <a:t>فَأَقْبَلَ إِلَى إِبْلِيسَ أَبَالِسَتُهُ ومَرَدَةُ أَصْحَابِهِ فَقَالُوا إِنَّ هَذِهِ أُمَّةٌ مَرْحُومَةٌ ومَعْصُومَةٌ ومَا لَكَ ولَا لَنَا عَلَيْهِمْ سَبِيلٌ قَدْ أُعْلِمُوا إِمَامَهُمْ ومَفْزَعَهُمْ بَعْدَ نَبِيِّهِمْ فَانْطَلَقَ إِبْلِيسُ لَعَنَهُ اللَّهُ كَئِيباً حَزِيناً.</a:t>
            </a:r>
            <a:endParaRPr lang="en-US" sz="3000" dirty="0"/>
          </a:p>
          <a:p>
            <a:pPr rtl="1"/>
            <a:endParaRPr lang="en-US" sz="3000" dirty="0"/>
          </a:p>
          <a:p>
            <a:pPr rtl="1"/>
            <a:endParaRPr lang="en-US" sz="3000" b="1" dirty="0">
              <a:solidFill>
                <a:srgbClr val="0000FF"/>
              </a:solidFill>
            </a:endParaRPr>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استدلال  علي  </a:t>
            </a:r>
            <a:r>
              <a:rPr lang="fa-IR" sz="2400" b="1" dirty="0"/>
              <a:t>(ع) </a:t>
            </a:r>
            <a:r>
              <a:rPr lang="fa-IR" sz="3600" b="1" dirty="0"/>
              <a:t> به غدير بعد از رحلت رسول اكرم </a:t>
            </a:r>
            <a:r>
              <a:rPr lang="fa-IR" sz="2400" b="1" dirty="0"/>
              <a:t>(ص) </a:t>
            </a:r>
            <a:endParaRPr lang="en-US" sz="3600" b="1" dirty="0"/>
          </a:p>
        </p:txBody>
      </p:sp>
      <p:sp>
        <p:nvSpPr>
          <p:cNvPr id="10" name="Rectangle 9"/>
          <p:cNvSpPr/>
          <p:nvPr/>
        </p:nvSpPr>
        <p:spPr>
          <a:xfrm>
            <a:off x="6600056" y="5445224"/>
            <a:ext cx="451758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الكافي، ج‏8، ص343، </a:t>
            </a:r>
            <a:r>
              <a:rPr lang="ar-SA" sz="2800" dirty="0"/>
              <a:t>نشر: اسلاميه‏، تهران</a:t>
            </a:r>
            <a:endParaRPr lang="en-US" sz="2800" dirty="0">
              <a:solidFill>
                <a:schemeClr val="tx1"/>
              </a:solidFill>
              <a:cs typeface="Taher" pitchFamily="2" charset="-78"/>
            </a:endParaRPr>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9416" y="4806834"/>
            <a:ext cx="1273202" cy="1800000"/>
          </a:xfrm>
          <a:prstGeom prst="rect">
            <a:avLst/>
          </a:prstGeom>
        </p:spPr>
      </p:pic>
    </p:spTree>
    <p:extLst>
      <p:ext uri="{BB962C8B-B14F-4D97-AF65-F5344CB8AC3E}">
        <p14:creationId xmlns:p14="http://schemas.microsoft.com/office/powerpoint/2010/main" val="97935747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278" y="774012"/>
            <a:ext cx="11887781" cy="6068861"/>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علي بن ابراهيم بن هاشم: </a:t>
            </a:r>
            <a:endParaRPr lang="en-US" sz="2800" b="1" dirty="0">
              <a:solidFill>
                <a:srgbClr val="0000FF"/>
              </a:solidFill>
              <a:latin typeface="Arial" pitchFamily="34" charset="0"/>
              <a:cs typeface="Arial" pitchFamily="34" charset="0"/>
            </a:endParaRPr>
          </a:p>
          <a:p>
            <a:pPr rtl="1"/>
            <a:r>
              <a:rPr lang="fa-IR" sz="3200" b="1" dirty="0"/>
              <a:t>قال النجاشي: القمي، ثقة في الحديث، ثبت، معتمد، صحيح المذهب.</a:t>
            </a:r>
            <a:endParaRPr lang="en-US" sz="3200" b="1" dirty="0"/>
          </a:p>
          <a:p>
            <a:pPr rtl="1"/>
            <a:endParaRPr lang="en-US" sz="3200" dirty="0"/>
          </a:p>
          <a:p>
            <a:pPr rtl="1"/>
            <a:endParaRPr lang="en-US" sz="2800" b="1" dirty="0">
              <a:solidFill>
                <a:srgbClr val="0000FF"/>
              </a:solidFill>
              <a:latin typeface="Arial" pitchFamily="34" charset="0"/>
              <a:cs typeface="Arial" pitchFamily="34" charset="0"/>
            </a:endParaRPr>
          </a:p>
          <a:p>
            <a:pPr rtl="1"/>
            <a:r>
              <a:rPr lang="fa-IR" sz="2800" b="1" dirty="0">
                <a:solidFill>
                  <a:srgbClr val="0000FF"/>
                </a:solidFill>
                <a:latin typeface="Arial" pitchFamily="34" charset="0"/>
                <a:cs typeface="Arial" pitchFamily="34" charset="0"/>
              </a:rPr>
              <a:t>ابراهيم بن هاشم:</a:t>
            </a:r>
            <a:endParaRPr lang="en-US" sz="2800" b="1" dirty="0">
              <a:solidFill>
                <a:srgbClr val="0000FF"/>
              </a:solidFill>
              <a:latin typeface="Arial" pitchFamily="34" charset="0"/>
              <a:cs typeface="Arial" pitchFamily="34" charset="0"/>
            </a:endParaRPr>
          </a:p>
          <a:p>
            <a:pPr rtl="1"/>
            <a:r>
              <a:rPr lang="fa-IR" sz="3200" b="1" dirty="0"/>
              <a:t>قال السيد الخوئي: لا ينبغي الشك في وثاقة إبراهيم بن هاشم.</a:t>
            </a:r>
            <a:endParaRPr lang="en-US" sz="3200" b="1" dirty="0"/>
          </a:p>
          <a:p>
            <a:pPr rtl="1">
              <a:lnSpc>
                <a:spcPct val="50000"/>
              </a:lnSpc>
            </a:pPr>
            <a:endParaRPr lang="en-US" sz="3200" dirty="0"/>
          </a:p>
          <a:p>
            <a:pPr rtl="1"/>
            <a:endParaRPr lang="en-US" sz="2800" b="1" dirty="0">
              <a:solidFill>
                <a:srgbClr val="0000FF"/>
              </a:solidFill>
              <a:latin typeface="Arial" pitchFamily="34" charset="0"/>
              <a:cs typeface="Arial" pitchFamily="34" charset="0"/>
            </a:endParaRPr>
          </a:p>
          <a:p>
            <a:pPr rtl="1"/>
            <a:r>
              <a:rPr lang="fa-IR" sz="2800" b="1" dirty="0">
                <a:solidFill>
                  <a:srgbClr val="0000FF"/>
                </a:solidFill>
                <a:latin typeface="Arial" pitchFamily="34" charset="0"/>
                <a:cs typeface="Arial" pitchFamily="34" charset="0"/>
              </a:rPr>
              <a:t>حماد بن عيسي:</a:t>
            </a:r>
            <a:endParaRPr lang="en-US" sz="2800" b="1" dirty="0">
              <a:solidFill>
                <a:srgbClr val="0000FF"/>
              </a:solidFill>
              <a:latin typeface="Arial" pitchFamily="34" charset="0"/>
              <a:cs typeface="Arial" pitchFamily="34" charset="0"/>
            </a:endParaRPr>
          </a:p>
          <a:p>
            <a:pPr rtl="1"/>
            <a:r>
              <a:rPr lang="ar-SA" sz="3200" b="1" dirty="0"/>
              <a:t>قال النجاشي: وكان ثقة في حديثه، صدوقا. وقال الشيخ: ثقة.</a:t>
            </a:r>
            <a:endParaRPr lang="en-US" sz="3200" dirty="0"/>
          </a:p>
          <a:p>
            <a:pPr rtl="1"/>
            <a:endParaRPr lang="en-US" sz="3000" b="1" dirty="0">
              <a:solidFill>
                <a:srgbClr val="0000FF"/>
              </a:solidFill>
            </a:endParaRPr>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مناشده  واحتجاج حضرت علي  (ع)  به حديث غدير</a:t>
            </a:r>
            <a:endParaRPr lang="en-US" sz="3600" b="1" dirty="0"/>
          </a:p>
        </p:txBody>
      </p:sp>
      <p:sp>
        <p:nvSpPr>
          <p:cNvPr id="12" name="Rectangle 11"/>
          <p:cNvSpPr/>
          <p:nvPr/>
        </p:nvSpPr>
        <p:spPr>
          <a:xfrm>
            <a:off x="5951984" y="2123197"/>
            <a:ext cx="532229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معجم رجال الحديث، ج12 ص 212، رقم: 7830.</a:t>
            </a:r>
            <a:endParaRPr lang="en-US" sz="2800" dirty="0"/>
          </a:p>
        </p:txBody>
      </p:sp>
      <p:sp>
        <p:nvSpPr>
          <p:cNvPr id="7" name="Rectangle 6"/>
          <p:cNvSpPr/>
          <p:nvPr/>
        </p:nvSpPr>
        <p:spPr>
          <a:xfrm>
            <a:off x="6242554" y="4158739"/>
            <a:ext cx="502733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معجم رجال الحديث، ج1 ص 291، رقم: 332.</a:t>
            </a:r>
            <a:endParaRPr lang="en-US" sz="2800" dirty="0"/>
          </a:p>
        </p:txBody>
      </p:sp>
      <p:sp>
        <p:nvSpPr>
          <p:cNvPr id="10" name="Rectangle 9"/>
          <p:cNvSpPr/>
          <p:nvPr/>
        </p:nvSpPr>
        <p:spPr>
          <a:xfrm>
            <a:off x="6075841" y="6093296"/>
            <a:ext cx="519405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معجم رجال الحديث، ج7، ص236، رقم: 3972.</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59047" y="1094993"/>
            <a:ext cx="1236257" cy="180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59046" y="3068933"/>
            <a:ext cx="1236257" cy="1800000"/>
          </a:xfrm>
          <a:prstGeom prst="rect">
            <a:avLst/>
          </a:prstGeom>
        </p:spPr>
      </p:pic>
      <p:pic>
        <p:nvPicPr>
          <p:cNvPr id="5" name="Picture 4">
            <a:hlinkClick r:id="rId7" action="ppaction://hlinkfile"/>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359046" y="4955903"/>
            <a:ext cx="1236257" cy="1800000"/>
          </a:xfrm>
          <a:prstGeom prst="rect">
            <a:avLst/>
          </a:prstGeom>
        </p:spPr>
      </p:pic>
    </p:spTree>
    <p:extLst>
      <p:ext uri="{BB962C8B-B14F-4D97-AF65-F5344CB8AC3E}">
        <p14:creationId xmlns:p14="http://schemas.microsoft.com/office/powerpoint/2010/main" val="377852138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278" y="774012"/>
            <a:ext cx="11887781" cy="6068861"/>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ابراهيم بن عمر:</a:t>
            </a:r>
            <a:endParaRPr lang="en-US" sz="2800" b="1" dirty="0">
              <a:solidFill>
                <a:srgbClr val="0000FF"/>
              </a:solidFill>
              <a:latin typeface="Arial" pitchFamily="34" charset="0"/>
              <a:cs typeface="Arial" pitchFamily="34" charset="0"/>
            </a:endParaRPr>
          </a:p>
          <a:p>
            <a:pPr rtl="1"/>
            <a:r>
              <a:rPr lang="ar-SA" sz="3200" b="1" dirty="0"/>
              <a:t>قال النجاشي: شيخ من أصحابنا</a:t>
            </a:r>
            <a:r>
              <a:rPr lang="fa-IR" sz="3200" b="1" dirty="0"/>
              <a:t>،</a:t>
            </a:r>
            <a:r>
              <a:rPr lang="ar-SA" sz="3200" b="1" dirty="0"/>
              <a:t> ثقة.</a:t>
            </a:r>
            <a:endParaRPr lang="en-US" sz="3200" dirty="0"/>
          </a:p>
          <a:p>
            <a:pPr rtl="1"/>
            <a:endParaRPr lang="en-US" sz="3200" b="1" dirty="0"/>
          </a:p>
          <a:p>
            <a:pPr rtl="1"/>
            <a:endParaRPr lang="en-US" sz="3200" b="1" dirty="0"/>
          </a:p>
          <a:p>
            <a:pPr rtl="1"/>
            <a:r>
              <a:rPr lang="fa-IR" sz="2800" b="1" dirty="0">
                <a:solidFill>
                  <a:srgbClr val="0000FF"/>
                </a:solidFill>
                <a:latin typeface="Arial" pitchFamily="34" charset="0"/>
                <a:cs typeface="Arial" pitchFamily="34" charset="0"/>
              </a:rPr>
              <a:t>سليم بن قيس الهلالي:</a:t>
            </a:r>
            <a:endParaRPr lang="en-US" sz="2800" b="1" dirty="0">
              <a:solidFill>
                <a:srgbClr val="0000FF"/>
              </a:solidFill>
              <a:latin typeface="Arial" pitchFamily="34" charset="0"/>
              <a:cs typeface="Arial" pitchFamily="34" charset="0"/>
            </a:endParaRPr>
          </a:p>
          <a:p>
            <a:pPr rtl="1"/>
            <a:r>
              <a:rPr lang="fa-IR" sz="3200" b="1" dirty="0"/>
              <a:t>قال السيد الخوئي:‌ أن سليم بن قيس - في نفسه - ثقة جليل القدر عظيم الشأن، ويكفي في ذلك شهادة البرقي بأنه من الأولياء من أصحاب أمير المؤمنين</a:t>
            </a:r>
            <a:r>
              <a:rPr lang="en-US" sz="3200" dirty="0">
                <a:sym typeface="Roumouz1"/>
              </a:rPr>
              <a:t></a:t>
            </a:r>
            <a:r>
              <a:rPr lang="fa-IR" sz="3200" b="1" dirty="0"/>
              <a:t> المؤيدة بما ذكره النعماني في شأن كتابه، وقد أورده العلامة في القسم الأول وحكم بعدالته.</a:t>
            </a:r>
            <a:endParaRPr lang="en-US" sz="3200" dirty="0"/>
          </a:p>
          <a:p>
            <a:pPr rtl="1"/>
            <a:endParaRPr lang="en-US" sz="3000" b="1" dirty="0">
              <a:solidFill>
                <a:srgbClr val="0000FF"/>
              </a:solidFill>
            </a:endParaRPr>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مناشده  واحتجاج حضرت علي  (ع)  به حديث غدير</a:t>
            </a:r>
            <a:endParaRPr lang="en-US" sz="3600" b="1" dirty="0"/>
          </a:p>
        </p:txBody>
      </p:sp>
      <p:sp>
        <p:nvSpPr>
          <p:cNvPr id="12" name="Rectangle 11"/>
          <p:cNvSpPr/>
          <p:nvPr/>
        </p:nvSpPr>
        <p:spPr>
          <a:xfrm>
            <a:off x="6312024" y="2132856"/>
            <a:ext cx="504657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معجم رجال الحديث، ج1، ص241، رقم: 228.</a:t>
            </a:r>
            <a:endParaRPr lang="en-US" sz="2800" dirty="0"/>
          </a:p>
        </p:txBody>
      </p:sp>
      <p:sp>
        <p:nvSpPr>
          <p:cNvPr id="10" name="Rectangle 9"/>
          <p:cNvSpPr/>
          <p:nvPr/>
        </p:nvSpPr>
        <p:spPr>
          <a:xfrm>
            <a:off x="6095168" y="5445224"/>
            <a:ext cx="526458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معجم رجال الحديث، ج9، ص 226، رقم: 5401.</a:t>
            </a:r>
            <a:endParaRPr lang="en-US" sz="2800" dirty="0"/>
          </a:p>
        </p:txBody>
      </p:sp>
      <p:sp>
        <p:nvSpPr>
          <p:cNvPr id="6" name="Right Arrow 5">
            <a:hlinkClick r:id="rId3" action="ppaction://hlinksldjump"/>
          </p:cNvPr>
          <p:cNvSpPr/>
          <p:nvPr/>
        </p:nvSpPr>
        <p:spPr>
          <a:xfrm>
            <a:off x="695400" y="36020"/>
            <a:ext cx="772592" cy="540688"/>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6990" y="1232856"/>
            <a:ext cx="1236257" cy="180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69468" y="4806834"/>
            <a:ext cx="1236257" cy="1800000"/>
          </a:xfrm>
          <a:prstGeom prst="rect">
            <a:avLst/>
          </a:prstGeom>
        </p:spPr>
      </p:pic>
    </p:spTree>
    <p:extLst>
      <p:ext uri="{BB962C8B-B14F-4D97-AF65-F5344CB8AC3E}">
        <p14:creationId xmlns:p14="http://schemas.microsoft.com/office/powerpoint/2010/main" val="125489587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6"/>
                                        </p:tgtEl>
                                      </p:cBhvr>
                                    </p:animEffect>
                                    <p:animScale>
                                      <p:cBhvr>
                                        <p:cTn id="1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278" y="774012"/>
            <a:ext cx="11887781" cy="6068861"/>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000" b="1" dirty="0"/>
              <a:t>روي أحمد عَنْ أَبِى الطُّفَيْلِ قَالَ جَمَعَ عَلِىٌّ النَّاسَ فِى الرَّحَبَةِ ثُمَّ قَالَ لَهُمْ </a:t>
            </a:r>
            <a:r>
              <a:rPr lang="fa-IR" sz="3000" b="1" dirty="0">
                <a:ln>
                  <a:solidFill>
                    <a:srgbClr val="FF0000"/>
                  </a:solidFill>
                </a:ln>
              </a:rPr>
              <a:t>أَنْشُدُ اللَّهَ كُلَّ امْرِئٍ مُسْلِمٍ </a:t>
            </a:r>
            <a:r>
              <a:rPr lang="fa-IR" sz="3000" b="1" dirty="0"/>
              <a:t>سَمِعَ رَسُولَ اللَّهِ -صلى الله عليه وسلم- يَقُولُ يَوْمَ غَدِيرِ خُمٍّ مَا سَمِعَ لَمَّا قَامَ . </a:t>
            </a:r>
            <a:r>
              <a:rPr lang="fa-IR" sz="3000" b="1" dirty="0">
                <a:ln>
                  <a:solidFill>
                    <a:srgbClr val="FF0000"/>
                  </a:solidFill>
                </a:ln>
              </a:rPr>
              <a:t>فَقَامَ ثَلاَثُونَ مِنَ النَّاسِ </a:t>
            </a:r>
            <a:r>
              <a:rPr lang="fa-IR" sz="3000" b="1" dirty="0"/>
              <a:t>- وَقَالَ أَبُو نُعَيْمٍ </a:t>
            </a:r>
            <a:r>
              <a:rPr lang="fa-IR" sz="3000" b="1" dirty="0">
                <a:ln>
                  <a:solidFill>
                    <a:srgbClr val="FF0000"/>
                  </a:solidFill>
                </a:ln>
              </a:rPr>
              <a:t>فَقَامَ نَاسٌ كَثِيرٌ</a:t>
            </a:r>
            <a:r>
              <a:rPr lang="fa-IR" sz="3000" b="1" dirty="0"/>
              <a:t> - فَشَهِدُوا حِينَ أَخَذَهُ بِيَدِهِ فَقَالَ لِلنَّاسِ « أَتَعْلَمُونَ أَنِّى </a:t>
            </a:r>
            <a:r>
              <a:rPr lang="fa-IR" sz="3000" b="1" dirty="0">
                <a:ln>
                  <a:solidFill>
                    <a:srgbClr val="FF0000"/>
                  </a:solidFill>
                </a:ln>
              </a:rPr>
              <a:t>أَوْلَى بِالْمُؤْمِنِينَ مِنْ أَنْفُسِهِمْ </a:t>
            </a:r>
            <a:r>
              <a:rPr lang="fa-IR" sz="3000" b="1" dirty="0"/>
              <a:t>». قَالُوا نَعَمْ يَا رَسُولَ اللَّهِ. قَالَ </a:t>
            </a:r>
            <a:r>
              <a:rPr lang="fa-IR" sz="3000" b="1" dirty="0">
                <a:ln>
                  <a:solidFill>
                    <a:srgbClr val="FF0000"/>
                  </a:solidFill>
                </a:ln>
              </a:rPr>
              <a:t>«مَنْ كُنْتُ مَوْلاَهُ فَهَذَا مَوْلاَهُ اللَّهُمَّ وَالِ مَنْ وَالاَهُ وَعَادِ مَنْ عَادَاهُ </a:t>
            </a:r>
            <a:r>
              <a:rPr lang="fa-IR" sz="3000" b="1" dirty="0"/>
              <a:t>». قَالَ فَخَرَجْتُ وَكَأَنَّ فِى نَفْسِى شَيْئاً فَلَقِيتُ زَيْدَ بْنَ أَرْقَمَ فَقُلْتُ لَهُ إِنِّى سَمِعْتُ عَلِيًّا يَقُولُ كَذَا وَكَذَا. قَالَ فَمَا تُنْكِرُ قَدْ سَمِعْتُ رَسُولَ اللَّهِ -صلى الله عليه وسلم- يَقُولُ ذَلِكَ لَهُ .</a:t>
            </a:r>
          </a:p>
          <a:p>
            <a:pPr rtl="1">
              <a:lnSpc>
                <a:spcPct val="90000"/>
              </a:lnSpc>
            </a:pPr>
            <a:endParaRPr lang="fa-IR" sz="3000" dirty="0"/>
          </a:p>
          <a:p>
            <a:pPr rtl="1">
              <a:lnSpc>
                <a:spcPct val="90000"/>
              </a:lnSpc>
            </a:pPr>
            <a:r>
              <a:rPr lang="fa-IR" sz="3000" dirty="0"/>
              <a:t>قال الهيثمي: </a:t>
            </a:r>
            <a:r>
              <a:rPr lang="fa-IR" sz="3000" b="1" dirty="0"/>
              <a:t>رواه أحمد ورجاله رجال الصحيح غير فطر بن خليفة وهو ثقة .</a:t>
            </a:r>
            <a:endParaRPr lang="en-US" sz="3000" b="1" dirty="0"/>
          </a:p>
          <a:p>
            <a:pPr rtl="1">
              <a:lnSpc>
                <a:spcPct val="70000"/>
              </a:lnSpc>
            </a:pPr>
            <a:endParaRPr lang="fa-IR" sz="3000" dirty="0"/>
          </a:p>
          <a:p>
            <a:pPr rtl="1">
              <a:lnSpc>
                <a:spcPct val="70000"/>
              </a:lnSpc>
            </a:pPr>
            <a:endParaRPr lang="fa-IR" sz="3000" dirty="0"/>
          </a:p>
          <a:p>
            <a:pPr rtl="1">
              <a:lnSpc>
                <a:spcPct val="90000"/>
              </a:lnSpc>
            </a:pPr>
            <a:r>
              <a:rPr lang="fa-IR" sz="3000" dirty="0"/>
              <a:t>قال الألباني: </a:t>
            </a:r>
            <a:r>
              <a:rPr lang="fa-IR" sz="3000" b="1" dirty="0"/>
              <a:t>وإسناده صحيح على شرط البخاري</a:t>
            </a:r>
            <a:r>
              <a:rPr lang="fa-IR" sz="3000" dirty="0"/>
              <a:t>.</a:t>
            </a:r>
            <a:endParaRPr lang="en-US" sz="3000" dirty="0"/>
          </a:p>
          <a:p>
            <a:pPr rtl="1"/>
            <a:endParaRPr lang="en-US" sz="3000" b="1" dirty="0">
              <a:solidFill>
                <a:srgbClr val="0000FF"/>
              </a:solidFill>
            </a:endParaRPr>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احتجاج  و مناشده حضرت علي  (ع)  به حديث غدير در رحبه</a:t>
            </a:r>
            <a:endParaRPr lang="en-US" sz="3600" b="1" dirty="0"/>
          </a:p>
        </p:txBody>
      </p:sp>
      <p:sp>
        <p:nvSpPr>
          <p:cNvPr id="12" name="Rectangle 11"/>
          <p:cNvSpPr/>
          <p:nvPr/>
        </p:nvSpPr>
        <p:spPr>
          <a:xfrm>
            <a:off x="7032104" y="3546832"/>
            <a:ext cx="436369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مسند احمد ، ج 4 ، ص 370 ، ح 19823</a:t>
            </a:r>
            <a:endParaRPr lang="en-US" sz="2800" dirty="0">
              <a:solidFill>
                <a:schemeClr val="tx1"/>
              </a:solidFill>
              <a:cs typeface="Taher" pitchFamily="2" charset="-78"/>
            </a:endParaRPr>
          </a:p>
        </p:txBody>
      </p:sp>
      <p:sp>
        <p:nvSpPr>
          <p:cNvPr id="7" name="Rectangle 6"/>
          <p:cNvSpPr/>
          <p:nvPr/>
        </p:nvSpPr>
        <p:spPr>
          <a:xfrm>
            <a:off x="8239432" y="4671632"/>
            <a:ext cx="316785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مجمع الزوائد ج 9 ، ص 104</a:t>
            </a:r>
            <a:endParaRPr lang="en-US" sz="2800" dirty="0">
              <a:solidFill>
                <a:schemeClr val="tx1"/>
              </a:solidFill>
              <a:cs typeface="Taher" pitchFamily="2" charset="-78"/>
            </a:endParaRPr>
          </a:p>
        </p:txBody>
      </p:sp>
      <p:sp>
        <p:nvSpPr>
          <p:cNvPr id="10" name="Rectangle 9"/>
          <p:cNvSpPr/>
          <p:nvPr/>
        </p:nvSpPr>
        <p:spPr>
          <a:xfrm>
            <a:off x="7070842" y="6021288"/>
            <a:ext cx="433644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سلسلة الأحاديث الصحيحة، ج4 ص331</a:t>
            </a:r>
            <a:endParaRPr lang="en-US" sz="2800" dirty="0">
              <a:solidFill>
                <a:schemeClr val="tx1"/>
              </a:solidFill>
              <a:cs typeface="Taher" pitchFamily="2" charset="-78"/>
            </a:endParaRPr>
          </a:p>
        </p:txBody>
      </p:sp>
      <p:sp>
        <p:nvSpPr>
          <p:cNvPr id="9" name="Right Arrow 8">
            <a:hlinkClick r:id="rId3" action="ppaction://hlinksldjump"/>
          </p:cNvPr>
          <p:cNvSpPr/>
          <p:nvPr/>
        </p:nvSpPr>
        <p:spPr>
          <a:xfrm>
            <a:off x="335360" y="36020"/>
            <a:ext cx="772592" cy="540688"/>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8061" y="3493242"/>
            <a:ext cx="1020284" cy="1440000"/>
          </a:xfrm>
          <a:prstGeom prst="rect">
            <a:avLst/>
          </a:prstGeom>
        </p:spPr>
      </p:pic>
      <p:pic>
        <p:nvPicPr>
          <p:cNvPr id="4" name="Picture 3">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223792" y="4581288"/>
            <a:ext cx="978064" cy="1440000"/>
          </a:xfrm>
          <a:prstGeom prst="rect">
            <a:avLst/>
          </a:prstGeom>
        </p:spPr>
      </p:pic>
      <p:pic>
        <p:nvPicPr>
          <p:cNvPr id="5" name="Picture 4">
            <a:hlinkClick r:id="rId8" action="ppaction://hlinkfile"/>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90095" y="5301288"/>
            <a:ext cx="1103886" cy="1440000"/>
          </a:xfrm>
          <a:prstGeom prst="rect">
            <a:avLst/>
          </a:prstGeom>
        </p:spPr>
      </p:pic>
    </p:spTree>
    <p:extLst>
      <p:ext uri="{BB962C8B-B14F-4D97-AF65-F5344CB8AC3E}">
        <p14:creationId xmlns:p14="http://schemas.microsoft.com/office/powerpoint/2010/main" val="409851499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6" presetClass="emph" presetSubtype="0" repeatCount="indefinite" fill="hold" grpId="0" nodeType="afterEffect">
                                  <p:stCondLst>
                                    <p:cond delay="500"/>
                                  </p:stCondLst>
                                  <p:childTnLst>
                                    <p:animEffect transition="out" filter="fade">
                                      <p:cBhvr>
                                        <p:cTn id="21" dur="1000" tmFilter="0, 0; .2, .5; .8, .5; 1, 0"/>
                                        <p:tgtEl>
                                          <p:spTgt spid="9"/>
                                        </p:tgtEl>
                                      </p:cBhvr>
                                    </p:animEffect>
                                    <p:animScale>
                                      <p:cBhvr>
                                        <p:cTn id="22"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0"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260" y="938172"/>
            <a:ext cx="11887781" cy="5890376"/>
          </a:xfrm>
        </p:spPr>
        <p:style>
          <a:lnRef idx="1">
            <a:schemeClr val="accent4"/>
          </a:lnRef>
          <a:fillRef idx="2">
            <a:schemeClr val="accent4"/>
          </a:fillRef>
          <a:effectRef idx="1">
            <a:schemeClr val="accent4"/>
          </a:effectRef>
          <a:fontRef idx="minor">
            <a:schemeClr val="dk1"/>
          </a:fontRef>
        </p:style>
        <p:txBody>
          <a:bodyPr>
            <a:noAutofit/>
          </a:bodyPr>
          <a:lstStyle/>
          <a:p>
            <a:pPr rtl="1">
              <a:lnSpc>
                <a:spcPct val="120000"/>
              </a:lnSpc>
            </a:pPr>
            <a:r>
              <a:rPr lang="fa-IR" sz="3100" b="1" dirty="0"/>
              <a:t>قال ابن حجر المكي المتوفى سنة 974: «وفي رواية لأحمد أنه سمعه من النبي (صلى الله عليه وسلم) ثلاثون صحابياً</a:t>
            </a:r>
            <a:r>
              <a:rPr lang="fa-IR" sz="3100" b="1" dirty="0">
                <a:ln>
                  <a:solidFill>
                    <a:srgbClr val="FF0000"/>
                  </a:solidFill>
                </a:ln>
              </a:rPr>
              <a:t>، وشهدوا به لعلي لمّا نوزع أيام </a:t>
            </a:r>
            <a:r>
              <a:rPr lang="fa-IR" sz="3100" b="1" dirty="0" err="1">
                <a:ln>
                  <a:solidFill>
                    <a:srgbClr val="FF0000"/>
                  </a:solidFill>
                </a:ln>
              </a:rPr>
              <a:t>خلافته</a:t>
            </a:r>
            <a:r>
              <a:rPr lang="fa-IR" sz="3100" b="1" dirty="0"/>
              <a:t>...».</a:t>
            </a:r>
          </a:p>
          <a:p>
            <a:pPr rtl="1">
              <a:lnSpc>
                <a:spcPct val="120000"/>
              </a:lnSpc>
            </a:pPr>
            <a:endParaRPr lang="fa-IR" sz="3100" b="1" dirty="0"/>
          </a:p>
          <a:p>
            <a:pPr rtl="1">
              <a:lnSpc>
                <a:spcPct val="120000"/>
              </a:lnSpc>
            </a:pPr>
            <a:endParaRPr lang="en-US" sz="3100" b="1" dirty="0"/>
          </a:p>
          <a:p>
            <a:pPr rtl="1">
              <a:lnSpc>
                <a:spcPct val="120000"/>
              </a:lnSpc>
            </a:pPr>
            <a:r>
              <a:rPr lang="fa-IR" sz="3100" b="1" dirty="0"/>
              <a:t> ذكره الملا علي القاري المتوفى سنة 1014.</a:t>
            </a:r>
          </a:p>
          <a:p>
            <a:pPr rtl="1"/>
            <a:endParaRPr lang="en-US" sz="3100" b="1" dirty="0"/>
          </a:p>
        </p:txBody>
      </p:sp>
      <p:sp>
        <p:nvSpPr>
          <p:cNvPr id="2" name="Title 1"/>
          <p:cNvSpPr>
            <a:spLocks noGrp="1"/>
          </p:cNvSpPr>
          <p:nvPr>
            <p:ph type="title"/>
          </p:nvPr>
        </p:nvSpPr>
        <p:spPr>
          <a:xfrm>
            <a:off x="120854" y="2299"/>
            <a:ext cx="11979790" cy="897566"/>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احتجاج علي  (ع) به حديث غديردر اعتراض به خلافت حضرت</a:t>
            </a:r>
            <a:endParaRPr lang="en-US" sz="3600" b="1" dirty="0">
              <a:latin typeface="Arial" pitchFamily="34" charset="0"/>
              <a:cs typeface="Arial" pitchFamily="34" charset="0"/>
            </a:endParaRPr>
          </a:p>
        </p:txBody>
      </p:sp>
      <p:sp>
        <p:nvSpPr>
          <p:cNvPr id="12" name="Rectangle 11"/>
          <p:cNvSpPr/>
          <p:nvPr/>
        </p:nvSpPr>
        <p:spPr>
          <a:xfrm>
            <a:off x="8040216" y="2380446"/>
            <a:ext cx="337784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ar-SA" sz="2800" dirty="0"/>
              <a:t>الصواعق المحرقة، ج1 ص107</a:t>
            </a:r>
            <a:endParaRPr lang="en-US" sz="2800" dirty="0">
              <a:solidFill>
                <a:schemeClr val="tx1"/>
              </a:solidFill>
              <a:cs typeface="Taher" pitchFamily="2" charset="-78"/>
            </a:endParaRPr>
          </a:p>
        </p:txBody>
      </p:sp>
      <p:sp>
        <p:nvSpPr>
          <p:cNvPr id="7" name="Rectangle 6"/>
          <p:cNvSpPr/>
          <p:nvPr/>
        </p:nvSpPr>
        <p:spPr>
          <a:xfrm>
            <a:off x="8267843" y="4321128"/>
            <a:ext cx="315022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ar-SA" sz="2800" dirty="0"/>
              <a:t>مرقاة المفاتيح، ج11 ص248</a:t>
            </a:r>
            <a:endParaRPr lang="en-US" sz="2800" dirty="0">
              <a:solidFill>
                <a:schemeClr val="tx1"/>
              </a:solidFill>
              <a:cs typeface="Taher" pitchFamily="2" charset="-78"/>
            </a:endParaRPr>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99456" y="1712251"/>
            <a:ext cx="1455254" cy="216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99456" y="4270399"/>
            <a:ext cx="1448743" cy="2160000"/>
          </a:xfrm>
          <a:prstGeom prst="rect">
            <a:avLst/>
          </a:prstGeom>
        </p:spPr>
      </p:pic>
    </p:spTree>
    <p:extLst>
      <p:ext uri="{BB962C8B-B14F-4D97-AF65-F5344CB8AC3E}">
        <p14:creationId xmlns:p14="http://schemas.microsoft.com/office/powerpoint/2010/main" val="297080285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739252" y="-26988"/>
            <a:ext cx="4724608" cy="6878638"/>
          </a:xfrm>
        </p:spPr>
      </p:pic>
      <p:sp>
        <p:nvSpPr>
          <p:cNvPr id="4" name="Content Placeholder 7"/>
          <p:cNvSpPr txBox="1">
            <a:spLocks/>
          </p:cNvSpPr>
          <p:nvPr/>
        </p:nvSpPr>
        <p:spPr>
          <a:xfrm>
            <a:off x="255002" y="1126444"/>
            <a:ext cx="11720832" cy="5766534"/>
          </a:xfrm>
          <a:prstGeom prst="rect">
            <a:avLst/>
          </a:prstGeom>
          <a:scene3d>
            <a:camera prst="orthographicFront">
              <a:rot lat="0" lon="0" rev="0"/>
            </a:camera>
            <a:lightRig rig="flat" dir="tl">
              <a:rot lat="0" lon="0" rev="6360000"/>
            </a:lightRig>
          </a:scene3d>
          <a:sp3d contourW="19050" prstMaterial="flat">
            <a:bevelT w="63500" h="63500"/>
            <a:contourClr>
              <a:schemeClr val="accent1">
                <a:shade val="25000"/>
                <a:satMod val="180000"/>
              </a:schemeClr>
            </a:contourClr>
          </a:sp3d>
        </p:spPr>
        <p:style>
          <a:lnRef idx="1">
            <a:schemeClr val="accent4"/>
          </a:lnRef>
          <a:fillRef idx="2">
            <a:schemeClr val="accent4"/>
          </a:fillRef>
          <a:effectRef idx="1">
            <a:schemeClr val="accent4"/>
          </a:effectRef>
          <a:fontRef idx="minor">
            <a:schemeClr val="dk1"/>
          </a:fontRef>
        </p:style>
        <p:txBody>
          <a:bodyPr>
            <a:noAutofit/>
          </a:bodyPr>
          <a:lstStyle>
            <a:lvl1pPr marL="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1pPr>
            <a:lvl2pPr marL="30194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2pPr>
            <a:lvl3pPr marL="627063"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3pPr>
            <a:lvl4pPr marL="91440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4pPr>
            <a:lvl5pPr marL="1234440" indent="0" algn="justLow" defTabSz="914400" rtl="0" eaLnBrk="1" latinLnBrk="0" hangingPunct="1">
              <a:spcBef>
                <a:spcPct val="20000"/>
              </a:spcBef>
              <a:buClr>
                <a:schemeClr val="accent1"/>
              </a:buClr>
              <a:buSzPct val="100000"/>
              <a:buFont typeface="Symbol" pitchFamily="18" charset="2"/>
              <a:buNone/>
              <a:defRPr sz="20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rtl="1">
              <a:lnSpc>
                <a:spcPct val="120000"/>
              </a:lnSpc>
            </a:pPr>
            <a:r>
              <a:rPr lang="fa-IR" sz="3100" b="1" dirty="0" err="1"/>
              <a:t>وأبو</a:t>
            </a:r>
            <a:r>
              <a:rPr lang="fa-IR" sz="3100" b="1" dirty="0"/>
              <a:t> عبد الله </a:t>
            </a:r>
            <a:r>
              <a:rPr lang="fa-IR" sz="3100" b="1" dirty="0" err="1"/>
              <a:t>الزرقاني</a:t>
            </a:r>
            <a:r>
              <a:rPr lang="fa-IR" sz="3100" b="1" dirty="0"/>
              <a:t> </a:t>
            </a:r>
            <a:r>
              <a:rPr lang="fa-IR" sz="3100" b="1" dirty="0" err="1"/>
              <a:t>المالكي</a:t>
            </a:r>
            <a:r>
              <a:rPr lang="fa-IR" sz="3100" b="1" dirty="0"/>
              <a:t> </a:t>
            </a:r>
            <a:r>
              <a:rPr lang="fa-IR" sz="3100" b="1" dirty="0" err="1"/>
              <a:t>المتوفى</a:t>
            </a:r>
            <a:r>
              <a:rPr lang="fa-IR" sz="3100" b="1" dirty="0"/>
              <a:t> 1122.</a:t>
            </a:r>
          </a:p>
          <a:p>
            <a:pPr rtl="1">
              <a:lnSpc>
                <a:spcPct val="120000"/>
              </a:lnSpc>
            </a:pPr>
            <a:endParaRPr lang="fa-IR" sz="3100" b="1" dirty="0"/>
          </a:p>
          <a:p>
            <a:pPr rtl="1">
              <a:lnSpc>
                <a:spcPct val="120000"/>
              </a:lnSpc>
            </a:pPr>
            <a:endParaRPr lang="fa-IR" sz="3100" b="1" dirty="0"/>
          </a:p>
          <a:p>
            <a:pPr rtl="1"/>
            <a:r>
              <a:rPr lang="fa-IR" sz="3100" b="1" dirty="0" err="1"/>
              <a:t>ذكر</a:t>
            </a:r>
            <a:r>
              <a:rPr lang="fa-IR" sz="3100" b="1" dirty="0"/>
              <a:t> محمد بن </a:t>
            </a:r>
            <a:r>
              <a:rPr lang="fa-IR" sz="3100" b="1" dirty="0" err="1"/>
              <a:t>طلحة</a:t>
            </a:r>
            <a:r>
              <a:rPr lang="fa-IR" sz="3100" b="1" dirty="0"/>
              <a:t> </a:t>
            </a:r>
            <a:r>
              <a:rPr lang="fa-IR" sz="3100" b="1" dirty="0" err="1"/>
              <a:t>الشافعي</a:t>
            </a:r>
            <a:r>
              <a:rPr lang="fa-IR" sz="3100" b="1" dirty="0"/>
              <a:t>، </a:t>
            </a:r>
            <a:r>
              <a:rPr lang="fa-IR" sz="3100" b="1" dirty="0" err="1"/>
              <a:t>في</a:t>
            </a:r>
            <a:r>
              <a:rPr lang="fa-IR" sz="3100" b="1" dirty="0"/>
              <a:t> </a:t>
            </a:r>
            <a:r>
              <a:rPr lang="fa-IR" sz="3100" b="1" dirty="0" err="1"/>
              <a:t>كتاب</a:t>
            </a:r>
            <a:r>
              <a:rPr lang="fa-IR" sz="3100" b="1" dirty="0"/>
              <a:t> </a:t>
            </a:r>
            <a:r>
              <a:rPr lang="fa-IR" sz="3100" b="1" dirty="0" err="1"/>
              <a:t>علي</a:t>
            </a:r>
            <a:r>
              <a:rPr lang="fa-IR" sz="3100" b="1" dirty="0"/>
              <a:t>  (ع) </a:t>
            </a:r>
            <a:r>
              <a:rPr lang="fa-IR" sz="3100" b="1" dirty="0" err="1"/>
              <a:t>لمعاوية</a:t>
            </a:r>
            <a:r>
              <a:rPr lang="fa-IR" sz="3100" b="1" dirty="0"/>
              <a:t>: </a:t>
            </a:r>
          </a:p>
          <a:p>
            <a:pPr rtl="1"/>
            <a:r>
              <a:rPr lang="fa-IR" sz="3100" b="1" dirty="0"/>
              <a:t>  </a:t>
            </a:r>
            <a:r>
              <a:rPr lang="fa-IR" sz="3100" b="1" dirty="0" err="1">
                <a:solidFill>
                  <a:srgbClr val="0000FF"/>
                </a:solidFill>
              </a:rPr>
              <a:t>وأوجب</a:t>
            </a:r>
            <a:r>
              <a:rPr lang="fa-IR" sz="3100" b="1" dirty="0">
                <a:solidFill>
                  <a:srgbClr val="0000FF"/>
                </a:solidFill>
              </a:rPr>
              <a:t> </a:t>
            </a:r>
            <a:r>
              <a:rPr lang="fa-IR" sz="3100" b="1" dirty="0" err="1">
                <a:solidFill>
                  <a:srgbClr val="0000FF"/>
                </a:solidFill>
              </a:rPr>
              <a:t>لي</a:t>
            </a:r>
            <a:r>
              <a:rPr lang="fa-IR" sz="3100" b="1" dirty="0">
                <a:solidFill>
                  <a:srgbClr val="0000FF"/>
                </a:solidFill>
              </a:rPr>
              <a:t> </a:t>
            </a:r>
            <a:r>
              <a:rPr lang="fa-IR" sz="3100" b="1" dirty="0" err="1">
                <a:solidFill>
                  <a:srgbClr val="0000FF"/>
                </a:solidFill>
              </a:rPr>
              <a:t>ولايته</a:t>
            </a:r>
            <a:r>
              <a:rPr lang="fa-IR" sz="3100" b="1" dirty="0">
                <a:solidFill>
                  <a:srgbClr val="0000FF"/>
                </a:solidFill>
              </a:rPr>
              <a:t> </a:t>
            </a:r>
            <a:r>
              <a:rPr lang="fa-IR" sz="3100" b="1" dirty="0" err="1">
                <a:solidFill>
                  <a:srgbClr val="0000FF"/>
                </a:solidFill>
              </a:rPr>
              <a:t>عليكم</a:t>
            </a:r>
            <a:r>
              <a:rPr lang="fa-IR" sz="3100" b="1" dirty="0">
                <a:solidFill>
                  <a:srgbClr val="0000FF"/>
                </a:solidFill>
              </a:rPr>
              <a:t>      رسول الله </a:t>
            </a:r>
            <a:r>
              <a:rPr lang="fa-IR" sz="3100" b="1" dirty="0" err="1">
                <a:solidFill>
                  <a:srgbClr val="0000FF"/>
                </a:solidFill>
              </a:rPr>
              <a:t>يوم</a:t>
            </a:r>
            <a:r>
              <a:rPr lang="fa-IR" sz="3100" b="1" dirty="0">
                <a:solidFill>
                  <a:srgbClr val="0000FF"/>
                </a:solidFill>
              </a:rPr>
              <a:t> </a:t>
            </a:r>
            <a:r>
              <a:rPr lang="fa-IR" sz="3100" b="1" dirty="0" err="1">
                <a:solidFill>
                  <a:srgbClr val="0000FF"/>
                </a:solidFill>
              </a:rPr>
              <a:t>غدير</a:t>
            </a:r>
            <a:r>
              <a:rPr lang="fa-IR" sz="3100" b="1" dirty="0">
                <a:solidFill>
                  <a:srgbClr val="0000FF"/>
                </a:solidFill>
              </a:rPr>
              <a:t> </a:t>
            </a:r>
            <a:r>
              <a:rPr lang="fa-IR" sz="3100" b="1" dirty="0" err="1">
                <a:solidFill>
                  <a:srgbClr val="0000FF"/>
                </a:solidFill>
              </a:rPr>
              <a:t>خُمٍّ</a:t>
            </a:r>
            <a:endParaRPr lang="en-US" sz="3100" dirty="0">
              <a:solidFill>
                <a:srgbClr val="0000FF"/>
              </a:solidFill>
            </a:endParaRPr>
          </a:p>
          <a:p>
            <a:pPr rtl="1">
              <a:lnSpc>
                <a:spcPct val="90000"/>
              </a:lnSpc>
            </a:pPr>
            <a:r>
              <a:rPr lang="fa-IR" sz="3100" dirty="0" err="1">
                <a:solidFill>
                  <a:srgbClr val="7030A0"/>
                </a:solidFill>
              </a:rPr>
              <a:t>وهذه</a:t>
            </a:r>
            <a:r>
              <a:rPr lang="fa-IR" sz="3100" dirty="0">
                <a:solidFill>
                  <a:srgbClr val="7030A0"/>
                </a:solidFill>
              </a:rPr>
              <a:t> </a:t>
            </a:r>
            <a:r>
              <a:rPr lang="fa-IR" sz="3100" dirty="0" err="1">
                <a:solidFill>
                  <a:srgbClr val="7030A0"/>
                </a:solidFill>
              </a:rPr>
              <a:t>المناشدة</a:t>
            </a:r>
            <a:r>
              <a:rPr lang="fa-IR" sz="3100" dirty="0">
                <a:solidFill>
                  <a:srgbClr val="7030A0"/>
                </a:solidFill>
              </a:rPr>
              <a:t> من </a:t>
            </a:r>
            <a:r>
              <a:rPr lang="fa-IR" sz="3100" dirty="0" err="1">
                <a:solidFill>
                  <a:srgbClr val="7030A0"/>
                </a:solidFill>
              </a:rPr>
              <a:t>علي</a:t>
            </a:r>
            <a:r>
              <a:rPr lang="fa-IR" sz="3100" dirty="0">
                <a:solidFill>
                  <a:srgbClr val="7030A0"/>
                </a:solidFill>
              </a:rPr>
              <a:t> (ع) </a:t>
            </a:r>
            <a:r>
              <a:rPr lang="fa-IR" sz="3100" dirty="0" err="1">
                <a:solidFill>
                  <a:srgbClr val="7030A0"/>
                </a:solidFill>
              </a:rPr>
              <a:t>يدل</a:t>
            </a:r>
            <a:r>
              <a:rPr lang="fa-IR" sz="3100" dirty="0">
                <a:solidFill>
                  <a:srgbClr val="7030A0"/>
                </a:solidFill>
              </a:rPr>
              <a:t> </a:t>
            </a:r>
            <a:r>
              <a:rPr lang="fa-IR" sz="3100" dirty="0" err="1">
                <a:solidFill>
                  <a:srgbClr val="7030A0"/>
                </a:solidFill>
              </a:rPr>
              <a:t>على</a:t>
            </a:r>
            <a:r>
              <a:rPr lang="fa-IR" sz="3100" dirty="0">
                <a:solidFill>
                  <a:srgbClr val="7030A0"/>
                </a:solidFill>
              </a:rPr>
              <a:t> </a:t>
            </a:r>
            <a:r>
              <a:rPr lang="fa-IR" sz="3100" dirty="0" err="1">
                <a:solidFill>
                  <a:srgbClr val="7030A0"/>
                </a:solidFill>
              </a:rPr>
              <a:t>أن</a:t>
            </a:r>
            <a:r>
              <a:rPr lang="fa-IR" sz="3100" dirty="0">
                <a:solidFill>
                  <a:srgbClr val="7030A0"/>
                </a:solidFill>
              </a:rPr>
              <a:t> </a:t>
            </a:r>
            <a:r>
              <a:rPr lang="fa-IR" sz="3100" dirty="0" err="1">
                <a:solidFill>
                  <a:srgbClr val="7030A0"/>
                </a:solidFill>
              </a:rPr>
              <a:t>حديث</a:t>
            </a:r>
            <a:r>
              <a:rPr lang="fa-IR" sz="3100" dirty="0">
                <a:solidFill>
                  <a:srgbClr val="7030A0"/>
                </a:solidFill>
              </a:rPr>
              <a:t> </a:t>
            </a:r>
            <a:r>
              <a:rPr lang="fa-IR" sz="3100" dirty="0" err="1">
                <a:solidFill>
                  <a:srgbClr val="7030A0"/>
                </a:solidFill>
              </a:rPr>
              <a:t>الغدير</a:t>
            </a:r>
            <a:r>
              <a:rPr lang="fa-IR" sz="3100" dirty="0">
                <a:solidFill>
                  <a:srgbClr val="7030A0"/>
                </a:solidFill>
              </a:rPr>
              <a:t>، </a:t>
            </a:r>
            <a:r>
              <a:rPr lang="fa-IR" sz="3100" dirty="0" err="1">
                <a:solidFill>
                  <a:srgbClr val="7030A0"/>
                </a:solidFill>
              </a:rPr>
              <a:t>مضمونه</a:t>
            </a:r>
            <a:r>
              <a:rPr lang="fa-IR" sz="3100" dirty="0">
                <a:solidFill>
                  <a:srgbClr val="7030A0"/>
                </a:solidFill>
              </a:rPr>
              <a:t> </a:t>
            </a:r>
            <a:r>
              <a:rPr lang="fa-IR" sz="3100" dirty="0" err="1">
                <a:solidFill>
                  <a:srgbClr val="7030A0"/>
                </a:solidFill>
              </a:rPr>
              <a:t>الخلافة</a:t>
            </a:r>
            <a:r>
              <a:rPr lang="fa-IR" sz="3100" dirty="0">
                <a:solidFill>
                  <a:srgbClr val="7030A0"/>
                </a:solidFill>
              </a:rPr>
              <a:t> ولو لم </a:t>
            </a:r>
            <a:r>
              <a:rPr lang="fa-IR" sz="3100" dirty="0" err="1">
                <a:solidFill>
                  <a:srgbClr val="7030A0"/>
                </a:solidFill>
              </a:rPr>
              <a:t>يكن</a:t>
            </a:r>
            <a:r>
              <a:rPr lang="fa-IR" sz="3100" dirty="0">
                <a:solidFill>
                  <a:srgbClr val="7030A0"/>
                </a:solidFill>
              </a:rPr>
              <a:t> </a:t>
            </a:r>
            <a:r>
              <a:rPr lang="fa-IR" sz="3100" dirty="0" err="1">
                <a:solidFill>
                  <a:srgbClr val="7030A0"/>
                </a:solidFill>
              </a:rPr>
              <a:t>دليلاً</a:t>
            </a:r>
            <a:r>
              <a:rPr lang="fa-IR" sz="3100" dirty="0">
                <a:solidFill>
                  <a:srgbClr val="7030A0"/>
                </a:solidFill>
              </a:rPr>
              <a:t> </a:t>
            </a:r>
            <a:r>
              <a:rPr lang="fa-IR" sz="3100" dirty="0" err="1">
                <a:solidFill>
                  <a:srgbClr val="7030A0"/>
                </a:solidFill>
              </a:rPr>
              <a:t>على</a:t>
            </a:r>
            <a:r>
              <a:rPr lang="fa-IR" sz="3100" dirty="0">
                <a:solidFill>
                  <a:srgbClr val="7030A0"/>
                </a:solidFill>
              </a:rPr>
              <a:t> </a:t>
            </a:r>
            <a:r>
              <a:rPr lang="fa-IR" sz="3100" dirty="0" err="1">
                <a:solidFill>
                  <a:srgbClr val="7030A0"/>
                </a:solidFill>
              </a:rPr>
              <a:t>أحقية</a:t>
            </a:r>
            <a:r>
              <a:rPr lang="fa-IR" sz="3100" dirty="0">
                <a:solidFill>
                  <a:srgbClr val="7030A0"/>
                </a:solidFill>
              </a:rPr>
              <a:t> </a:t>
            </a:r>
            <a:r>
              <a:rPr lang="fa-IR" sz="3100" dirty="0" err="1">
                <a:solidFill>
                  <a:srgbClr val="7030A0"/>
                </a:solidFill>
              </a:rPr>
              <a:t>علي</a:t>
            </a:r>
            <a:r>
              <a:rPr lang="fa-IR" sz="3100" dirty="0">
                <a:solidFill>
                  <a:srgbClr val="7030A0"/>
                </a:solidFill>
              </a:rPr>
              <a:t> (ع) </a:t>
            </a:r>
            <a:r>
              <a:rPr lang="fa-IR" sz="3100" dirty="0" err="1">
                <a:solidFill>
                  <a:srgbClr val="7030A0"/>
                </a:solidFill>
              </a:rPr>
              <a:t>بالخلافة</a:t>
            </a:r>
            <a:r>
              <a:rPr lang="fa-IR" sz="3100" dirty="0">
                <a:solidFill>
                  <a:srgbClr val="7030A0"/>
                </a:solidFill>
              </a:rPr>
              <a:t>، </a:t>
            </a:r>
            <a:r>
              <a:rPr lang="fa-IR" sz="3100" dirty="0" err="1">
                <a:solidFill>
                  <a:srgbClr val="7030A0"/>
                </a:solidFill>
              </a:rPr>
              <a:t>لما</a:t>
            </a:r>
            <a:r>
              <a:rPr lang="fa-IR" sz="3100" dirty="0">
                <a:solidFill>
                  <a:srgbClr val="7030A0"/>
                </a:solidFill>
              </a:rPr>
              <a:t> </a:t>
            </a:r>
            <a:r>
              <a:rPr lang="fa-IR" sz="3100" dirty="0" err="1">
                <a:solidFill>
                  <a:srgbClr val="7030A0"/>
                </a:solidFill>
              </a:rPr>
              <a:t>صح</a:t>
            </a:r>
            <a:r>
              <a:rPr lang="fa-IR" sz="3100" dirty="0">
                <a:solidFill>
                  <a:srgbClr val="7030A0"/>
                </a:solidFill>
              </a:rPr>
              <a:t> </a:t>
            </a:r>
            <a:r>
              <a:rPr lang="fa-IR" sz="3100" dirty="0" err="1">
                <a:solidFill>
                  <a:srgbClr val="7030A0"/>
                </a:solidFill>
              </a:rPr>
              <a:t>الاستشهاد</a:t>
            </a:r>
            <a:r>
              <a:rPr lang="fa-IR" sz="3100" dirty="0">
                <a:solidFill>
                  <a:srgbClr val="7030A0"/>
                </a:solidFill>
              </a:rPr>
              <a:t> به </a:t>
            </a:r>
            <a:r>
              <a:rPr lang="fa-IR" sz="3100" dirty="0" err="1">
                <a:solidFill>
                  <a:srgbClr val="7030A0"/>
                </a:solidFill>
              </a:rPr>
              <a:t>والرد</a:t>
            </a:r>
            <a:r>
              <a:rPr lang="fa-IR" sz="3100" dirty="0">
                <a:solidFill>
                  <a:srgbClr val="7030A0"/>
                </a:solidFill>
              </a:rPr>
              <a:t> </a:t>
            </a:r>
            <a:r>
              <a:rPr lang="fa-IR" sz="3100" dirty="0" err="1">
                <a:solidFill>
                  <a:srgbClr val="7030A0"/>
                </a:solidFill>
              </a:rPr>
              <a:t>على</a:t>
            </a:r>
            <a:r>
              <a:rPr lang="fa-IR" sz="3100" dirty="0">
                <a:solidFill>
                  <a:srgbClr val="7030A0"/>
                </a:solidFill>
              </a:rPr>
              <a:t> من </a:t>
            </a:r>
            <a:r>
              <a:rPr lang="fa-IR" sz="3100" dirty="0" err="1">
                <a:solidFill>
                  <a:srgbClr val="7030A0"/>
                </a:solidFill>
              </a:rPr>
              <a:t>خالف</a:t>
            </a:r>
            <a:r>
              <a:rPr lang="fa-IR" sz="3100" dirty="0">
                <a:solidFill>
                  <a:srgbClr val="7030A0"/>
                </a:solidFill>
              </a:rPr>
              <a:t> </a:t>
            </a:r>
            <a:r>
              <a:rPr lang="fa-IR" sz="3100" dirty="0" err="1">
                <a:solidFill>
                  <a:srgbClr val="7030A0"/>
                </a:solidFill>
              </a:rPr>
              <a:t>علياً</a:t>
            </a:r>
            <a:r>
              <a:rPr lang="fa-IR" sz="3100" dirty="0">
                <a:solidFill>
                  <a:srgbClr val="7030A0"/>
                </a:solidFill>
              </a:rPr>
              <a:t>  </a:t>
            </a:r>
            <a:r>
              <a:rPr lang="fa-IR" sz="3100" dirty="0" err="1">
                <a:solidFill>
                  <a:srgbClr val="7030A0"/>
                </a:solidFill>
              </a:rPr>
              <a:t>وأنكر</a:t>
            </a:r>
            <a:r>
              <a:rPr lang="fa-IR" sz="3100" dirty="0">
                <a:solidFill>
                  <a:srgbClr val="7030A0"/>
                </a:solidFill>
              </a:rPr>
              <a:t> </a:t>
            </a:r>
            <a:r>
              <a:rPr lang="fa-IR" sz="3100" dirty="0" err="1">
                <a:solidFill>
                  <a:srgbClr val="7030A0"/>
                </a:solidFill>
              </a:rPr>
              <a:t>خلافته</a:t>
            </a:r>
            <a:r>
              <a:rPr lang="fa-IR" sz="3100" dirty="0">
                <a:solidFill>
                  <a:srgbClr val="7030A0"/>
                </a:solidFill>
              </a:rPr>
              <a:t>. </a:t>
            </a:r>
            <a:endParaRPr lang="en-US" sz="3100" dirty="0">
              <a:solidFill>
                <a:srgbClr val="7030A0"/>
              </a:solidFill>
            </a:endParaRPr>
          </a:p>
          <a:p>
            <a:pPr rtl="1"/>
            <a:endParaRPr lang="en-US" sz="3100" b="1" dirty="0"/>
          </a:p>
        </p:txBody>
      </p:sp>
      <p:sp>
        <p:nvSpPr>
          <p:cNvPr id="5" name="Title 1"/>
          <p:cNvSpPr>
            <a:spLocks noGrp="1"/>
          </p:cNvSpPr>
          <p:nvPr>
            <p:ph type="title"/>
          </p:nvPr>
        </p:nvSpPr>
        <p:spPr>
          <a:xfrm>
            <a:off x="376723" y="-106966"/>
            <a:ext cx="11599111" cy="1252728"/>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احتجاج علي  (ع) به حديث غديردر اعتراض به خلافت حضرت</a:t>
            </a:r>
            <a:endParaRPr lang="en-US" sz="3600" b="1" dirty="0">
              <a:latin typeface="Arial" pitchFamily="34" charset="0"/>
              <a:cs typeface="Arial" pitchFamily="34" charset="0"/>
            </a:endParaRPr>
          </a:p>
        </p:txBody>
      </p:sp>
      <p:sp>
        <p:nvSpPr>
          <p:cNvPr id="6" name="Rectangle 5"/>
          <p:cNvSpPr/>
          <p:nvPr/>
        </p:nvSpPr>
        <p:spPr>
          <a:xfrm>
            <a:off x="7968208" y="1858710"/>
            <a:ext cx="2916183"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ar-SA" sz="2800" dirty="0"/>
              <a:t>شرح المواهب، ج7 ص13</a:t>
            </a:r>
            <a:endParaRPr lang="en-US" sz="2800" dirty="0">
              <a:solidFill>
                <a:schemeClr val="tx1"/>
              </a:solidFill>
              <a:cs typeface="Taher" pitchFamily="2" charset="-78"/>
            </a:endParaRPr>
          </a:p>
        </p:txBody>
      </p:sp>
      <p:sp>
        <p:nvSpPr>
          <p:cNvPr id="7" name="Rectangle 6"/>
          <p:cNvSpPr/>
          <p:nvPr/>
        </p:nvSpPr>
        <p:spPr>
          <a:xfrm>
            <a:off x="8239115" y="5661248"/>
            <a:ext cx="2645276" cy="48013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lnSpc>
                <a:spcPct val="90000"/>
              </a:lnSpc>
            </a:pPr>
            <a:r>
              <a:rPr lang="fa-IR" sz="2800" dirty="0"/>
              <a:t>مطالب السؤول: ص 62 </a:t>
            </a:r>
            <a:endParaRPr lang="fa-IR" sz="2800" dirty="0">
              <a:solidFill>
                <a:srgbClr val="7030A0"/>
              </a:solidFill>
            </a:endParaRPr>
          </a:p>
        </p:txBody>
      </p:sp>
      <p:pic>
        <p:nvPicPr>
          <p:cNvPr id="8" name="Picture 7">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8119" y="1856156"/>
            <a:ext cx="1236334" cy="1800000"/>
          </a:xfrm>
          <a:prstGeom prst="rect">
            <a:avLst/>
          </a:prstGeom>
        </p:spPr>
      </p:pic>
      <p:pic>
        <p:nvPicPr>
          <p:cNvPr id="2" name="Picture 1">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95538" y="4809588"/>
            <a:ext cx="1301496" cy="1950720"/>
          </a:xfrm>
          <a:prstGeom prst="rect">
            <a:avLst/>
          </a:prstGeom>
        </p:spPr>
      </p:pic>
    </p:spTree>
    <p:extLst>
      <p:ext uri="{BB962C8B-B14F-4D97-AF65-F5344CB8AC3E}">
        <p14:creationId xmlns:p14="http://schemas.microsoft.com/office/powerpoint/2010/main" val="215019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66026" y="938172"/>
            <a:ext cx="11887780" cy="5890376"/>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2800" b="1" dirty="0">
                <a:solidFill>
                  <a:srgbClr val="0000FF"/>
                </a:solidFill>
                <a:latin typeface="Arial" pitchFamily="34" charset="0"/>
                <a:cs typeface="Arial" pitchFamily="34" charset="0"/>
              </a:rPr>
              <a:t>ترجمه و شخصيت محمد بن طلحه  از ديدگاه علماي اهل سنّت </a:t>
            </a:r>
          </a:p>
          <a:p>
            <a:pPr rtl="1"/>
            <a:r>
              <a:rPr lang="fa-IR" sz="3200" b="1" dirty="0"/>
              <a:t>قال الذهبي: « </a:t>
            </a:r>
            <a:r>
              <a:rPr lang="fa-IR" sz="3200" b="1" dirty="0">
                <a:ln>
                  <a:solidFill>
                    <a:srgbClr val="FF0000"/>
                  </a:solidFill>
                </a:ln>
              </a:rPr>
              <a:t>العلامة الأوحد </a:t>
            </a:r>
            <a:r>
              <a:rPr lang="fa-IR" sz="3200" b="1" dirty="0"/>
              <a:t>كمال الدين أبو سالم محمد بن طلحة بن محمد القرشي العدوي الشافعي برع في المذهب واصوله وشارك في فنون... توفي سنة اثنتين وخمسين وست مئة 652،». </a:t>
            </a:r>
            <a:endParaRPr lang="en-US" sz="3200" dirty="0"/>
          </a:p>
          <a:p>
            <a:pPr rtl="1"/>
            <a:endParaRPr lang="en-US" sz="3200" dirty="0"/>
          </a:p>
          <a:p>
            <a:pPr rtl="1"/>
            <a:endParaRPr lang="en-US" sz="3200" dirty="0"/>
          </a:p>
          <a:p>
            <a:pPr rtl="1"/>
            <a:r>
              <a:rPr lang="fa-IR" sz="3200" dirty="0"/>
              <a:t>قال الاسنوي :  </a:t>
            </a:r>
            <a:r>
              <a:rPr lang="fa-IR" sz="3200" b="1" dirty="0">
                <a:ln>
                  <a:solidFill>
                    <a:srgbClr val="FF0000"/>
                  </a:solidFill>
                </a:ln>
              </a:rPr>
              <a:t>كان إماماً بارعاً في الفقه</a:t>
            </a:r>
            <a:r>
              <a:rPr lang="fa-IR" sz="3200" b="1" dirty="0"/>
              <a:t>، والخلاف، عالماً بالأصلين رئيساً كبيراً معظّماً ترسل عن الملوك، وأقام بدمشق بالمدرسة الأمينية.  </a:t>
            </a:r>
            <a:endParaRPr lang="en-US" sz="3200" dirty="0"/>
          </a:p>
          <a:p>
            <a:pPr rtl="1"/>
            <a:endParaRPr lang="en-US" sz="2800" b="1" dirty="0">
              <a:solidFill>
                <a:srgbClr val="0000FF"/>
              </a:solidFill>
              <a:latin typeface="Arial" pitchFamily="34" charset="0"/>
              <a:cs typeface="Arial" pitchFamily="34" charset="0"/>
            </a:endParaRPr>
          </a:p>
          <a:p>
            <a:pPr rtl="1"/>
            <a:endParaRPr lang="en-US" sz="2800" b="1" dirty="0"/>
          </a:p>
        </p:txBody>
      </p:sp>
      <p:sp>
        <p:nvSpPr>
          <p:cNvPr id="2" name="Title 1"/>
          <p:cNvSpPr>
            <a:spLocks noGrp="1"/>
          </p:cNvSpPr>
          <p:nvPr>
            <p:ph type="title"/>
          </p:nvPr>
        </p:nvSpPr>
        <p:spPr>
          <a:xfrm>
            <a:off x="120853" y="88040"/>
            <a:ext cx="11979790" cy="820680"/>
          </a:xfrm>
        </p:spPr>
        <p:style>
          <a:lnRef idx="0">
            <a:scrgbClr r="0" g="0" b="0"/>
          </a:lnRef>
          <a:fillRef idx="1002">
            <a:schemeClr val="dk2"/>
          </a:fillRef>
          <a:effectRef idx="0">
            <a:scrgbClr r="0" g="0" b="0"/>
          </a:effectRef>
          <a:fontRef idx="major"/>
        </p:style>
        <p:txBody>
          <a:bodyPr>
            <a:normAutofit/>
          </a:bodyPr>
          <a:lstStyle/>
          <a:p>
            <a:pPr rtl="1"/>
            <a:r>
              <a:rPr lang="fa-IR" sz="3600" dirty="0">
                <a:latin typeface="Arial" panose="020B0604020202020204" pitchFamily="34" charset="0"/>
                <a:cs typeface="Arial" panose="020B0604020202020204" pitchFamily="34" charset="0"/>
              </a:rPr>
              <a:t>علمای اهل سنت و دلالت حديث غدير بر ولايت</a:t>
            </a: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6816080" y="3140968"/>
            <a:ext cx="367280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ar-SA" sz="2800" dirty="0"/>
              <a:t> سير أعلام النبلاء، ج23، ص293</a:t>
            </a:r>
            <a:endParaRPr lang="en-US" sz="2800" dirty="0"/>
          </a:p>
        </p:txBody>
      </p:sp>
      <p:sp>
        <p:nvSpPr>
          <p:cNvPr id="6" name="Rectangle 5"/>
          <p:cNvSpPr/>
          <p:nvPr/>
        </p:nvSpPr>
        <p:spPr>
          <a:xfrm>
            <a:off x="5245136" y="5343764"/>
            <a:ext cx="596189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hlinkClick r:id="rId3" action="ppaction://hlinkfile"/>
              </a:rPr>
              <a:t>طبقات الشافعية،ص 418، ترجمة 1200، چاپ دار الفكر</a:t>
            </a:r>
            <a:endParaRPr lang="en-US" sz="2800" dirty="0"/>
          </a:p>
        </p:txBody>
      </p:sp>
      <p:sp>
        <p:nvSpPr>
          <p:cNvPr id="7" name="Right Arrow 6">
            <a:hlinkClick r:id="rId4" action="ppaction://hlinksldjump"/>
          </p:cNvPr>
          <p:cNvSpPr/>
          <p:nvPr/>
        </p:nvSpPr>
        <p:spPr>
          <a:xfrm>
            <a:off x="1631504" y="112560"/>
            <a:ext cx="889462" cy="36411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3" name="Picture 2">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8410" y="2443360"/>
            <a:ext cx="1003094" cy="1440000"/>
          </a:xfrm>
          <a:prstGeom prst="rect">
            <a:avLst/>
          </a:prstGeom>
        </p:spPr>
      </p:pic>
    </p:spTree>
    <p:extLst>
      <p:ext uri="{BB962C8B-B14F-4D97-AF65-F5344CB8AC3E}">
        <p14:creationId xmlns:p14="http://schemas.microsoft.com/office/powerpoint/2010/main" val="337950555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278" y="709649"/>
            <a:ext cx="11887781" cy="612955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dirty="0"/>
              <a:t>أخرج الحاكم </a:t>
            </a:r>
            <a:r>
              <a:rPr lang="fa-IR" sz="3200" b="1" dirty="0"/>
              <a:t> عَنْ رِفَاعَة بن إِياس الضبي عن أَبِيهِ عَن جَدِّهِ قَالَ :  كُنّا مَعَ عَلِيَ رَضِيَ اللَّهُ عَنْهُ فِي </a:t>
            </a:r>
            <a:r>
              <a:rPr lang="fa-IR" sz="3200" b="1" dirty="0">
                <a:ln>
                  <a:solidFill>
                    <a:srgbClr val="FF0000"/>
                  </a:solidFill>
                </a:ln>
              </a:rPr>
              <a:t>الْجَمَلِ</a:t>
            </a:r>
            <a:r>
              <a:rPr lang="fa-IR" sz="3200" b="1" dirty="0"/>
              <a:t> ، فَبَعَثَ إِلى </a:t>
            </a:r>
            <a:r>
              <a:rPr lang="fa-IR" sz="3200" b="1" dirty="0">
                <a:ln>
                  <a:solidFill>
                    <a:srgbClr val="FF0000"/>
                  </a:solidFill>
                </a:ln>
              </a:rPr>
              <a:t>طَلْحَةَ</a:t>
            </a:r>
            <a:r>
              <a:rPr lang="fa-IR" sz="3200" b="1" dirty="0"/>
              <a:t> بنِ عُبَيْدِ الله أَنِ الْقني ، فَأتَاهُ طَلْحَةُ فَقَالَ :  </a:t>
            </a:r>
            <a:r>
              <a:rPr lang="fa-IR" sz="3200" b="1" dirty="0">
                <a:ln>
                  <a:solidFill>
                    <a:srgbClr val="FF0000"/>
                  </a:solidFill>
                </a:ln>
              </a:rPr>
              <a:t>نَشَدْتُكَ  اللَّهَ  </a:t>
            </a:r>
            <a:r>
              <a:rPr lang="fa-IR" sz="3200" b="1" dirty="0"/>
              <a:t>هَلْ سَمِعْتَ رَسُولَ اللَّهِ يَقُولُ : </a:t>
            </a:r>
            <a:r>
              <a:rPr lang="fa-IR" sz="3200" b="1" dirty="0">
                <a:ln>
                  <a:solidFill>
                    <a:srgbClr val="FF0000"/>
                  </a:solidFill>
                </a:ln>
              </a:rPr>
              <a:t>مَنْ كُنْتُ مَوْلاَهُ فَعَلِيٌّ مَوْلاَهُ </a:t>
            </a:r>
            <a:r>
              <a:rPr lang="fa-IR" sz="3200" b="1" dirty="0"/>
              <a:t>، اللَّهُمَّ وَالِ مَنْ وَالاَهُ ، وَعَادِ مَنْ عَادَاهُ ؟ قَالَ : نَعَمْ ، قَالَ : </a:t>
            </a:r>
            <a:r>
              <a:rPr lang="fa-IR" sz="3200" b="1" dirty="0">
                <a:ln>
                  <a:solidFill>
                    <a:srgbClr val="FF0000"/>
                  </a:solidFill>
                </a:ln>
              </a:rPr>
              <a:t>فَلِمَ تُقَاتِلُنِي؟ </a:t>
            </a:r>
            <a:r>
              <a:rPr lang="fa-IR" sz="3200" b="1" dirty="0"/>
              <a:t>قَالَ: لَمْ أَذْكُر . قاَل: فَانْصَرفَ طَلْحَةُ» </a:t>
            </a:r>
            <a:endParaRPr lang="en-US" sz="3200" dirty="0"/>
          </a:p>
          <a:p>
            <a:pPr rtl="1"/>
            <a:endParaRPr lang="en-US" sz="3000" b="1" dirty="0">
              <a:solidFill>
                <a:srgbClr val="0000FF"/>
              </a:solidFill>
            </a:endParaRPr>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مناشده حضرت علي  (ع)  به طلحه در جمل</a:t>
            </a:r>
            <a:endParaRPr lang="en-US" sz="3600" b="1" dirty="0"/>
          </a:p>
        </p:txBody>
      </p:sp>
      <p:sp>
        <p:nvSpPr>
          <p:cNvPr id="10" name="Rectangle 9"/>
          <p:cNvSpPr/>
          <p:nvPr/>
        </p:nvSpPr>
        <p:spPr>
          <a:xfrm>
            <a:off x="2296441" y="3080469"/>
            <a:ext cx="9167895" cy="138499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rtl="1"/>
            <a:r>
              <a:rPr lang="fa-IR" sz="2800" dirty="0"/>
              <a:t>الاعتقاد والهداية للبيهقي (ت  458) ، ج 1  ص 373، نشر: دار الآفاق الجديدة - بيروت </a:t>
            </a:r>
          </a:p>
          <a:p>
            <a:pPr algn="just" rtl="1"/>
            <a:r>
              <a:rPr lang="fa-IR" sz="2800" dirty="0"/>
              <a:t>المستدرك على الصحيحين ج 3  ص 419 ،نشر: دار الكتب العلمية – بيروت</a:t>
            </a:r>
          </a:p>
          <a:p>
            <a:pPr algn="just" rtl="1"/>
            <a:r>
              <a:rPr lang="fa-IR" sz="2800" dirty="0"/>
              <a:t>تخريج الأحاديث ج 2  ص 235، للزيلعي (ت 762) ، نشر: دار ابن خزيمة - الرياض</a:t>
            </a:r>
            <a:endParaRPr lang="en-US" sz="2800" dirty="0">
              <a:solidFill>
                <a:schemeClr val="tx1"/>
              </a:solidFill>
              <a:cs typeface="Taher" pitchFamily="2" charset="-78"/>
            </a:endParaRPr>
          </a:p>
        </p:txBody>
      </p:sp>
      <p:sp>
        <p:nvSpPr>
          <p:cNvPr id="5" name="Right Arrow 4">
            <a:hlinkClick r:id="rId3" action="ppaction://hlinksldjump"/>
          </p:cNvPr>
          <p:cNvSpPr/>
          <p:nvPr/>
        </p:nvSpPr>
        <p:spPr>
          <a:xfrm>
            <a:off x="1518345" y="36020"/>
            <a:ext cx="772592" cy="540688"/>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3" name="Picture 2">
            <a:hlinkClick r:id="rId4" action="ppaction://hlinkfil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0896" y="3073322"/>
            <a:ext cx="1195257" cy="1800000"/>
          </a:xfrm>
          <a:prstGeom prst="rect">
            <a:avLst/>
          </a:prstGeom>
        </p:spPr>
      </p:pic>
    </p:spTree>
    <p:extLst>
      <p:ext uri="{BB962C8B-B14F-4D97-AF65-F5344CB8AC3E}">
        <p14:creationId xmlns:p14="http://schemas.microsoft.com/office/powerpoint/2010/main" val="3109168472"/>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indefinite" fill="hold" grpId="0" nodeType="afterEffect">
                                  <p:stCondLst>
                                    <p:cond delay="500"/>
                                  </p:stCondLst>
                                  <p:childTnLst>
                                    <p:animEffect transition="out" filter="fade">
                                      <p:cBhvr>
                                        <p:cTn id="11" dur="1000" tmFilter="0, 0; .2, .5; .8, .5; 1, 0"/>
                                        <p:tgtEl>
                                          <p:spTgt spid="5"/>
                                        </p:tgtEl>
                                      </p:cBhvr>
                                    </p:animEffect>
                                    <p:animScale>
                                      <p:cBhvr>
                                        <p:cTn id="12"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1278" y="709649"/>
            <a:ext cx="11887781" cy="612955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dirty="0"/>
              <a:t>قال ابن عبد البر: </a:t>
            </a:r>
            <a:r>
              <a:rPr lang="ar-SA" sz="3200" b="1" dirty="0"/>
              <a:t>وإن الذي رماه </a:t>
            </a:r>
            <a:r>
              <a:rPr lang="ar-SA" sz="3200" b="1" dirty="0">
                <a:ln>
                  <a:solidFill>
                    <a:srgbClr val="FF0000"/>
                  </a:solidFill>
                </a:ln>
              </a:rPr>
              <a:t>مروان بن الحكم بسهم فقتله </a:t>
            </a:r>
            <a:r>
              <a:rPr lang="ar-SA" sz="3200" b="1" dirty="0"/>
              <a:t>فقال: لا أطلب بثأري بعد اليوم وذلك أنّ طلحة فيما زعموا كان ممّن حاصر عثمان واستبدّ عليه ولا يختلف العلماء الثقات في أنّ مروان قتل طلحة يومئذ.</a:t>
            </a:r>
            <a:r>
              <a:rPr lang="ar-SA" sz="3200" dirty="0"/>
              <a:t> </a:t>
            </a:r>
            <a:endParaRPr lang="fa-IR" sz="3200" dirty="0"/>
          </a:p>
          <a:p>
            <a:pPr rtl="1"/>
            <a:endParaRPr lang="fa-IR" sz="3200" dirty="0"/>
          </a:p>
          <a:p>
            <a:pPr rtl="1"/>
            <a:endParaRPr lang="fa-IR" sz="3200" dirty="0"/>
          </a:p>
          <a:p>
            <a:pPr rtl="1"/>
            <a:endParaRPr lang="fa-IR" sz="3200" dirty="0"/>
          </a:p>
          <a:p>
            <a:pPr rtl="1"/>
            <a:r>
              <a:rPr lang="fa-IR" sz="3200" dirty="0"/>
              <a:t>قال ابن عبد البر: </a:t>
            </a:r>
            <a:r>
              <a:rPr lang="ar-SA" sz="3200" b="1" dirty="0"/>
              <a:t>رمى </a:t>
            </a:r>
            <a:r>
              <a:rPr lang="ar-SA" sz="3200" b="1" dirty="0">
                <a:ln>
                  <a:solidFill>
                    <a:srgbClr val="FF0000"/>
                  </a:solidFill>
                </a:ln>
              </a:rPr>
              <a:t>مروان طلحة بسهم </a:t>
            </a:r>
            <a:r>
              <a:rPr lang="ar-SA" sz="3200" b="1" dirty="0"/>
              <a:t>ثمّ التفت إلى أبان بن عثمان فقال قد كفيناك </a:t>
            </a:r>
            <a:r>
              <a:rPr lang="ar-SA" sz="3200" b="1" dirty="0">
                <a:ln>
                  <a:solidFill>
                    <a:srgbClr val="FF0000"/>
                  </a:solidFill>
                </a:ln>
              </a:rPr>
              <a:t>بعض قتلة أبيك</a:t>
            </a:r>
            <a:r>
              <a:rPr lang="ar-SA" sz="3200" b="1" dirty="0"/>
              <a:t>.</a:t>
            </a:r>
            <a:endParaRPr lang="en-US" sz="3200" dirty="0"/>
          </a:p>
          <a:p>
            <a:pPr rtl="1"/>
            <a:endParaRPr lang="en-US" sz="3000" b="1" dirty="0">
              <a:solidFill>
                <a:srgbClr val="0000FF"/>
              </a:solidFill>
            </a:endParaRPr>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قتل طلحه توسط مروان </a:t>
            </a:r>
            <a:endParaRPr lang="en-US" sz="3600" b="1" dirty="0"/>
          </a:p>
        </p:txBody>
      </p:sp>
      <p:sp>
        <p:nvSpPr>
          <p:cNvPr id="10" name="Rectangle 9"/>
          <p:cNvSpPr/>
          <p:nvPr/>
        </p:nvSpPr>
        <p:spPr>
          <a:xfrm>
            <a:off x="4943872" y="2543746"/>
            <a:ext cx="6409127"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الاستيعاب، ج 2، ص 766،  الطبقات الكبرى: ج 3 ص 223، </a:t>
            </a:r>
          </a:p>
          <a:p>
            <a:pPr algn="r" rtl="1"/>
            <a:r>
              <a:rPr lang="fa-IR" sz="2800" dirty="0"/>
              <a:t>تاريخ الإسلام، ج 3، ص 486.</a:t>
            </a:r>
            <a:endParaRPr lang="en-US" sz="2800" dirty="0"/>
          </a:p>
        </p:txBody>
      </p:sp>
      <p:sp>
        <p:nvSpPr>
          <p:cNvPr id="5" name="Rectangle 4"/>
          <p:cNvSpPr/>
          <p:nvPr/>
        </p:nvSpPr>
        <p:spPr>
          <a:xfrm>
            <a:off x="5136233" y="5301208"/>
            <a:ext cx="621676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ar-SA" sz="2800" b="1" dirty="0"/>
              <a:t> </a:t>
            </a:r>
            <a:r>
              <a:rPr lang="fa-IR" sz="2800" dirty="0"/>
              <a:t>الاستيعاب، ج 2، ص 768، تاريخ الإسلام، ج 3، ص 486 </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1424" y="2120799"/>
            <a:ext cx="1238143" cy="180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86074" y="4611646"/>
            <a:ext cx="1163740" cy="1800000"/>
          </a:xfrm>
          <a:prstGeom prst="rect">
            <a:avLst/>
          </a:prstGeom>
        </p:spPr>
      </p:pic>
      <p:sp>
        <p:nvSpPr>
          <p:cNvPr id="9" name="Right Arrow 4">
            <a:hlinkClick r:id="rId7" action="ppaction://hlinksldjump"/>
          </p:cNvPr>
          <p:cNvSpPr/>
          <p:nvPr/>
        </p:nvSpPr>
        <p:spPr>
          <a:xfrm>
            <a:off x="263352" y="36020"/>
            <a:ext cx="772592" cy="540688"/>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5516191"/>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9"/>
                                        </p:tgtEl>
                                      </p:cBhvr>
                                    </p:animEffect>
                                    <p:animScale>
                                      <p:cBhvr>
                                        <p:cTn id="17"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dirty="0">
              <a:latin typeface="Arial" panose="020B0604020202020204" pitchFamily="34" charset="0"/>
              <a:cs typeface="Arial" panose="020B0604020202020204" pitchFamily="34" charset="0"/>
            </a:endParaRPr>
          </a:p>
        </p:txBody>
      </p:sp>
      <p:sp>
        <p:nvSpPr>
          <p:cNvPr id="136194" name="Rectangle 2"/>
          <p:cNvSpPr>
            <a:spLocks noGrp="1" noChangeArrowheads="1"/>
          </p:cNvSpPr>
          <p:nvPr>
            <p:ph type="title"/>
          </p:nvPr>
        </p:nvSpPr>
        <p:spPr>
          <a:xfrm>
            <a:off x="1746335" y="196749"/>
            <a:ext cx="8699333" cy="1035313"/>
          </a:xfrm>
        </p:spPr>
        <p:style>
          <a:lnRef idx="0">
            <a:schemeClr val="accent5"/>
          </a:lnRef>
          <a:fillRef idx="3">
            <a:schemeClr val="accent5"/>
          </a:fillRef>
          <a:effectRef idx="3">
            <a:schemeClr val="accent5"/>
          </a:effectRef>
          <a:fontRef idx="minor">
            <a:schemeClr val="lt1"/>
          </a:fontRef>
        </p:style>
        <p:txBody>
          <a:bodyPr>
            <a:normAutofit/>
          </a:bodyPr>
          <a:lstStyle/>
          <a:p>
            <a:pPr algn="ctr" rtl="1"/>
            <a:r>
              <a:rPr lang="fa-IR" b="1" dirty="0">
                <a:latin typeface="Arial" panose="020B0604020202020204" pitchFamily="34" charset="0"/>
                <a:cs typeface="Arial" panose="020B0604020202020204" pitchFamily="34" charset="0"/>
              </a:rPr>
              <a:t>حديث غدير و شبهات وهابيت</a:t>
            </a:r>
            <a:endParaRPr lang="en-US" b="1" dirty="0">
              <a:latin typeface="Arial" panose="020B0604020202020204" pitchFamily="34" charset="0"/>
              <a:cs typeface="Arial" panose="020B0604020202020204" pitchFamily="34" charset="0"/>
            </a:endParaRPr>
          </a:p>
        </p:txBody>
      </p:sp>
      <p:grpSp>
        <p:nvGrpSpPr>
          <p:cNvPr id="136222" name="Group 30"/>
          <p:cNvGrpSpPr>
            <a:grpSpLocks/>
          </p:cNvGrpSpPr>
          <p:nvPr/>
        </p:nvGrpSpPr>
        <p:grpSpPr bwMode="auto">
          <a:xfrm>
            <a:off x="2567330" y="1831869"/>
            <a:ext cx="7475465" cy="897173"/>
            <a:chOff x="1433" y="1365"/>
            <a:chExt cx="2839" cy="432"/>
          </a:xfrm>
        </p:grpSpPr>
        <p:sp>
          <p:nvSpPr>
            <p:cNvPr id="136197"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6" name="AutoShape 4"/>
            <p:cNvSpPr>
              <a:spLocks noChangeArrowheads="1"/>
            </p:cNvSpPr>
            <p:nvPr/>
          </p:nvSpPr>
          <p:spPr bwMode="gray">
            <a:xfrm>
              <a:off x="3944" y="1365"/>
              <a:ext cx="328"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198" name="Text Box 6">
              <a:hlinkClick r:id="rId3" action="ppaction://hlinksldjump"/>
            </p:cNvPr>
            <p:cNvSpPr txBox="1">
              <a:spLocks noChangeArrowheads="1"/>
            </p:cNvSpPr>
            <p:nvPr/>
          </p:nvSpPr>
          <p:spPr bwMode="gray">
            <a:xfrm>
              <a:off x="1433" y="1437"/>
              <a:ext cx="237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شكايت سپاه  يمن انگيزه اصلي حديث غدير</a:t>
              </a:r>
              <a:endParaRPr lang="en-US" sz="2800" b="1" dirty="0">
                <a:solidFill>
                  <a:srgbClr val="000000"/>
                </a:solidFill>
                <a:latin typeface="Arial" panose="020B0604020202020204" pitchFamily="34" charset="0"/>
                <a:cs typeface="Arial" panose="020B0604020202020204" pitchFamily="34" charset="0"/>
              </a:endParaRPr>
            </a:p>
          </p:txBody>
        </p:sp>
        <p:sp>
          <p:nvSpPr>
            <p:cNvPr id="136199" name="Text Box 7"/>
            <p:cNvSpPr txBox="1">
              <a:spLocks noChangeArrowheads="1"/>
            </p:cNvSpPr>
            <p:nvPr/>
          </p:nvSpPr>
          <p:spPr bwMode="gray">
            <a:xfrm>
              <a:off x="4041" y="1417"/>
              <a:ext cx="132"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p:txBody>
        </p:sp>
      </p:grpSp>
      <p:grpSp>
        <p:nvGrpSpPr>
          <p:cNvPr id="136223" name="Group 31"/>
          <p:cNvGrpSpPr>
            <a:grpSpLocks/>
          </p:cNvGrpSpPr>
          <p:nvPr/>
        </p:nvGrpSpPr>
        <p:grpSpPr bwMode="auto">
          <a:xfrm>
            <a:off x="2828230" y="2853650"/>
            <a:ext cx="7259441" cy="961890"/>
            <a:chOff x="1536" y="1833"/>
            <a:chExt cx="2779" cy="432"/>
          </a:xfrm>
        </p:grpSpPr>
        <p:sp>
          <p:nvSpPr>
            <p:cNvPr id="136202" name="AutoShape 10">
              <a:hlinkClick r:id="rId4" action="ppaction://hlinksldjump"/>
            </p:cNvPr>
            <p:cNvSpPr>
              <a:spLocks noChangeArrowheads="1"/>
            </p:cNvSpPr>
            <p:nvPr/>
          </p:nvSpPr>
          <p:spPr bwMode="gray">
            <a:xfrm>
              <a:off x="1536" y="1899"/>
              <a:ext cx="2736" cy="288"/>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latin typeface="Arial" panose="020B0604020202020204" pitchFamily="34" charset="0"/>
                <a:cs typeface="Arial" panose="020B0604020202020204" pitchFamily="34" charset="0"/>
              </a:endParaRPr>
            </a:p>
          </p:txBody>
        </p:sp>
        <p:sp>
          <p:nvSpPr>
            <p:cNvPr id="136203" name="AutoShape 11"/>
            <p:cNvSpPr>
              <a:spLocks noChangeArrowheads="1"/>
            </p:cNvSpPr>
            <p:nvPr/>
          </p:nvSpPr>
          <p:spPr bwMode="gray">
            <a:xfrm>
              <a:off x="3944" y="1833"/>
              <a:ext cx="371" cy="432"/>
            </a:xfrm>
            <a:prstGeom prst="diamond">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Arial" panose="020B0604020202020204" pitchFamily="34" charset="0"/>
                <a:cs typeface="Arial" panose="020B0604020202020204" pitchFamily="34" charset="0"/>
              </a:endParaRPr>
            </a:p>
          </p:txBody>
        </p:sp>
        <p:sp>
          <p:nvSpPr>
            <p:cNvPr id="136204" name="Text Box 12">
              <a:hlinkClick r:id="rId4" action="ppaction://hlinksldjump"/>
            </p:cNvPr>
            <p:cNvSpPr txBox="1">
              <a:spLocks noChangeArrowheads="1"/>
            </p:cNvSpPr>
            <p:nvPr/>
          </p:nvSpPr>
          <p:spPr bwMode="gray">
            <a:xfrm>
              <a:off x="1689" y="1935"/>
              <a:ext cx="2160"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400" b="1" dirty="0">
                  <a:latin typeface="Arial" pitchFamily="34" charset="0"/>
                  <a:cs typeface="Arial" pitchFamily="34" charset="0"/>
                </a:rPr>
                <a:t>ولايت علي  (ع) چرا در مكه  صورت نگرفت</a:t>
              </a:r>
              <a:endParaRPr lang="en-US" sz="2400" b="1" dirty="0">
                <a:solidFill>
                  <a:srgbClr val="000000"/>
                </a:solidFill>
                <a:latin typeface="Arial" panose="020B0604020202020204" pitchFamily="34" charset="0"/>
                <a:cs typeface="Arial" panose="020B0604020202020204" pitchFamily="34" charset="0"/>
              </a:endParaRPr>
            </a:p>
          </p:txBody>
        </p:sp>
        <p:sp>
          <p:nvSpPr>
            <p:cNvPr id="136205" name="Text Box 13"/>
            <p:cNvSpPr txBox="1">
              <a:spLocks noChangeArrowheads="1"/>
            </p:cNvSpPr>
            <p:nvPr/>
          </p:nvSpPr>
          <p:spPr bwMode="gray">
            <a:xfrm>
              <a:off x="3970" y="1911"/>
              <a:ext cx="278"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spAutoFit/>
            </a:bodyPr>
            <a:lstStyle/>
            <a:p>
              <a:pPr algn="ctr" rtl="1"/>
              <a:r>
                <a:rPr lang="fa-IR" sz="24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grpSp>
        <p:nvGrpSpPr>
          <p:cNvPr id="136224" name="Group 32"/>
          <p:cNvGrpSpPr>
            <a:grpSpLocks/>
          </p:cNvGrpSpPr>
          <p:nvPr/>
        </p:nvGrpSpPr>
        <p:grpSpPr bwMode="auto">
          <a:xfrm>
            <a:off x="2841290" y="3737930"/>
            <a:ext cx="7287159" cy="915206"/>
            <a:chOff x="1536" y="2304"/>
            <a:chExt cx="2770" cy="432"/>
          </a:xfrm>
        </p:grpSpPr>
        <p:sp>
          <p:nvSpPr>
            <p:cNvPr id="136207" name="AutoShape 15">
              <a:hlinkClick r:id="rId5" action="ppaction://hlinksldjump"/>
            </p:cNvPr>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8" name="AutoShape 16"/>
            <p:cNvSpPr>
              <a:spLocks noChangeArrowheads="1"/>
            </p:cNvSpPr>
            <p:nvPr/>
          </p:nvSpPr>
          <p:spPr bwMode="gray">
            <a:xfrm>
              <a:off x="3923" y="2304"/>
              <a:ext cx="383"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136209" name="Text Box 17">
              <a:hlinkClick r:id="rId5" action="ppaction://hlinksldjump"/>
            </p:cNvPr>
            <p:cNvSpPr txBox="1">
              <a:spLocks noChangeArrowheads="1"/>
            </p:cNvSpPr>
            <p:nvPr/>
          </p:nvSpPr>
          <p:spPr bwMode="gray">
            <a:xfrm>
              <a:off x="2205" y="2382"/>
              <a:ext cx="196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800" b="1" dirty="0">
                  <a:solidFill>
                    <a:srgbClr val="000000"/>
                  </a:solidFill>
                  <a:latin typeface="Arial" panose="020B0604020202020204" pitchFamily="34" charset="0"/>
                  <a:cs typeface="Arial" panose="020B0604020202020204" pitchFamily="34" charset="0"/>
                </a:rPr>
                <a:t>	مولي به معناي اولي نيست	</a:t>
              </a:r>
              <a:endParaRPr lang="en-US" sz="2800" b="1" dirty="0">
                <a:solidFill>
                  <a:srgbClr val="000000"/>
                </a:solidFill>
                <a:latin typeface="Arial" panose="020B0604020202020204" pitchFamily="34" charset="0"/>
                <a:cs typeface="Arial" panose="020B0604020202020204" pitchFamily="34" charset="0"/>
              </a:endParaRPr>
            </a:p>
          </p:txBody>
        </p:sp>
        <p:sp>
          <p:nvSpPr>
            <p:cNvPr id="136210" name="Text Box 18"/>
            <p:cNvSpPr txBox="1">
              <a:spLocks noChangeArrowheads="1"/>
            </p:cNvSpPr>
            <p:nvPr/>
          </p:nvSpPr>
          <p:spPr bwMode="gray">
            <a:xfrm>
              <a:off x="4041" y="2366"/>
              <a:ext cx="13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p:txBody>
        </p:sp>
      </p:grpSp>
      <p:grpSp>
        <p:nvGrpSpPr>
          <p:cNvPr id="19" name="Group 33"/>
          <p:cNvGrpSpPr>
            <a:grpSpLocks/>
          </p:cNvGrpSpPr>
          <p:nvPr/>
        </p:nvGrpSpPr>
        <p:grpSpPr bwMode="auto">
          <a:xfrm>
            <a:off x="2828230" y="4725144"/>
            <a:ext cx="7286571" cy="906144"/>
            <a:chOff x="1536" y="2822"/>
            <a:chExt cx="2779" cy="432"/>
          </a:xfrm>
        </p:grpSpPr>
        <p:sp>
          <p:nvSpPr>
            <p:cNvPr id="20"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1" name="AutoShape 21"/>
            <p:cNvSpPr>
              <a:spLocks noChangeArrowheads="1"/>
            </p:cNvSpPr>
            <p:nvPr/>
          </p:nvSpPr>
          <p:spPr bwMode="gray">
            <a:xfrm>
              <a:off x="3932" y="2822"/>
              <a:ext cx="383"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2" name="Text Box 22">
              <a:hlinkClick r:id="rId6" action="ppaction://hlinksldjump"/>
            </p:cNvPr>
            <p:cNvSpPr txBox="1">
              <a:spLocks noChangeArrowheads="1"/>
            </p:cNvSpPr>
            <p:nvPr/>
          </p:nvSpPr>
          <p:spPr bwMode="gray">
            <a:xfrm>
              <a:off x="1573" y="2936"/>
              <a:ext cx="2359"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Low" rtl="1"/>
              <a:r>
                <a:rPr lang="fa-IR" sz="2800" b="1" dirty="0">
                  <a:solidFill>
                    <a:srgbClr val="000000"/>
                  </a:solidFill>
                  <a:latin typeface="Arial" panose="020B0604020202020204" pitchFamily="34" charset="0"/>
                  <a:cs typeface="Arial" panose="020B0604020202020204" pitchFamily="34" charset="0"/>
                </a:rPr>
                <a:t>علي  (ع) در غدير حضور نداشت</a:t>
              </a:r>
              <a:endParaRPr lang="en-US" sz="2800" b="1" dirty="0">
                <a:solidFill>
                  <a:srgbClr val="000000"/>
                </a:solidFill>
                <a:latin typeface="Arial" panose="020B0604020202020204" pitchFamily="34" charset="0"/>
                <a:cs typeface="Arial" panose="020B0604020202020204" pitchFamily="34" charset="0"/>
              </a:endParaRPr>
            </a:p>
          </p:txBody>
        </p:sp>
        <p:sp>
          <p:nvSpPr>
            <p:cNvPr id="23" name="Text Box 23"/>
            <p:cNvSpPr txBox="1">
              <a:spLocks noChangeArrowheads="1"/>
            </p:cNvSpPr>
            <p:nvPr/>
          </p:nvSpPr>
          <p:spPr bwMode="gray">
            <a:xfrm>
              <a:off x="4050" y="2894"/>
              <a:ext cx="132"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p:txBody>
        </p:sp>
      </p:grpSp>
      <p:grpSp>
        <p:nvGrpSpPr>
          <p:cNvPr id="24" name="Group 33"/>
          <p:cNvGrpSpPr>
            <a:grpSpLocks/>
          </p:cNvGrpSpPr>
          <p:nvPr/>
        </p:nvGrpSpPr>
        <p:grpSpPr bwMode="auto">
          <a:xfrm>
            <a:off x="2853480" y="5796566"/>
            <a:ext cx="7283731" cy="872795"/>
            <a:chOff x="1536" y="2822"/>
            <a:chExt cx="2779" cy="432"/>
          </a:xfrm>
        </p:grpSpPr>
        <p:sp>
          <p:nvSpPr>
            <p:cNvPr id="25" name="AutoShape 20">
              <a:hlinkClick r:id="rId7" action="ppaction://hlinksldjump"/>
            </p:cNvPr>
            <p:cNvSpPr>
              <a:spLocks noChangeArrowheads="1"/>
            </p:cNvSpPr>
            <p:nvPr/>
          </p:nvSpPr>
          <p:spPr bwMode="gray">
            <a:xfrm>
              <a:off x="1536" y="2907"/>
              <a:ext cx="2736" cy="288"/>
            </a:xfrm>
            <a:prstGeom prst="roundRect">
              <a:avLst>
                <a:gd name="adj" fmla="val 16667"/>
              </a:avLst>
            </a:prstGeom>
            <a:solidFill>
              <a:schemeClr val="tx2">
                <a:lumMod val="60000"/>
                <a:lumOff val="40000"/>
              </a:schemeClr>
            </a:soli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6" name="AutoShape 21"/>
            <p:cNvSpPr>
              <a:spLocks noChangeArrowheads="1"/>
            </p:cNvSpPr>
            <p:nvPr/>
          </p:nvSpPr>
          <p:spPr bwMode="gray">
            <a:xfrm>
              <a:off x="3932" y="2822"/>
              <a:ext cx="383" cy="432"/>
            </a:xfrm>
            <a:prstGeom prst="diamond">
              <a:avLst/>
            </a:prstGeom>
            <a:solidFill>
              <a:schemeClr val="tx2">
                <a:lumMod val="60000"/>
                <a:lumOff val="40000"/>
              </a:schemeClr>
            </a:soli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latin typeface="Arial" panose="020B0604020202020204" pitchFamily="34" charset="0"/>
                <a:cs typeface="Arial" panose="020B0604020202020204" pitchFamily="34" charset="0"/>
              </a:endParaRPr>
            </a:p>
          </p:txBody>
        </p:sp>
        <p:sp>
          <p:nvSpPr>
            <p:cNvPr id="27" name="Text Box 22">
              <a:hlinkClick r:id="rId7" action="ppaction://hlinksldjump"/>
            </p:cNvPr>
            <p:cNvSpPr txBox="1">
              <a:spLocks noChangeArrowheads="1"/>
            </p:cNvSpPr>
            <p:nvPr/>
          </p:nvSpPr>
          <p:spPr bwMode="gray">
            <a:xfrm>
              <a:off x="1572" y="2898"/>
              <a:ext cx="2376"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rtl="1"/>
              <a:r>
                <a:rPr lang="fa-IR" sz="2800" b="1" dirty="0">
                  <a:solidFill>
                    <a:srgbClr val="000000"/>
                  </a:solidFill>
                  <a:latin typeface="Arial" panose="020B0604020202020204" pitchFamily="34" charset="0"/>
                  <a:cs typeface="Arial" panose="020B0604020202020204" pitchFamily="34" charset="0"/>
                </a:rPr>
                <a:t>تكذيب وهابيت (اللهم وال من والاه وعاد من عاداه</a:t>
              </a:r>
              <a:endParaRPr lang="en-US" sz="2800" b="1" dirty="0">
                <a:solidFill>
                  <a:srgbClr val="000000"/>
                </a:solidFill>
                <a:latin typeface="Arial" panose="020B0604020202020204" pitchFamily="34" charset="0"/>
                <a:cs typeface="Arial" panose="020B0604020202020204" pitchFamily="34" charset="0"/>
              </a:endParaRPr>
            </a:p>
          </p:txBody>
        </p:sp>
        <p:sp>
          <p:nvSpPr>
            <p:cNvPr id="28" name="Text Box 23"/>
            <p:cNvSpPr txBox="1">
              <a:spLocks noChangeArrowheads="1"/>
            </p:cNvSpPr>
            <p:nvPr/>
          </p:nvSpPr>
          <p:spPr bwMode="gray">
            <a:xfrm>
              <a:off x="4050" y="2894"/>
              <a:ext cx="13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rtl="1"/>
              <a:r>
                <a:rPr lang="fa-IR" sz="2400" dirty="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p:txBody>
        </p:sp>
      </p:grpSp>
      <p:sp>
        <p:nvSpPr>
          <p:cNvPr id="30" name="Right Arrow 17">
            <a:hlinkClick r:id="rId8" action="ppaction://hlinksldjump"/>
          </p:cNvPr>
          <p:cNvSpPr/>
          <p:nvPr/>
        </p:nvSpPr>
        <p:spPr>
          <a:xfrm>
            <a:off x="407368" y="116632"/>
            <a:ext cx="1076249" cy="53309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107216"/>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6222"/>
                                        </p:tgtEl>
                                        <p:attrNameLst>
                                          <p:attrName>style.visibility</p:attrName>
                                        </p:attrNameLst>
                                      </p:cBhvr>
                                      <p:to>
                                        <p:strVal val="visible"/>
                                      </p:to>
                                    </p:set>
                                    <p:anim calcmode="lin" valueType="num">
                                      <p:cBhvr additive="base">
                                        <p:cTn id="7" dur="1000" fill="hold"/>
                                        <p:tgtEl>
                                          <p:spTgt spid="136222"/>
                                        </p:tgtEl>
                                        <p:attrNameLst>
                                          <p:attrName>ppt_x</p:attrName>
                                        </p:attrNameLst>
                                      </p:cBhvr>
                                      <p:tavLst>
                                        <p:tav tm="0">
                                          <p:val>
                                            <p:strVal val="1+#ppt_w/2"/>
                                          </p:val>
                                        </p:tav>
                                        <p:tav tm="100000">
                                          <p:val>
                                            <p:strVal val="#ppt_x"/>
                                          </p:val>
                                        </p:tav>
                                      </p:tavLst>
                                    </p:anim>
                                    <p:anim calcmode="lin" valueType="num">
                                      <p:cBhvr additive="base">
                                        <p:cTn id="8" dur="1000" fill="hold"/>
                                        <p:tgtEl>
                                          <p:spTgt spid="13622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36223"/>
                                        </p:tgtEl>
                                        <p:attrNameLst>
                                          <p:attrName>style.visibility</p:attrName>
                                        </p:attrNameLst>
                                      </p:cBhvr>
                                      <p:to>
                                        <p:strVal val="visible"/>
                                      </p:to>
                                    </p:set>
                                    <p:anim calcmode="lin" valueType="num">
                                      <p:cBhvr additive="base">
                                        <p:cTn id="12" dur="1000" fill="hold"/>
                                        <p:tgtEl>
                                          <p:spTgt spid="136223"/>
                                        </p:tgtEl>
                                        <p:attrNameLst>
                                          <p:attrName>ppt_x</p:attrName>
                                        </p:attrNameLst>
                                      </p:cBhvr>
                                      <p:tavLst>
                                        <p:tav tm="0">
                                          <p:val>
                                            <p:strVal val="1+#ppt_w/2"/>
                                          </p:val>
                                        </p:tav>
                                        <p:tav tm="100000">
                                          <p:val>
                                            <p:strVal val="#ppt_x"/>
                                          </p:val>
                                        </p:tav>
                                      </p:tavLst>
                                    </p:anim>
                                    <p:anim calcmode="lin" valueType="num">
                                      <p:cBhvr additive="base">
                                        <p:cTn id="13" dur="1000" fill="hold"/>
                                        <p:tgtEl>
                                          <p:spTgt spid="13622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6224"/>
                                        </p:tgtEl>
                                        <p:attrNameLst>
                                          <p:attrName>style.visibility</p:attrName>
                                        </p:attrNameLst>
                                      </p:cBhvr>
                                      <p:to>
                                        <p:strVal val="visible"/>
                                      </p:to>
                                    </p:set>
                                    <p:anim calcmode="lin" valueType="num">
                                      <p:cBhvr additive="base">
                                        <p:cTn id="17" dur="1000" fill="hold"/>
                                        <p:tgtEl>
                                          <p:spTgt spid="136224"/>
                                        </p:tgtEl>
                                        <p:attrNameLst>
                                          <p:attrName>ppt_x</p:attrName>
                                        </p:attrNameLst>
                                      </p:cBhvr>
                                      <p:tavLst>
                                        <p:tav tm="0">
                                          <p:val>
                                            <p:strVal val="1+#ppt_w/2"/>
                                          </p:val>
                                        </p:tav>
                                        <p:tav tm="100000">
                                          <p:val>
                                            <p:strVal val="#ppt_x"/>
                                          </p:val>
                                        </p:tav>
                                      </p:tavLst>
                                    </p:anim>
                                    <p:anim calcmode="lin" valueType="num">
                                      <p:cBhvr additive="base">
                                        <p:cTn id="18" dur="1000" fill="hold"/>
                                        <p:tgtEl>
                                          <p:spTgt spid="136224"/>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000" fill="hold"/>
                                        <p:tgtEl>
                                          <p:spTgt spid="19"/>
                                        </p:tgtEl>
                                        <p:attrNameLst>
                                          <p:attrName>ppt_x</p:attrName>
                                        </p:attrNameLst>
                                      </p:cBhvr>
                                      <p:tavLst>
                                        <p:tav tm="0">
                                          <p:val>
                                            <p:strVal val="1+#ppt_w/2"/>
                                          </p:val>
                                        </p:tav>
                                        <p:tav tm="100000">
                                          <p:val>
                                            <p:strVal val="#ppt_x"/>
                                          </p:val>
                                        </p:tav>
                                      </p:tavLst>
                                    </p:anim>
                                    <p:anim calcmode="lin" valueType="num">
                                      <p:cBhvr additive="base">
                                        <p:cTn id="23" dur="10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1+#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3"/>
          <p:cNvSpPr txBox="1">
            <a:spLocks/>
          </p:cNvSpPr>
          <p:nvPr/>
        </p:nvSpPr>
        <p:spPr bwMode="auto">
          <a:xfrm>
            <a:off x="1522966" y="7207657"/>
            <a:ext cx="4378357" cy="399762"/>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endParaRPr lang="en-US" sz="3600" b="1" kern="0" dirty="0">
              <a:solidFill>
                <a:schemeClr val="tx1"/>
              </a:solidFill>
              <a:latin typeface="Arial" panose="020B0604020202020204" pitchFamily="34" charset="0"/>
              <a:cs typeface="Arial" panose="020B0604020202020204" pitchFamily="34" charset="0"/>
            </a:endParaRPr>
          </a:p>
        </p:txBody>
      </p:sp>
      <p:sp>
        <p:nvSpPr>
          <p:cNvPr id="53" name="Title 3">
            <a:hlinkClick r:id="rId3" action="ppaction://hlinksldjump"/>
          </p:cNvPr>
          <p:cNvSpPr txBox="1">
            <a:spLocks/>
          </p:cNvSpPr>
          <p:nvPr/>
        </p:nvSpPr>
        <p:spPr bwMode="auto">
          <a:xfrm>
            <a:off x="5901323" y="1758572"/>
            <a:ext cx="5707533" cy="439737"/>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itchFamily="34" charset="0"/>
                <a:cs typeface="Arial" pitchFamily="34" charset="0"/>
              </a:rPr>
              <a:t>استدلال رسول اكرم (ص) به حديث غدير</a:t>
            </a:r>
            <a:endParaRPr lang="fa-IR" sz="2800" b="1" dirty="0">
              <a:solidFill>
                <a:schemeClr val="tx1"/>
              </a:solidFill>
              <a:effectLst>
                <a:glow rad="139700">
                  <a:schemeClr val="accent3">
                    <a:satMod val="175000"/>
                    <a:alpha val="40000"/>
                  </a:schemeClr>
                </a:glow>
              </a:effectLst>
              <a:latin typeface="Arial" pitchFamily="34" charset="0"/>
              <a:cs typeface="Arial" pitchFamily="34" charset="0"/>
            </a:endParaRPr>
          </a:p>
        </p:txBody>
      </p:sp>
      <p:sp>
        <p:nvSpPr>
          <p:cNvPr id="2" name="Arrow: Curved Left 1"/>
          <p:cNvSpPr/>
          <p:nvPr/>
        </p:nvSpPr>
        <p:spPr>
          <a:xfrm>
            <a:off x="9768408" y="224659"/>
            <a:ext cx="880206" cy="9579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 name="Arrow: Curved Right 2"/>
          <p:cNvSpPr/>
          <p:nvPr/>
        </p:nvSpPr>
        <p:spPr>
          <a:xfrm>
            <a:off x="1415480" y="188640"/>
            <a:ext cx="762980" cy="9372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1" name="Oval 30"/>
          <p:cNvSpPr/>
          <p:nvPr/>
        </p:nvSpPr>
        <p:spPr>
          <a:xfrm>
            <a:off x="2020980" y="44624"/>
            <a:ext cx="7895752" cy="551621"/>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3200" b="1" dirty="0">
                <a:solidFill>
                  <a:schemeClr val="tx1"/>
                </a:solidFill>
                <a:latin typeface="Arial" panose="020B0604020202020204" pitchFamily="34" charset="0"/>
                <a:cs typeface="Arial" panose="020B0604020202020204" pitchFamily="34" charset="0"/>
              </a:rPr>
              <a:t>استدلال معصومين عليهم السلام به غدير</a:t>
            </a:r>
            <a:endParaRPr lang="en-US" sz="3200" b="1" dirty="0">
              <a:solidFill>
                <a:schemeClr val="tx1"/>
              </a:solidFill>
              <a:latin typeface="Arial" panose="020B0604020202020204" pitchFamily="34" charset="0"/>
              <a:cs typeface="Arial" panose="020B0604020202020204" pitchFamily="34" charset="0"/>
            </a:endParaRPr>
          </a:p>
        </p:txBody>
      </p:sp>
      <p:sp>
        <p:nvSpPr>
          <p:cNvPr id="22" name="Right Arrow 4">
            <a:hlinkClick r:id="rId4" action="ppaction://hlinksldjump"/>
          </p:cNvPr>
          <p:cNvSpPr/>
          <p:nvPr/>
        </p:nvSpPr>
        <p:spPr>
          <a:xfrm>
            <a:off x="263352" y="36020"/>
            <a:ext cx="772592" cy="540688"/>
          </a:xfrm>
          <a:prstGeom prst="right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33" name="Title 3">
            <a:hlinkClick r:id="rId5" action="ppaction://hlinksldjump"/>
          </p:cNvPr>
          <p:cNvSpPr txBox="1">
            <a:spLocks/>
          </p:cNvSpPr>
          <p:nvPr/>
        </p:nvSpPr>
        <p:spPr bwMode="auto">
          <a:xfrm>
            <a:off x="45025" y="5085184"/>
            <a:ext cx="5682551" cy="439737"/>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endParaRPr lang="fa-IR" sz="2400" b="1" dirty="0">
              <a:solidFill>
                <a:srgbClr val="003300"/>
              </a:solidFill>
              <a:effectLst>
                <a:glow rad="139700">
                  <a:schemeClr val="accent3">
                    <a:satMod val="175000"/>
                    <a:alpha val="40000"/>
                  </a:schemeClr>
                </a:glow>
              </a:effectLst>
              <a:latin typeface="Arial" panose="020B0604020202020204" pitchFamily="34" charset="0"/>
              <a:cs typeface="Arial" panose="020B0604020202020204" pitchFamily="34" charset="0"/>
            </a:endParaRPr>
          </a:p>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امام مهدي (ع)  به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a:p>
            <a:endParaRPr lang="en-US" sz="2400" dirty="0">
              <a:latin typeface="Arial" panose="020B0604020202020204" pitchFamily="34" charset="0"/>
              <a:cs typeface="Arial" panose="020B0604020202020204" pitchFamily="34" charset="0"/>
            </a:endParaRPr>
          </a:p>
        </p:txBody>
      </p:sp>
      <p:sp>
        <p:nvSpPr>
          <p:cNvPr id="36" name="Title 3"/>
          <p:cNvSpPr txBox="1">
            <a:spLocks/>
          </p:cNvSpPr>
          <p:nvPr/>
        </p:nvSpPr>
        <p:spPr bwMode="auto">
          <a:xfrm>
            <a:off x="45025" y="3332228"/>
            <a:ext cx="5692995" cy="483712"/>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4000" b="1" dirty="0">
                <a:solidFill>
                  <a:schemeClr val="tx1"/>
                </a:solidFill>
                <a:latin typeface="Arial" pitchFamily="34" charset="0"/>
                <a:cs typeface="Arial" pitchFamily="34" charset="0"/>
              </a:rPr>
              <a:t>حديث غدير</a:t>
            </a:r>
          </a:p>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امام جواد (ع)  به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a:p>
            <a:pPr algn="r"/>
            <a:r>
              <a:rPr lang="fa-IR" sz="4000" b="1" dirty="0">
                <a:solidFill>
                  <a:schemeClr val="tx1"/>
                </a:solidFill>
                <a:latin typeface="Arial" pitchFamily="34" charset="0"/>
                <a:cs typeface="Arial" pitchFamily="34" charset="0"/>
              </a:rPr>
              <a:t>وسنن مسانيد</a:t>
            </a:r>
            <a:endParaRPr lang="fa-IR" sz="3200" b="1" dirty="0">
              <a:solidFill>
                <a:schemeClr val="tx1"/>
              </a:solidFill>
              <a:latin typeface="Arial" pitchFamily="34" charset="0"/>
              <a:cs typeface="Arial" pitchFamily="34" charset="0"/>
            </a:endParaRPr>
          </a:p>
        </p:txBody>
      </p:sp>
      <p:sp>
        <p:nvSpPr>
          <p:cNvPr id="40" name="Title 3">
            <a:hlinkClick r:id="rId6" action="ppaction://hlinksldjump"/>
          </p:cNvPr>
          <p:cNvSpPr txBox="1">
            <a:spLocks/>
          </p:cNvSpPr>
          <p:nvPr/>
        </p:nvSpPr>
        <p:spPr bwMode="auto">
          <a:xfrm>
            <a:off x="45025" y="3899823"/>
            <a:ext cx="5676133" cy="439737"/>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امام هادي (ع)  به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p:txBody>
      </p:sp>
      <p:sp>
        <p:nvSpPr>
          <p:cNvPr id="42" name="Title 3">
            <a:hlinkClick r:id="rId3" action="ppaction://hlinksldjump"/>
          </p:cNvPr>
          <p:cNvSpPr txBox="1">
            <a:spLocks/>
          </p:cNvSpPr>
          <p:nvPr/>
        </p:nvSpPr>
        <p:spPr bwMode="auto">
          <a:xfrm>
            <a:off x="45025" y="1772816"/>
            <a:ext cx="5707533" cy="439737"/>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امام صادق (ع)  به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p:txBody>
      </p:sp>
      <p:sp>
        <p:nvSpPr>
          <p:cNvPr id="48" name="Title 3">
            <a:hlinkClick r:id="rId7" action="ppaction://hlinksldjump"/>
          </p:cNvPr>
          <p:cNvSpPr txBox="1">
            <a:spLocks/>
          </p:cNvSpPr>
          <p:nvPr/>
        </p:nvSpPr>
        <p:spPr bwMode="auto">
          <a:xfrm>
            <a:off x="45025" y="2803683"/>
            <a:ext cx="5670425" cy="439737"/>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امام رضا (ع)  به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p:txBody>
      </p:sp>
      <p:sp>
        <p:nvSpPr>
          <p:cNvPr id="50" name="Title 3">
            <a:hlinkClick r:id="rId8" action="ppaction://hlinksldjump"/>
          </p:cNvPr>
          <p:cNvSpPr txBox="1">
            <a:spLocks/>
          </p:cNvSpPr>
          <p:nvPr/>
        </p:nvSpPr>
        <p:spPr bwMode="auto">
          <a:xfrm>
            <a:off x="45026" y="4536020"/>
            <a:ext cx="5676134" cy="483711"/>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0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امام  عسكري (ع)  به حديث غدير</a:t>
            </a:r>
            <a:endParaRPr lang="en-US" sz="30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p:txBody>
      </p:sp>
      <p:sp>
        <p:nvSpPr>
          <p:cNvPr id="52" name="Title 3">
            <a:hlinkClick r:id="rId3" action="ppaction://hlinksldjump"/>
          </p:cNvPr>
          <p:cNvSpPr txBox="1">
            <a:spLocks/>
          </p:cNvSpPr>
          <p:nvPr/>
        </p:nvSpPr>
        <p:spPr bwMode="auto">
          <a:xfrm>
            <a:off x="23678" y="2283427"/>
            <a:ext cx="5707533" cy="439737"/>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000" b="1" dirty="0">
                <a:solidFill>
                  <a:schemeClr val="tx1"/>
                </a:solidFill>
                <a:effectLst>
                  <a:glow rad="139700">
                    <a:schemeClr val="accent3">
                      <a:satMod val="175000"/>
                      <a:alpha val="40000"/>
                    </a:schemeClr>
                  </a:glow>
                </a:effectLst>
                <a:latin typeface="Arial" pitchFamily="34" charset="0"/>
                <a:cs typeface="Arial" pitchFamily="34" charset="0"/>
              </a:rPr>
              <a:t>استدلال </a:t>
            </a:r>
            <a:r>
              <a:rPr lang="fa-IR" sz="28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امام</a:t>
            </a:r>
            <a:r>
              <a:rPr lang="fa-IR" sz="3000" b="1" dirty="0">
                <a:solidFill>
                  <a:schemeClr val="tx1"/>
                </a:solidFill>
                <a:effectLst>
                  <a:glow rad="139700">
                    <a:schemeClr val="accent3">
                      <a:satMod val="175000"/>
                      <a:alpha val="40000"/>
                    </a:schemeClr>
                  </a:glow>
                </a:effectLst>
                <a:latin typeface="Arial" pitchFamily="34" charset="0"/>
                <a:cs typeface="Arial" pitchFamily="34" charset="0"/>
              </a:rPr>
              <a:t> كاظم (ع)  به حديث غدير</a:t>
            </a:r>
          </a:p>
        </p:txBody>
      </p:sp>
      <p:sp>
        <p:nvSpPr>
          <p:cNvPr id="21" name="Title 3">
            <a:hlinkClick r:id="rId5" action="ppaction://hlinksldjump"/>
          </p:cNvPr>
          <p:cNvSpPr txBox="1">
            <a:spLocks/>
          </p:cNvSpPr>
          <p:nvPr/>
        </p:nvSpPr>
        <p:spPr bwMode="auto">
          <a:xfrm>
            <a:off x="5901323" y="5013176"/>
            <a:ext cx="5682551" cy="439737"/>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endParaRPr lang="fa-IR" sz="2400" b="1" dirty="0">
              <a:solidFill>
                <a:srgbClr val="003300"/>
              </a:solidFill>
              <a:effectLst>
                <a:glow rad="139700">
                  <a:schemeClr val="accent3">
                    <a:satMod val="175000"/>
                    <a:alpha val="40000"/>
                  </a:schemeClr>
                </a:glow>
              </a:effectLst>
              <a:latin typeface="Arial" panose="020B0604020202020204" pitchFamily="34" charset="0"/>
              <a:cs typeface="Arial" panose="020B0604020202020204" pitchFamily="34" charset="0"/>
            </a:endParaRPr>
          </a:p>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حضر باقر (ع)  به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a:p>
            <a:endParaRPr lang="en-US" sz="2400" dirty="0">
              <a:latin typeface="Arial" panose="020B0604020202020204" pitchFamily="34" charset="0"/>
              <a:cs typeface="Arial" panose="020B0604020202020204" pitchFamily="34" charset="0"/>
            </a:endParaRPr>
          </a:p>
        </p:txBody>
      </p:sp>
      <p:sp>
        <p:nvSpPr>
          <p:cNvPr id="23" name="Title 3">
            <a:hlinkClick r:id="rId9" action="ppaction://hlinksldjump"/>
          </p:cNvPr>
          <p:cNvSpPr txBox="1">
            <a:spLocks/>
          </p:cNvSpPr>
          <p:nvPr/>
        </p:nvSpPr>
        <p:spPr bwMode="auto">
          <a:xfrm>
            <a:off x="5901323" y="3317984"/>
            <a:ext cx="5692995" cy="483712"/>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4000" b="1" dirty="0">
                <a:solidFill>
                  <a:schemeClr val="tx1"/>
                </a:solidFill>
                <a:latin typeface="Arial" pitchFamily="34" charset="0"/>
                <a:cs typeface="Arial" pitchFamily="34" charset="0"/>
              </a:rPr>
              <a:t>حديث غدير</a:t>
            </a:r>
          </a:p>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امام حسن (ع)  به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a:p>
            <a:pPr algn="r"/>
            <a:r>
              <a:rPr lang="fa-IR" sz="4000" b="1" dirty="0">
                <a:solidFill>
                  <a:schemeClr val="tx1"/>
                </a:solidFill>
                <a:latin typeface="Arial" pitchFamily="34" charset="0"/>
                <a:cs typeface="Arial" pitchFamily="34" charset="0"/>
              </a:rPr>
              <a:t>وسنن مسانيد</a:t>
            </a:r>
            <a:endParaRPr lang="fa-IR" sz="3200" b="1" dirty="0">
              <a:solidFill>
                <a:schemeClr val="tx1"/>
              </a:solidFill>
              <a:latin typeface="Arial" pitchFamily="34" charset="0"/>
              <a:cs typeface="Arial" pitchFamily="34" charset="0"/>
            </a:endParaRPr>
          </a:p>
        </p:txBody>
      </p:sp>
      <p:sp>
        <p:nvSpPr>
          <p:cNvPr id="24" name="Title 3">
            <a:hlinkClick r:id="rId10" action="ppaction://hlinksldjump"/>
          </p:cNvPr>
          <p:cNvSpPr txBox="1">
            <a:spLocks/>
          </p:cNvSpPr>
          <p:nvPr/>
        </p:nvSpPr>
        <p:spPr bwMode="auto">
          <a:xfrm>
            <a:off x="5901323" y="3885579"/>
            <a:ext cx="5676133" cy="439737"/>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امام حسين (ع)  به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p:txBody>
      </p:sp>
      <p:sp>
        <p:nvSpPr>
          <p:cNvPr id="25" name="Title 3">
            <a:hlinkClick r:id="rId11" action="ppaction://hlinkfile"/>
          </p:cNvPr>
          <p:cNvSpPr txBox="1">
            <a:spLocks/>
          </p:cNvSpPr>
          <p:nvPr/>
        </p:nvSpPr>
        <p:spPr bwMode="auto">
          <a:xfrm>
            <a:off x="5901323" y="2789439"/>
            <a:ext cx="5670425" cy="439737"/>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حضر امير (ع)  به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p:txBody>
      </p:sp>
      <p:sp>
        <p:nvSpPr>
          <p:cNvPr id="26" name="Title 3">
            <a:hlinkClick r:id="rId8" action="ppaction://hlinksldjump"/>
          </p:cNvPr>
          <p:cNvSpPr txBox="1">
            <a:spLocks/>
          </p:cNvSpPr>
          <p:nvPr/>
        </p:nvSpPr>
        <p:spPr bwMode="auto">
          <a:xfrm>
            <a:off x="5901324" y="4437112"/>
            <a:ext cx="5676134" cy="483711"/>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rPr>
              <a:t>استدلال امام  سجاد (ع)  به حديث غدير</a:t>
            </a:r>
            <a:endParaRPr lang="en-US" sz="3200" b="1" dirty="0">
              <a:solidFill>
                <a:schemeClr val="tx1"/>
              </a:solidFill>
              <a:effectLst>
                <a:glow rad="139700">
                  <a:schemeClr val="accent3">
                    <a:satMod val="175000"/>
                    <a:alpha val="40000"/>
                  </a:schemeClr>
                </a:glow>
              </a:effectLst>
              <a:latin typeface="Arial" panose="020B0604020202020204" pitchFamily="34" charset="0"/>
              <a:cs typeface="Arial" pitchFamily="34" charset="0"/>
            </a:endParaRPr>
          </a:p>
        </p:txBody>
      </p:sp>
      <p:sp>
        <p:nvSpPr>
          <p:cNvPr id="27" name="Title 3">
            <a:hlinkClick r:id="rId12" action="ppaction://hlinksldjump"/>
          </p:cNvPr>
          <p:cNvSpPr txBox="1">
            <a:spLocks/>
          </p:cNvSpPr>
          <p:nvPr/>
        </p:nvSpPr>
        <p:spPr bwMode="auto">
          <a:xfrm>
            <a:off x="5879976" y="2269183"/>
            <a:ext cx="5707533" cy="439737"/>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lgn="r"/>
            <a:r>
              <a:rPr lang="fa-IR" sz="3000" b="1" dirty="0">
                <a:solidFill>
                  <a:schemeClr val="tx1"/>
                </a:solidFill>
                <a:effectLst>
                  <a:glow rad="139700">
                    <a:schemeClr val="accent3">
                      <a:satMod val="175000"/>
                      <a:alpha val="40000"/>
                    </a:schemeClr>
                  </a:glow>
                </a:effectLst>
                <a:latin typeface="Arial" pitchFamily="34" charset="0"/>
                <a:cs typeface="Arial" pitchFamily="34" charset="0"/>
              </a:rPr>
              <a:t>استدلال حضرت زهرا (س)  به حديث غدير</a:t>
            </a:r>
          </a:p>
        </p:txBody>
      </p:sp>
    </p:spTree>
    <p:extLst>
      <p:ext uri="{BB962C8B-B14F-4D97-AF65-F5344CB8AC3E}">
        <p14:creationId xmlns:p14="http://schemas.microsoft.com/office/powerpoint/2010/main" val="2164214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Scale>
                                      <p:cBhvr>
                                        <p:cTn id="7"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
                                        </p:tgtEl>
                                        <p:attrNameLst>
                                          <p:attrName>ppt_x</p:attrName>
                                          <p:attrName>ppt_y</p:attrName>
                                        </p:attrNameLst>
                                      </p:cBhvr>
                                    </p:animMotion>
                                    <p:animEffect transition="in" filter="fade">
                                      <p:cBhvr>
                                        <p:cTn id="9" dur="1000"/>
                                        <p:tgtEl>
                                          <p:spTgt spid="31"/>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500"/>
                                        <p:tgtEl>
                                          <p:spTgt spid="53"/>
                                        </p:tgtEl>
                                      </p:cBhvr>
                                    </p:animEffect>
                                  </p:childTnLst>
                                </p:cTn>
                              </p:par>
                            </p:childTnLst>
                          </p:cTn>
                        </p:par>
                        <p:par>
                          <p:cTn id="14" fill="hold">
                            <p:stCondLst>
                              <p:cond delay="1500"/>
                            </p:stCondLst>
                            <p:childTnLst>
                              <p:par>
                                <p:cTn id="15" presetID="26" presetClass="emph" presetSubtype="0" repeatCount="indefinite" fill="hold" grpId="0" nodeType="afterEffect">
                                  <p:stCondLst>
                                    <p:cond delay="500"/>
                                  </p:stCondLst>
                                  <p:childTnLst>
                                    <p:animEffect transition="out" filter="fade">
                                      <p:cBhvr>
                                        <p:cTn id="16" dur="1000" tmFilter="0, 0; .2, .5; .8, .5; 1, 0"/>
                                        <p:tgtEl>
                                          <p:spTgt spid="22"/>
                                        </p:tgtEl>
                                      </p:cBhvr>
                                    </p:animEffect>
                                    <p:animScale>
                                      <p:cBhvr>
                                        <p:cTn id="17" dur="500" autoRev="1" fill="hold"/>
                                        <p:tgtEl>
                                          <p:spTgt spid="22"/>
                                        </p:tgtEl>
                                      </p:cBhvr>
                                      <p:by x="105000" y="105000"/>
                                    </p:animScale>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childTnLst>
                          </p:cTn>
                        </p:par>
                        <p:par>
                          <p:cTn id="37" fill="hold">
                            <p:stCondLst>
                              <p:cond delay="3500"/>
                            </p:stCondLst>
                            <p:childTnLst>
                              <p:par>
                                <p:cTn id="38" presetID="16" presetClass="entr" presetSubtype="21"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barn(inVertical)">
                                      <p:cBhvr>
                                        <p:cTn id="40" dur="500"/>
                                        <p:tgtEl>
                                          <p:spTgt spid="5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par>
                          <p:cTn id="56" fill="hold">
                            <p:stCondLst>
                              <p:cond delay="4000"/>
                            </p:stCondLst>
                            <p:childTnLst>
                              <p:par>
                                <p:cTn id="57" presetID="16" presetClass="entr" presetSubtype="2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1" grpId="0" animBg="1"/>
      <p:bldP spid="22" grpId="0" animBg="1"/>
      <p:bldP spid="33" grpId="0" animBg="1"/>
      <p:bldP spid="36" grpId="0" animBg="1"/>
      <p:bldP spid="40" grpId="0" animBg="1"/>
      <p:bldP spid="42" grpId="0" animBg="1"/>
      <p:bldP spid="48" grpId="0" animBg="1"/>
      <p:bldP spid="50" grpId="0" animBg="1"/>
      <p:bldP spid="52" grpId="0" animBg="1"/>
      <p:bldP spid="21" grpId="0" animBg="1"/>
      <p:bldP spid="23" grpId="0" animBg="1"/>
      <p:bldP spid="24" grpId="0" animBg="1"/>
      <p:bldP spid="25" grpId="0" animBg="1"/>
      <p:bldP spid="26" grpId="0" animBg="1"/>
      <p:bldP spid="2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5512" y="771527"/>
            <a:ext cx="11887781" cy="6068861"/>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200" dirty="0"/>
              <a:t>روی محمد بن عمر بن أحمد بن عمر بن محمد الأصبهاني المديني ، أبو موسى  المتوفى : 581 هـ.  بإسناده عن فاطمة بنت علي بن موسى الرضي حدثتني فاطمة وزينب وأم كلثوم بنات موسى بن جعفر قلن حدثتنا فاطمة بنت جعفر بن محمد الصادق قالت حدثتني فاطمة بنت محمد بن علي حدثتني فاطمة بنت علي بن الحسين حدثتني فاطمة وسكينة ابنتا الحسين بن علي عن أم كلثوم بنت فاطمة بنت رسول الله صلى الله عليه وسلم عن فاطمة بنت رسول الله صلى الله عليه وسلم قالت: </a:t>
            </a:r>
            <a:r>
              <a:rPr lang="fa-IR" sz="3200" b="1" dirty="0"/>
              <a:t>«</a:t>
            </a:r>
            <a:r>
              <a:rPr lang="fa-IR" sz="3200" b="1" dirty="0">
                <a:ln>
                  <a:solidFill>
                    <a:srgbClr val="FF0000"/>
                  </a:solidFill>
                </a:ln>
              </a:rPr>
              <a:t>اَنَسِيْتُمْ</a:t>
            </a:r>
            <a:r>
              <a:rPr lang="fa-IR" sz="3200" b="1" dirty="0"/>
              <a:t> قَوْلَ رسول اللّه يَومَ غدير خُمّ: «</a:t>
            </a:r>
            <a:r>
              <a:rPr lang="fa-IR" sz="3200" b="1" dirty="0">
                <a:ln>
                  <a:solidFill>
                    <a:srgbClr val="FF0000"/>
                  </a:solidFill>
                </a:ln>
              </a:rPr>
              <a:t>مَنْ كُنْتُ مَولاه فَعَلِيٌّ مَوْلاه</a:t>
            </a:r>
            <a:r>
              <a:rPr lang="fa-IR" sz="3200" b="1" dirty="0"/>
              <a:t>»؟  وقَولُه عليه السلام لِعَلِي أنْتَ مِنِّي بِمَنْزِلَةِ هارُونَ مِنْ مُوسى عليهما السلام.  متفق عليه.</a:t>
            </a:r>
          </a:p>
          <a:p>
            <a:pPr rtl="1"/>
            <a:endParaRPr lang="fa-IR" sz="2800" b="1" dirty="0"/>
          </a:p>
          <a:p>
            <a:pPr rtl="1"/>
            <a:r>
              <a:rPr lang="fa-IR" sz="3000" b="1" dirty="0"/>
              <a:t>رواه أبو الخير ابن الجزري ، محمد بن محمد بن يوسف المتوفى : 833.</a:t>
            </a:r>
            <a:endParaRPr lang="en-US" sz="3000" b="1" dirty="0"/>
          </a:p>
          <a:p>
            <a:pPr rtl="1"/>
            <a:endParaRPr lang="en-US" sz="3200" dirty="0"/>
          </a:p>
          <a:p>
            <a:pPr rtl="1"/>
            <a:endParaRPr lang="en-US" sz="3000" b="1" dirty="0">
              <a:solidFill>
                <a:srgbClr val="0000FF"/>
              </a:solidFill>
            </a:endParaRPr>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احتجاج حضرت زهرا  (س)   به حديث غدير</a:t>
            </a:r>
            <a:endParaRPr lang="en-US" sz="3600" b="1" dirty="0"/>
          </a:p>
        </p:txBody>
      </p:sp>
      <p:sp>
        <p:nvSpPr>
          <p:cNvPr id="12" name="Rectangle 11"/>
          <p:cNvSpPr/>
          <p:nvPr/>
        </p:nvSpPr>
        <p:spPr>
          <a:xfrm>
            <a:off x="4727848" y="4221088"/>
            <a:ext cx="6933308"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نزهة الحفاظ ج 1 ص 101 ، نشر : مؤسسة الكتب الثقافية - بيروت</a:t>
            </a:r>
            <a:endParaRPr lang="en-US" sz="2800" dirty="0"/>
          </a:p>
        </p:txBody>
      </p:sp>
      <p:sp>
        <p:nvSpPr>
          <p:cNvPr id="10" name="Rectangle 9"/>
          <p:cNvSpPr/>
          <p:nvPr/>
        </p:nvSpPr>
        <p:spPr>
          <a:xfrm>
            <a:off x="3288351" y="5528624"/>
            <a:ext cx="837280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rtl="1"/>
            <a:r>
              <a:rPr lang="fa-IR" sz="2800" dirty="0"/>
              <a:t>مناقب الأسد الغالب  ج 1 ص 14، نشر : مكتبة القرآن ، تحقيق : طارق الطنطاوي</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9470" y="4753617"/>
            <a:ext cx="1207947" cy="180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20178" y="3716417"/>
            <a:ext cx="1168173" cy="1800000"/>
          </a:xfrm>
          <a:prstGeom prst="rect">
            <a:avLst/>
          </a:prstGeom>
        </p:spPr>
      </p:pic>
    </p:spTree>
    <p:extLst>
      <p:ext uri="{BB962C8B-B14F-4D97-AF65-F5344CB8AC3E}">
        <p14:creationId xmlns:p14="http://schemas.microsoft.com/office/powerpoint/2010/main" val="24432723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5512" y="771527"/>
            <a:ext cx="11887781" cy="6068861"/>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4000" b="1" u="sng" dirty="0">
                <a:hlinkClick r:id="rId3" action="ppaction://hlinkfile"/>
              </a:rPr>
              <a:t>رواه ابن الجزري في أسمی المناقب  ص 32.</a:t>
            </a:r>
            <a:r>
              <a:rPr lang="fa-IR" sz="4000" b="1" dirty="0"/>
              <a:t>.</a:t>
            </a:r>
            <a:endParaRPr lang="en-US" sz="4000" b="1" dirty="0"/>
          </a:p>
          <a:p>
            <a:pPr rtl="1"/>
            <a:r>
              <a:rPr lang="fa-IR" sz="4000" b="1" u="sng" dirty="0">
                <a:hlinkClick r:id="rId4" action="ppaction://hlinkfile"/>
              </a:rPr>
              <a:t>رواه الصدوق في الخصال ج 1 ص 173.</a:t>
            </a:r>
            <a:r>
              <a:rPr lang="fa-IR" sz="4000" b="1" dirty="0"/>
              <a:t>.</a:t>
            </a:r>
            <a:endParaRPr lang="en-US" sz="4000" b="1" dirty="0"/>
          </a:p>
          <a:p>
            <a:pPr rtl="1"/>
            <a:r>
              <a:rPr lang="fa-IR" sz="4000" dirty="0"/>
              <a:t>قال الطبري الشيعي: فما جعله الله لأحد بعد غدير خم من حجة .</a:t>
            </a:r>
            <a:endParaRPr lang="en-US" sz="4000" b="1" dirty="0"/>
          </a:p>
          <a:p>
            <a:pPr rtl="1"/>
            <a:r>
              <a:rPr lang="fa-IR" sz="4000" u="sng" dirty="0">
                <a:hlinkClick r:id="rId5" action="ppaction://hlinkfile"/>
              </a:rPr>
              <a:t>دلائل الإمامة ص 39 .</a:t>
            </a:r>
            <a:r>
              <a:rPr lang="fa-IR" sz="4000" dirty="0"/>
              <a:t>.</a:t>
            </a:r>
            <a:endParaRPr lang="en-US" sz="4000" b="1" dirty="0"/>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احتجاج حضرت زهرا  (س)   به حديث غدير</a:t>
            </a:r>
            <a:endParaRPr lang="en-US" sz="3600" b="1" dirty="0"/>
          </a:p>
        </p:txBody>
      </p:sp>
      <p:sp>
        <p:nvSpPr>
          <p:cNvPr id="3" name="Arrow: Right 2">
            <a:hlinkClick r:id="rId6" action="ppaction://hlinksldjump"/>
            <a:extLst>
              <a:ext uri="{FF2B5EF4-FFF2-40B4-BE49-F238E27FC236}">
                <a16:creationId xmlns:a16="http://schemas.microsoft.com/office/drawing/2014/main" id="{3C5D29DF-6B33-4675-B251-9FAEE6463041}"/>
              </a:ext>
            </a:extLst>
          </p:cNvPr>
          <p:cNvSpPr/>
          <p:nvPr/>
        </p:nvSpPr>
        <p:spPr>
          <a:xfrm>
            <a:off x="551384" y="1886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762789009"/>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5512" y="771527"/>
            <a:ext cx="11887781" cy="6068861"/>
          </a:xfrm>
        </p:spPr>
        <p:style>
          <a:lnRef idx="1">
            <a:schemeClr val="accent4"/>
          </a:lnRef>
          <a:fillRef idx="2">
            <a:schemeClr val="accent4"/>
          </a:fillRef>
          <a:effectRef idx="1">
            <a:schemeClr val="accent4"/>
          </a:effectRef>
          <a:fontRef idx="minor">
            <a:schemeClr val="dk1"/>
          </a:fontRef>
        </p:style>
        <p:txBody>
          <a:bodyPr>
            <a:noAutofit/>
          </a:bodyPr>
          <a:lstStyle/>
          <a:p>
            <a:pPr algn="ctr" rtl="1"/>
            <a:r>
              <a:rPr lang="fa-IR" sz="3600" b="1" dirty="0">
                <a:ln>
                  <a:solidFill>
                    <a:srgbClr val="FF0000"/>
                  </a:solidFill>
                </a:ln>
                <a:latin typeface="Arial" panose="020B0604020202020204" pitchFamily="34" charset="0"/>
                <a:cs typeface="Arial" panose="020B0604020202020204" pitchFamily="34" charset="0"/>
              </a:rPr>
              <a:t>استدلال حضرت امام حسن (ع)  به حديث غدير</a:t>
            </a:r>
            <a:endParaRPr lang="en-US" sz="3600" b="1" dirty="0">
              <a:ln>
                <a:solidFill>
                  <a:srgbClr val="FF0000"/>
                </a:solidFill>
              </a:ln>
              <a:latin typeface="Arial" panose="020B0604020202020204" pitchFamily="34" charset="0"/>
              <a:cs typeface="Arial" panose="020B0604020202020204" pitchFamily="34" charset="0"/>
            </a:endParaRPr>
          </a:p>
          <a:p>
            <a:pPr rtl="1"/>
            <a:r>
              <a:rPr lang="fa-IR" sz="3600" u="sng" dirty="0">
                <a:hlinkClick r:id="rId3" action="ppaction://hlinkfile"/>
              </a:rPr>
              <a:t>الأمالي للطوسي ص565.</a:t>
            </a:r>
            <a:r>
              <a:rPr lang="fa-IR" sz="3600" dirty="0"/>
              <a:t>. </a:t>
            </a:r>
            <a:endParaRPr lang="en-US" sz="3600" b="1" dirty="0"/>
          </a:p>
          <a:p>
            <a:pPr rtl="1"/>
            <a:r>
              <a:rPr lang="fa-IR" sz="3600" u="sng" dirty="0">
                <a:hlinkClick r:id="rId4" action="ppaction://hlinkfile"/>
              </a:rPr>
              <a:t>بشارة المصطفي للطبري الشيعي ص303.</a:t>
            </a:r>
            <a:r>
              <a:rPr lang="fa-IR" sz="3600" dirty="0"/>
              <a:t>.</a:t>
            </a:r>
          </a:p>
          <a:p>
            <a:pPr rtl="1"/>
            <a:endParaRPr lang="en-US" sz="3600" b="1" dirty="0"/>
          </a:p>
          <a:p>
            <a:pPr rtl="1"/>
            <a:endParaRPr lang="en-US" sz="6000" b="1" dirty="0"/>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احتجاج  معصومين (ع)  به حديث غدير</a:t>
            </a:r>
            <a:endParaRPr lang="en-US" sz="3600" b="1" dirty="0"/>
          </a:p>
        </p:txBody>
      </p:sp>
    </p:spTree>
    <p:extLst>
      <p:ext uri="{BB962C8B-B14F-4D97-AF65-F5344CB8AC3E}">
        <p14:creationId xmlns:p14="http://schemas.microsoft.com/office/powerpoint/2010/main" val="310858450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5512" y="771527"/>
            <a:ext cx="11887781" cy="6068861"/>
          </a:xfrm>
        </p:spPr>
        <p:style>
          <a:lnRef idx="1">
            <a:schemeClr val="accent4"/>
          </a:lnRef>
          <a:fillRef idx="2">
            <a:schemeClr val="accent4"/>
          </a:fillRef>
          <a:effectRef idx="1">
            <a:schemeClr val="accent4"/>
          </a:effectRef>
          <a:fontRef idx="minor">
            <a:schemeClr val="dk1"/>
          </a:fontRef>
        </p:style>
        <p:txBody>
          <a:bodyPr>
            <a:noAutofit/>
          </a:bodyPr>
          <a:lstStyle/>
          <a:p>
            <a:pPr rtl="1"/>
            <a:endParaRPr lang="en-US" sz="3600" b="1" dirty="0"/>
          </a:p>
          <a:p>
            <a:pPr algn="ctr" rtl="1"/>
            <a:r>
              <a:rPr lang="fa-IR" sz="3600" b="1" dirty="0">
                <a:ln>
                  <a:solidFill>
                    <a:srgbClr val="FF0000"/>
                  </a:solidFill>
                </a:ln>
                <a:latin typeface="Arial" panose="020B0604020202020204" pitchFamily="34" charset="0"/>
                <a:cs typeface="Arial" panose="020B0604020202020204" pitchFamily="34" charset="0"/>
              </a:rPr>
              <a:t>استدلال حضرت امام حسين (ع)  به حديث غدير</a:t>
            </a:r>
            <a:endParaRPr lang="en-US" sz="3600" b="1" dirty="0">
              <a:ln>
                <a:solidFill>
                  <a:srgbClr val="FF0000"/>
                </a:solidFill>
              </a:ln>
              <a:latin typeface="Arial" panose="020B0604020202020204" pitchFamily="34" charset="0"/>
              <a:cs typeface="Arial" panose="020B0604020202020204" pitchFamily="34" charset="0"/>
            </a:endParaRPr>
          </a:p>
          <a:p>
            <a:pPr rtl="1"/>
            <a:r>
              <a:rPr lang="fa-IR" sz="3600" u="sng" dirty="0">
                <a:hlinkClick r:id="rId3" action="ppaction://hlinkfile"/>
              </a:rPr>
              <a:t>الخصال للصدوق ج 2 ص 548.</a:t>
            </a:r>
            <a:r>
              <a:rPr lang="fa-IR" sz="3600" dirty="0"/>
              <a:t>.</a:t>
            </a:r>
            <a:endParaRPr lang="en-US" sz="3600" b="1" dirty="0"/>
          </a:p>
          <a:p>
            <a:pPr rtl="1"/>
            <a:r>
              <a:rPr lang="fa-IR" sz="3600" dirty="0"/>
              <a:t> </a:t>
            </a:r>
            <a:endParaRPr lang="en-US" sz="3600" b="1" dirty="0"/>
          </a:p>
          <a:p>
            <a:pPr rtl="1"/>
            <a:endParaRPr lang="en-US" sz="6000" b="1" dirty="0"/>
          </a:p>
        </p:txBody>
      </p:sp>
      <p:sp>
        <p:nvSpPr>
          <p:cNvPr id="2" name="Title 1"/>
          <p:cNvSpPr>
            <a:spLocks noGrp="1"/>
          </p:cNvSpPr>
          <p:nvPr>
            <p:ph type="title"/>
          </p:nvPr>
        </p:nvSpPr>
        <p:spPr>
          <a:xfrm>
            <a:off x="106106" y="18802"/>
            <a:ext cx="11979790" cy="728311"/>
          </a:xfrm>
        </p:spPr>
        <p:style>
          <a:lnRef idx="0">
            <a:scrgbClr r="0" g="0" b="0"/>
          </a:lnRef>
          <a:fillRef idx="1002">
            <a:schemeClr val="dk2"/>
          </a:fillRef>
          <a:effectRef idx="0">
            <a:scrgbClr r="0" g="0" b="0"/>
          </a:effectRef>
          <a:fontRef idx="major"/>
        </p:style>
        <p:txBody>
          <a:bodyPr>
            <a:normAutofit/>
          </a:bodyPr>
          <a:lstStyle/>
          <a:p>
            <a:pPr rtl="1"/>
            <a:r>
              <a:rPr lang="fa-IR" sz="3600" b="1" dirty="0"/>
              <a:t>احتجاج  معصومين (ع)  به حديث غدير</a:t>
            </a:r>
            <a:endParaRPr lang="en-US" sz="3600" b="1" dirty="0"/>
          </a:p>
        </p:txBody>
      </p:sp>
    </p:spTree>
    <p:extLst>
      <p:ext uri="{BB962C8B-B14F-4D97-AF65-F5344CB8AC3E}">
        <p14:creationId xmlns:p14="http://schemas.microsoft.com/office/powerpoint/2010/main" val="142100121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98124947"/>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6981" y="908720"/>
            <a:ext cx="11838038"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000" b="1" dirty="0">
                <a:solidFill>
                  <a:srgbClr val="FF0000"/>
                </a:solidFill>
                <a:latin typeface="Arial" pitchFamily="34" charset="0"/>
                <a:cs typeface="Arial" pitchFamily="34" charset="0"/>
              </a:rPr>
              <a:t>ثلاثة من الصحابة:</a:t>
            </a:r>
          </a:p>
          <a:p>
            <a:pPr rtl="1"/>
            <a:r>
              <a:rPr lang="fa-IR" sz="3000" b="1" dirty="0"/>
              <a:t>قال أحمد بن حنبل: حدثنا عبد اللَّهِ ثنا أَحْمَدُ بن عُمَرَ الوكيعي ثنا زَيْدُ بن الْحُبَابِ ثنا الْوَلِيدُ بن عُقْبَةَ بن نِزَارٍ العنسي حدثنا سِمَاكُ بن عُبَيْدِ بن الْوَلِيدِ العبسي قال دَخَلْتُ على عبد الرحمن بن أبي لَيْلَى فحدثني انه شَهِدَ عَلِيًّا رضي الله عنه في الرَّحَبَةِ قال أَنْشُدُ اللَّهَ رَجُلاً سمع رَسُولَ اللَّهِ صلى الله عليه وسلم وَشَهِدَهُ يوم غَدِيرِ خُمٍّ الا قام وَلاَ يَقُومُ الا من قد رَآهُ فَقَامَ اثْنَا عَشَرَ رَجُلاً فَقَالُوا قد رَأَيْنَاهُ وَسَمِعْنَاهُ حَيْثُ أَخَذَ بيده يقول اللهم وَالِ من وَالاَهُ وَعَادِ من عَادَاهُ وَانْصُرْ من نَصَرَهُ وَاخْذُلْ من خَذَلَهُ فَقَامَ إِلاَّ ثَلاَثَةً لم يَقُومُوا فَدَعَا عليهم فَأَصَابَتْهُمْ دَعْوَتُهُ </a:t>
            </a:r>
            <a:r>
              <a:rPr lang="en-US" sz="3000" b="1" dirty="0"/>
              <a:t>.</a:t>
            </a:r>
            <a:endParaRPr lang="en-US" sz="3000" dirty="0"/>
          </a:p>
          <a:p>
            <a:pPr algn="justLow" rtl="1"/>
            <a:endParaRPr lang="en-US" sz="3000" dirty="0"/>
          </a:p>
        </p:txBody>
      </p:sp>
      <p:sp>
        <p:nvSpPr>
          <p:cNvPr id="2" name="Title 1"/>
          <p:cNvSpPr>
            <a:spLocks noGrp="1"/>
          </p:cNvSpPr>
          <p:nvPr>
            <p:ph type="title"/>
          </p:nvPr>
        </p:nvSpPr>
        <p:spPr>
          <a:xfrm>
            <a:off x="145917" y="88040"/>
            <a:ext cx="11929662" cy="820680"/>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نفرين علي  (ع) بر كتمان كنندگان حديث غدير</a:t>
            </a:r>
            <a:endParaRPr lang="en-US" sz="3600" b="1" dirty="0">
              <a:latin typeface="Arial" pitchFamily="34" charset="0"/>
              <a:cs typeface="Arial" pitchFamily="34" charset="0"/>
            </a:endParaRPr>
          </a:p>
        </p:txBody>
      </p:sp>
      <p:sp>
        <p:nvSpPr>
          <p:cNvPr id="9" name="Rectangle 8"/>
          <p:cNvSpPr/>
          <p:nvPr/>
        </p:nvSpPr>
        <p:spPr>
          <a:xfrm>
            <a:off x="3719736" y="4509120"/>
            <a:ext cx="7810151"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ar-SA" sz="2800" dirty="0"/>
              <a:t>مسند أحمد بن حنبل، </a:t>
            </a:r>
            <a:r>
              <a:rPr lang="en-US" sz="2800" dirty="0"/>
              <a:t> </a:t>
            </a:r>
            <a:r>
              <a:rPr lang="ar-SA" sz="2800" dirty="0"/>
              <a:t>ج 1 ص119</a:t>
            </a:r>
            <a:r>
              <a:rPr lang="fa-IR" sz="2800" dirty="0"/>
              <a:t>، ح 964 نشر : مؤسسة قرطبة - مصر</a:t>
            </a:r>
            <a:endParaRPr lang="en-US" sz="2800" dirty="0"/>
          </a:p>
          <a:p>
            <a:pPr algn="r" rtl="1"/>
            <a:r>
              <a:rPr lang="fa-IR" sz="2800" dirty="0"/>
              <a:t>البداية والنهاية ج 5 ص 211 الأحاديث المختارة للمقدسي  ج 2   ص 274</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5440" y="4369625"/>
            <a:ext cx="1511846" cy="2160000"/>
          </a:xfrm>
          <a:prstGeom prst="rect">
            <a:avLst/>
          </a:prstGeom>
        </p:spPr>
      </p:pic>
    </p:spTree>
    <p:extLst>
      <p:ext uri="{BB962C8B-B14F-4D97-AF65-F5344CB8AC3E}">
        <p14:creationId xmlns:p14="http://schemas.microsoft.com/office/powerpoint/2010/main" val="861338124"/>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7791" y="908720"/>
            <a:ext cx="11956418"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000" b="1" dirty="0">
                <a:solidFill>
                  <a:srgbClr val="FF0000"/>
                </a:solidFill>
                <a:latin typeface="Arial" pitchFamily="34" charset="0"/>
                <a:cs typeface="Arial" pitchFamily="34" charset="0"/>
              </a:rPr>
              <a:t>أنس بن مالك و البراء بن عازب وجرير بن عبد الله:</a:t>
            </a:r>
            <a:endParaRPr lang="en-US" sz="3000" b="1" dirty="0">
              <a:solidFill>
                <a:srgbClr val="FF0000"/>
              </a:solidFill>
              <a:latin typeface="Arial" pitchFamily="34" charset="0"/>
              <a:cs typeface="Arial" pitchFamily="34" charset="0"/>
            </a:endParaRPr>
          </a:p>
          <a:p>
            <a:pPr rtl="1"/>
            <a:r>
              <a:rPr lang="fa-IR" sz="3000" b="1" cap="all" dirty="0"/>
              <a:t>قال البلاذري :</a:t>
            </a:r>
            <a:r>
              <a:rPr lang="fa-IR" sz="3000" b="1" dirty="0"/>
              <a:t> </a:t>
            </a:r>
            <a:r>
              <a:rPr lang="fa-IR" sz="3000" b="1" cap="all" dirty="0"/>
              <a:t>حدثني عباس بن هشام الكلبي ، عن أبيه ، عن غياث بن إبراهيم ، عن المعلى بن عرفان الأسدي ، عن أبي وائل شقيق بن سلمة ، قال : قال عليّ على المنبر : نشدت الله رجلا سمع رسول الله صلَّى الله عليه وسلم يقول يوم غدير خمّ : اللَّهمّ وال من والاه وعاد من عاداه . إلا قام فشهد . - وتحت المنبر أنس بن مالك والبراء بن عازب ، وجرير بن عبد الله - فأعادها فلم يجبه أحد ( منهم ) فقال : اللَّهمّ من كتم هذه الشهادة وهو يعرفها فلا تخرجه من الدنيا حتى تجعل به آية يعرف بها . قال ( أبو وائل ) : فبرص أنس ، وعمي البراء ، ورجع جرير أعرابيا بعد هجرته ، فأتى السراة فمات في بيت أمّه بالسَّراة .</a:t>
            </a:r>
            <a:endParaRPr lang="en-US" sz="3000" dirty="0"/>
          </a:p>
          <a:p>
            <a:pPr rtl="1"/>
            <a:endParaRPr lang="en-US" sz="3000" b="1" dirty="0">
              <a:solidFill>
                <a:srgbClr val="FF0000"/>
              </a:solidFill>
              <a:latin typeface="Arial" pitchFamily="34" charset="0"/>
              <a:cs typeface="Arial" pitchFamily="34" charset="0"/>
            </a:endParaRPr>
          </a:p>
        </p:txBody>
      </p:sp>
      <p:sp>
        <p:nvSpPr>
          <p:cNvPr id="2" name="Title 1"/>
          <p:cNvSpPr>
            <a:spLocks noGrp="1"/>
          </p:cNvSpPr>
          <p:nvPr>
            <p:ph type="title"/>
          </p:nvPr>
        </p:nvSpPr>
        <p:spPr>
          <a:xfrm>
            <a:off x="86269" y="88040"/>
            <a:ext cx="12048959" cy="820680"/>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نفرين علي  (ع) بر كتمان كنندگان حديث غدير</a:t>
            </a:r>
            <a:endParaRPr lang="en-US" sz="3600" b="1" dirty="0">
              <a:latin typeface="Arial" pitchFamily="34" charset="0"/>
              <a:cs typeface="Arial" pitchFamily="34" charset="0"/>
            </a:endParaRPr>
          </a:p>
        </p:txBody>
      </p:sp>
      <p:sp>
        <p:nvSpPr>
          <p:cNvPr id="9" name="Rectangle 8"/>
          <p:cNvSpPr/>
          <p:nvPr/>
        </p:nvSpPr>
        <p:spPr>
          <a:xfrm>
            <a:off x="2711624" y="4941168"/>
            <a:ext cx="8441735"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أنساب الأشراف  ج 1   ص 289 (الجامع الكبير)</a:t>
            </a:r>
            <a:r>
              <a:rPr lang="en-US" sz="2800" dirty="0"/>
              <a:t> </a:t>
            </a:r>
            <a:r>
              <a:rPr lang="fa-IR" sz="2800" dirty="0"/>
              <a:t>أنساب الأشراف ج 2 ص 156، </a:t>
            </a:r>
            <a:endParaRPr lang="en-US" sz="2800" dirty="0"/>
          </a:p>
          <a:p>
            <a:pPr algn="r" rtl="1"/>
            <a:r>
              <a:rPr lang="fa-IR" sz="2800" dirty="0"/>
              <a:t>تحقيق : الشيخ محمد باقر محمودي، نشر مؤسسة الأعلمي للمطبوعات، </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5059" y="4338221"/>
            <a:ext cx="1531429" cy="2160000"/>
          </a:xfrm>
          <a:prstGeom prst="rect">
            <a:avLst/>
          </a:prstGeom>
        </p:spPr>
      </p:pic>
    </p:spTree>
    <p:extLst>
      <p:ext uri="{BB962C8B-B14F-4D97-AF65-F5344CB8AC3E}">
        <p14:creationId xmlns:p14="http://schemas.microsoft.com/office/powerpoint/2010/main" val="276448316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7791" y="908720"/>
            <a:ext cx="11956418"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000" b="1" dirty="0">
                <a:solidFill>
                  <a:srgbClr val="FF0000"/>
                </a:solidFill>
                <a:latin typeface="Arial" pitchFamily="34" charset="0"/>
                <a:cs typeface="Arial" pitchFamily="34" charset="0"/>
              </a:rPr>
              <a:t>أنس بن مالك :</a:t>
            </a:r>
          </a:p>
          <a:p>
            <a:pPr rtl="1"/>
            <a:r>
              <a:rPr lang="fa-IR" sz="3200" dirty="0"/>
              <a:t>قال ابن قتيبة المتوفی: 276هـ : </a:t>
            </a:r>
            <a:r>
              <a:rPr lang="fa-IR" sz="3200" b="1" dirty="0"/>
              <a:t>أنس بن مالك كان بوجهه برص. وذكر قوم أنّ عليّاً ( رضي الله عنه ) سأله عن قول رسول الله ( صلى الله عليه وآله ) : اللهمّ والِ من والاه ، وعادِ من عاداه ؟ فقال : كبرت سنّي ونسيت ! فقال له عليّ ( رضي الله عنه ) : إن كنت كاذباً فضربك الله ببيضاء لا تواريها العمامة </a:t>
            </a:r>
            <a:endParaRPr lang="en-US" sz="3200" dirty="0"/>
          </a:p>
          <a:p>
            <a:pPr algn="justLow" rtl="1"/>
            <a:endParaRPr lang="en-US" sz="3000" dirty="0"/>
          </a:p>
        </p:txBody>
      </p:sp>
      <p:sp>
        <p:nvSpPr>
          <p:cNvPr id="2" name="Title 1"/>
          <p:cNvSpPr>
            <a:spLocks noGrp="1"/>
          </p:cNvSpPr>
          <p:nvPr>
            <p:ph type="title"/>
          </p:nvPr>
        </p:nvSpPr>
        <p:spPr>
          <a:xfrm>
            <a:off x="86269" y="88040"/>
            <a:ext cx="12048959" cy="820680"/>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نفرين علي  (ع) بر كتمان كنندگان حديث غدير</a:t>
            </a:r>
            <a:endParaRPr lang="en-US" sz="3600" b="1" dirty="0">
              <a:latin typeface="Arial" pitchFamily="34" charset="0"/>
              <a:cs typeface="Arial" pitchFamily="34" charset="0"/>
            </a:endParaRPr>
          </a:p>
        </p:txBody>
      </p:sp>
      <p:sp>
        <p:nvSpPr>
          <p:cNvPr id="9" name="Rectangle 8"/>
          <p:cNvSpPr/>
          <p:nvPr/>
        </p:nvSpPr>
        <p:spPr>
          <a:xfrm>
            <a:off x="5807968" y="3645024"/>
            <a:ext cx="5455340" cy="95410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المعارف  ج 1   ص 580 ، دار النشر : دار المعارف </a:t>
            </a:r>
          </a:p>
          <a:p>
            <a:pPr algn="r" rtl="1"/>
            <a:r>
              <a:rPr lang="fa-IR" sz="2800" dirty="0"/>
              <a:t> القاهرة  ، تحقيق : دكتور ثروت عكاشة</a:t>
            </a:r>
            <a:endParaRPr lang="fa-IR" sz="2800" b="1" dirty="0">
              <a:solidFill>
                <a:srgbClr val="FF0000"/>
              </a:solidFill>
              <a:latin typeface="Arial" pitchFamily="34" charset="0"/>
              <a:cs typeface="Arial" pitchFamily="34" charset="0"/>
            </a:endParaRPr>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83632" y="3284984"/>
            <a:ext cx="1531429" cy="2160000"/>
          </a:xfrm>
          <a:prstGeom prst="rect">
            <a:avLst/>
          </a:prstGeom>
        </p:spPr>
      </p:pic>
    </p:spTree>
    <p:extLst>
      <p:ext uri="{BB962C8B-B14F-4D97-AF65-F5344CB8AC3E}">
        <p14:creationId xmlns:p14="http://schemas.microsoft.com/office/powerpoint/2010/main" val="1115955640"/>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17791" y="908720"/>
            <a:ext cx="11956418" cy="5949280"/>
          </a:xfrm>
        </p:spPr>
        <p:style>
          <a:lnRef idx="1">
            <a:schemeClr val="accent4"/>
          </a:lnRef>
          <a:fillRef idx="2">
            <a:schemeClr val="accent4"/>
          </a:fillRef>
          <a:effectRef idx="1">
            <a:schemeClr val="accent4"/>
          </a:effectRef>
          <a:fontRef idx="minor">
            <a:schemeClr val="dk1"/>
          </a:fontRef>
        </p:style>
        <p:txBody>
          <a:bodyPr>
            <a:noAutofit/>
          </a:bodyPr>
          <a:lstStyle/>
          <a:p>
            <a:pPr rtl="1"/>
            <a:r>
              <a:rPr lang="fa-IR" sz="3000" b="1" dirty="0">
                <a:solidFill>
                  <a:srgbClr val="FF0000"/>
                </a:solidFill>
                <a:latin typeface="Arial" pitchFamily="34" charset="0"/>
                <a:cs typeface="Arial" pitchFamily="34" charset="0"/>
              </a:rPr>
              <a:t>زيد بن أرقم :</a:t>
            </a:r>
            <a:endParaRPr lang="en-US" sz="3000" b="1" dirty="0">
              <a:solidFill>
                <a:srgbClr val="FF0000"/>
              </a:solidFill>
              <a:latin typeface="Arial" pitchFamily="34" charset="0"/>
              <a:cs typeface="Arial" pitchFamily="34" charset="0"/>
            </a:endParaRPr>
          </a:p>
          <a:p>
            <a:pPr rtl="1"/>
            <a:r>
              <a:rPr lang="fa-IR" sz="3000" dirty="0"/>
              <a:t>روي الطبراني المتوف‍ی 360: </a:t>
            </a:r>
            <a:r>
              <a:rPr lang="fa-IR" sz="3000" b="1" dirty="0"/>
              <a:t>عن زَيْدِ بن أَرْقَمَ قال نَاشَدَ عَلِيٌّ الناس في الرَّحَبَةِ من سمع رَسُولَ اللَّهِ صلى اللَّهُ عليه وسلم يقول الذي قال له فَقَامَ سِتَّةَ عَشَرَ رَجُلا فَشَهِدُوا أَنَّهُمْ سَمِعُوا رَسُولَ اللَّهِ صلى اللَّهُ عليه وسلم يقول اللَّهُمَّ من كنت مَوْلاهُ فَعَلِيٌّ مَوْلاهُ اللَّهُمَّ وَالِ من وَالاهُ وَعَادِ من عَادَاهُ قال زَيْدُ بن أَرْقَمَ فَكُنْتُ فِيمَنْ كَتَمَ فَذَهَبَ بَصَرِي وكان عَلِيٌّ رضي اللَّهُ عنه دَعَا على من كَتَمَ  </a:t>
            </a:r>
            <a:r>
              <a:rPr lang="fa-IR" sz="3200" dirty="0"/>
              <a:t>وفي رواية‌ أخری: </a:t>
            </a:r>
            <a:r>
              <a:rPr lang="fa-IR" sz="3200" b="1" dirty="0"/>
              <a:t>قال زَيْدٌ وَكُنْتُ أنا فِيمَنْ كَتَمَ فَذَهَبَ بَصَرِي </a:t>
            </a:r>
            <a:endParaRPr lang="en-US" sz="3200" dirty="0"/>
          </a:p>
          <a:p>
            <a:pPr rtl="1"/>
            <a:endParaRPr lang="fa-IR" sz="3200" dirty="0"/>
          </a:p>
          <a:p>
            <a:pPr rtl="1"/>
            <a:r>
              <a:rPr lang="fa-IR" sz="3200" dirty="0"/>
              <a:t>قال الهيثمي المتوفی 807: </a:t>
            </a:r>
            <a:r>
              <a:rPr lang="fa-IR" sz="3200" b="1" dirty="0"/>
              <a:t>ورجال الأوسط ثقات </a:t>
            </a:r>
            <a:endParaRPr lang="en-US" sz="3200" dirty="0"/>
          </a:p>
          <a:p>
            <a:pPr rtl="1"/>
            <a:endParaRPr lang="fa-IR" sz="3000" b="1" dirty="0">
              <a:solidFill>
                <a:srgbClr val="FF0000"/>
              </a:solidFill>
              <a:latin typeface="Arial" pitchFamily="34" charset="0"/>
              <a:cs typeface="Arial" pitchFamily="34" charset="0"/>
            </a:endParaRPr>
          </a:p>
          <a:p>
            <a:pPr algn="justLow" rtl="1"/>
            <a:endParaRPr lang="en-US" sz="3000" dirty="0"/>
          </a:p>
        </p:txBody>
      </p:sp>
      <p:sp>
        <p:nvSpPr>
          <p:cNvPr id="2" name="Title 1"/>
          <p:cNvSpPr>
            <a:spLocks noGrp="1"/>
          </p:cNvSpPr>
          <p:nvPr>
            <p:ph type="title"/>
          </p:nvPr>
        </p:nvSpPr>
        <p:spPr>
          <a:xfrm>
            <a:off x="86269" y="88040"/>
            <a:ext cx="12048959" cy="820680"/>
          </a:xfrm>
        </p:spPr>
        <p:style>
          <a:lnRef idx="0">
            <a:scrgbClr r="0" g="0" b="0"/>
          </a:lnRef>
          <a:fillRef idx="1002">
            <a:schemeClr val="dk2"/>
          </a:fillRef>
          <a:effectRef idx="0">
            <a:scrgbClr r="0" g="0" b="0"/>
          </a:effectRef>
          <a:fontRef idx="major"/>
        </p:style>
        <p:txBody>
          <a:bodyPr>
            <a:normAutofit/>
          </a:bodyPr>
          <a:lstStyle/>
          <a:p>
            <a:pPr rtl="1"/>
            <a:r>
              <a:rPr lang="fa-IR" sz="3600" b="1" dirty="0">
                <a:latin typeface="Arial" pitchFamily="34" charset="0"/>
                <a:cs typeface="Arial" pitchFamily="34" charset="0"/>
              </a:rPr>
              <a:t>نفرين علي  (ع) بر كتمان كنندگان حديث غدير</a:t>
            </a:r>
            <a:endParaRPr lang="en-US" sz="3600" b="1" dirty="0">
              <a:latin typeface="Arial" pitchFamily="34" charset="0"/>
              <a:cs typeface="Arial" pitchFamily="34" charset="0"/>
            </a:endParaRPr>
          </a:p>
        </p:txBody>
      </p:sp>
      <p:sp>
        <p:nvSpPr>
          <p:cNvPr id="9" name="Rectangle 8"/>
          <p:cNvSpPr/>
          <p:nvPr/>
        </p:nvSpPr>
        <p:spPr>
          <a:xfrm>
            <a:off x="6071125" y="3889571"/>
            <a:ext cx="543770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المعجم الكبير  ج 5   ص 171 ح 4985 و ح 4986‌ </a:t>
            </a:r>
          </a:p>
        </p:txBody>
      </p:sp>
      <p:sp>
        <p:nvSpPr>
          <p:cNvPr id="5" name="Rectangle 4"/>
          <p:cNvSpPr/>
          <p:nvPr/>
        </p:nvSpPr>
        <p:spPr>
          <a:xfrm>
            <a:off x="5284050" y="5373785"/>
            <a:ext cx="6224781"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r" rtl="1"/>
            <a:r>
              <a:rPr lang="fa-IR" sz="2800" dirty="0"/>
              <a:t>مجمع الزوائد  ج 9   ص 106، نشر : دار </a:t>
            </a:r>
            <a:r>
              <a:rPr lang="fa-IR" sz="2800" dirty="0" err="1"/>
              <a:t>الريان</a:t>
            </a:r>
            <a:r>
              <a:rPr lang="fa-IR" sz="2800" dirty="0"/>
              <a:t> </a:t>
            </a:r>
            <a:r>
              <a:rPr lang="fa-IR" sz="2800" dirty="0" err="1"/>
              <a:t>للتراثالقاهرة</a:t>
            </a:r>
            <a:endParaRPr lang="en-US" sz="2800" dirty="0"/>
          </a:p>
        </p:txBody>
      </p:sp>
      <p:pic>
        <p:nvPicPr>
          <p:cNvPr id="3" name="Picture 2">
            <a:hlinkClick r:id="rId3" action="ppaction://hlinkfile"/>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168" y="3443610"/>
            <a:ext cx="1485835" cy="2160000"/>
          </a:xfrm>
          <a:prstGeom prst="rect">
            <a:avLst/>
          </a:prstGeom>
        </p:spPr>
      </p:pic>
      <p:pic>
        <p:nvPicPr>
          <p:cNvPr id="4" name="Picture 3">
            <a:hlinkClick r:id="rId5" action="ppaction://hlinkfil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26191" y="4523610"/>
            <a:ext cx="1494732" cy="2160000"/>
          </a:xfrm>
          <a:prstGeom prst="rect">
            <a:avLst/>
          </a:prstGeom>
        </p:spPr>
      </p:pic>
    </p:spTree>
    <p:extLst>
      <p:ext uri="{BB962C8B-B14F-4D97-AF65-F5344CB8AC3E}">
        <p14:creationId xmlns:p14="http://schemas.microsoft.com/office/powerpoint/2010/main" val="2616567995"/>
      </p:ext>
    </p:extLst>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0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0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0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0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4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7">
      <a:dk1>
        <a:sysClr val="windowText" lastClr="000000"/>
      </a:dk1>
      <a:lt1>
        <a:sysClr val="window" lastClr="FFFFFF"/>
      </a:lt1>
      <a:dk2>
        <a:srgbClr val="0080FF"/>
      </a:dk2>
      <a:lt2>
        <a:srgbClr val="C6E7FC"/>
      </a:lt2>
      <a:accent1>
        <a:srgbClr val="31B6FD"/>
      </a:accent1>
      <a:accent2>
        <a:srgbClr val="542378"/>
      </a:accent2>
      <a:accent3>
        <a:srgbClr val="00B050"/>
      </a:accent3>
      <a:accent4>
        <a:srgbClr val="A5D028"/>
      </a:accent4>
      <a:accent5>
        <a:srgbClr val="F5C040"/>
      </a:accent5>
      <a:accent6>
        <a:srgbClr val="05E0DB"/>
      </a:accent6>
      <a:hlink>
        <a:srgbClr val="0080FF"/>
      </a:hlink>
      <a:folHlink>
        <a:srgbClr val="5EAEFF"/>
      </a:folHlink>
    </a:clrScheme>
    <a:fontScheme name="Custom 1">
      <a:majorFont>
        <a:latin typeface="Calibri"/>
        <a:ea typeface=""/>
        <a:cs typeface="Sultan Medium"/>
      </a:majorFont>
      <a:minorFont>
        <a:latin typeface="Cambria"/>
        <a:ea typeface=""/>
        <a:cs typeface="Taher"/>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37429</Words>
  <Application>Microsoft Office PowerPoint</Application>
  <PresentationFormat>Widescreen</PresentationFormat>
  <Paragraphs>2989</Paragraphs>
  <Slides>336</Slides>
  <Notes>310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336</vt:i4>
      </vt:variant>
    </vt:vector>
  </HeadingPairs>
  <TitlesOfParts>
    <vt:vector size="353" baseType="lpstr">
      <vt:lpstr>Arial</vt:lpstr>
      <vt:lpstr>Calibri</vt:lpstr>
      <vt:lpstr>Cambria</vt:lpstr>
      <vt:lpstr>Candara</vt:lpstr>
      <vt:lpstr>Homa</vt:lpstr>
      <vt:lpstr>Msh Quraan1</vt:lpstr>
      <vt:lpstr>Roumouz</vt:lpstr>
      <vt:lpstr>Roumouz1</vt:lpstr>
      <vt:lpstr>Sultan bold</vt:lpstr>
      <vt:lpstr>Sultan Medium</vt:lpstr>
      <vt:lpstr>Symbol</vt:lpstr>
      <vt:lpstr>Taher</vt:lpstr>
      <vt:lpstr>Times New Roman</vt:lpstr>
      <vt:lpstr>Yagut</vt:lpstr>
      <vt:lpstr>بدر</vt:lpstr>
      <vt:lpstr>Waveform</vt:lpstr>
      <vt:lpstr>1_Waveform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حديث غدير و شبهات وهابيت</vt:lpstr>
      <vt:lpstr>حديث غدير و شكايت جيش يمن</vt:lpstr>
      <vt:lpstr>جواب شبهه وهابيت در شكايت جيش يمن</vt:lpstr>
      <vt:lpstr>مسافرت علي به  يمن براي جمع زكات</vt:lpstr>
      <vt:lpstr>جواب شبهات وهابيت در سفرعلي  (ع) براي جمع زكات </vt:lpstr>
      <vt:lpstr>چرا ولايت علي  (ع) در مكه  صورت نگرفت</vt:lpstr>
      <vt:lpstr>شبهه وهابيون در كلمه مولي</vt:lpstr>
      <vt:lpstr>شبهه وهابيون در عدم حضور علي  (ع) در غدير</vt:lpstr>
      <vt:lpstr>وهابيت وتكذيب  «اللهم وال من والاه وعاد من عاداه»</vt:lpstr>
      <vt:lpstr>PowerPoint Presentation</vt:lpstr>
      <vt:lpstr>شبهه ابن تيميه در صحت حديث غدير</vt:lpstr>
      <vt:lpstr>شبهه ابن تيميه در صحت حديث غدير</vt:lpstr>
      <vt:lpstr>حديث غدير،  در صحيح مسلم</vt:lpstr>
      <vt:lpstr>حديث  غدير  به روايت  ابن ماجة</vt:lpstr>
      <vt:lpstr>حديث غدير  به روايت  ترمذي ت 279</vt:lpstr>
      <vt:lpstr>تصحيح  سند الرواية</vt:lpstr>
      <vt:lpstr>حديث غدير  در سنن  نسائي</vt:lpstr>
      <vt:lpstr>حديث غدير  در خصائص  نسائي</vt:lpstr>
      <vt:lpstr>حديث غدير  به روايت احمد بن حنبل</vt:lpstr>
      <vt:lpstr>حديث غدير  به نقل ابن ابي عاصم وابن حبان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شهادت علماي اهل سنت بر صحت حديث</vt:lpstr>
      <vt:lpstr>PowerPoint Presentation</vt:lpstr>
      <vt:lpstr>شهادت علماي اهل سنت بر صحت حديث</vt:lpstr>
      <vt:lpstr>PowerPoint Presentation</vt:lpstr>
      <vt:lpstr>شهادت علماي اهل سنت بر تواتر حديث</vt:lpstr>
      <vt:lpstr>شهادت علماي اهل سنت بر تواتر حديث</vt:lpstr>
      <vt:lpstr>شهادت علماي اهل سنت بر تواتر حديث</vt:lpstr>
      <vt:lpstr>PowerPoint Presentation</vt:lpstr>
      <vt:lpstr>شهادت علماي اهل سنت بر تواتر حديث</vt:lpstr>
      <vt:lpstr>PowerPoint Presentation</vt:lpstr>
      <vt:lpstr>PowerPoint Presentation</vt:lpstr>
      <vt:lpstr>PowerPoint Presentation</vt:lpstr>
      <vt:lpstr>هم نوعي ولايت رسول اكرم (ص) با ولايت علي  (ع) </vt:lpstr>
      <vt:lpstr>PowerPoint Presentation</vt:lpstr>
      <vt:lpstr>هم نوعي ولايت رسول اكرم (ص) با ولايت علي  (ع) </vt:lpstr>
      <vt:lpstr>PowerPoint Presentation</vt:lpstr>
      <vt:lpstr>PowerPoint Presentation</vt:lpstr>
      <vt:lpstr>PowerPoint Presentation</vt:lpstr>
      <vt:lpstr>دعاي حضرت بر ياران و نفرين بر دشمنان علي (ع) </vt:lpstr>
      <vt:lpstr>حضرت علی(ع)هادیا مهدیا</vt:lpstr>
      <vt:lpstr>دعاي حضرت بر ياران و نفرين بر دشمنان علي (ع) </vt:lpstr>
      <vt:lpstr>دعاي حضرت بر ياران و نفرين بر دشمنان علي (ع) </vt:lpstr>
      <vt:lpstr>PowerPoint Presentation</vt:lpstr>
      <vt:lpstr>حديث غدير با عبارت هاي مختلف براي اتمام حجت</vt:lpstr>
      <vt:lpstr>حديث غدير با عبارت هاي مختلف براي اتمام حجت</vt:lpstr>
      <vt:lpstr>PowerPoint Presentation</vt:lpstr>
      <vt:lpstr>استعمال كلمه ولي در خلافت و ولايت</vt:lpstr>
      <vt:lpstr>PowerPoint Presentation</vt:lpstr>
      <vt:lpstr>PowerPoint Presentation</vt:lpstr>
      <vt:lpstr>استعمال كلمه ولي در خلافت و ولايت</vt:lpstr>
      <vt:lpstr>PowerPoint Presentation</vt:lpstr>
      <vt:lpstr>PowerPoint Presentation</vt:lpstr>
      <vt:lpstr>تبريك خليفه دوم  به امير المؤمنين  (ع) </vt:lpstr>
      <vt:lpstr>تبريك خليفه دوم  به امير المؤمنين  (ع) </vt:lpstr>
      <vt:lpstr>PowerPoint Presentation</vt:lpstr>
      <vt:lpstr>احتجاج علي (ع) به حديث غدير</vt:lpstr>
      <vt:lpstr>احتجاج علي  (ع)  به ولايت خويش در حيات رسول الله (ص) </vt:lpstr>
      <vt:lpstr>استدلال  علي  (ع)  به غدير بعد از رحلت رسول اكرم (ص) </vt:lpstr>
      <vt:lpstr>مناشده  واحتجاج حضرت علي  (ع)  به حديث غدير</vt:lpstr>
      <vt:lpstr>مناشده  واحتجاج حضرت علي  (ع)  به حديث غدير</vt:lpstr>
      <vt:lpstr>احتجاج  و مناشده حضرت علي  (ع)  به حديث غدير در رحبه</vt:lpstr>
      <vt:lpstr>احتجاج علي  (ع) به حديث غديردر اعتراض به خلافت حضرت</vt:lpstr>
      <vt:lpstr>احتجاج علي  (ع) به حديث غديردر اعتراض به خلافت حضرت</vt:lpstr>
      <vt:lpstr>علمای اهل سنت و دلالت حديث غدير بر ولايت</vt:lpstr>
      <vt:lpstr>مناشده حضرت علي  (ع)  به طلحه در جمل</vt:lpstr>
      <vt:lpstr>قتل طلحه توسط مروان </vt:lpstr>
      <vt:lpstr>PowerPoint Presentation</vt:lpstr>
      <vt:lpstr>احتجاج حضرت زهرا  (س)   به حديث غدير</vt:lpstr>
      <vt:lpstr>احتجاج حضرت زهرا  (س)   به حديث غدير</vt:lpstr>
      <vt:lpstr>احتجاج  معصومين (ع)  به حديث غدير</vt:lpstr>
      <vt:lpstr>احتجاج  معصومين (ع)  به حديث غدير</vt:lpstr>
      <vt:lpstr>PowerPoint Presentation</vt:lpstr>
      <vt:lpstr>نفرين علي  (ع) بر كتمان كنندگان حديث غدير</vt:lpstr>
      <vt:lpstr>نفرين علي  (ع) بر كتمان كنندگان حديث غدير</vt:lpstr>
      <vt:lpstr>نفرين علي  (ع) بر كتمان كنندگان حديث غدير</vt:lpstr>
      <vt:lpstr>نفرين علي  (ع) بر كتمان كنندگان حديث غدير</vt:lpstr>
      <vt:lpstr>نفرين علي  (ع) بر كتمان كنندگان حديث غدير</vt:lpstr>
      <vt:lpstr>PowerPoint Presentation</vt:lpstr>
      <vt:lpstr>PowerPoint Presentation</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علمای اهل سنت و دلالت حديث غدير بر ولايت</vt:lpstr>
      <vt:lpstr>PowerPoint Presentation</vt:lpstr>
      <vt:lpstr>PowerPoint Presentation</vt:lpstr>
      <vt:lpstr>ترس محدثين  از نقل حديث غدير</vt:lpstr>
      <vt:lpstr>ترس محدثين  از نقل حديث غدير</vt:lpstr>
      <vt:lpstr>ترس محدثين  از نقل حديث غدير</vt:lpstr>
      <vt:lpstr>ترس محدثين  از نقل حديث غدير</vt:lpstr>
      <vt:lpstr>PowerPoint Presentation</vt:lpstr>
      <vt:lpstr>ترس  صحابه از نقل احاديث فضائل علي  (ع)</vt:lpstr>
      <vt:lpstr>ترس  محدثين  از نقل احاديث فضائل علي  (ع)</vt:lpstr>
      <vt:lpstr>ترس   محدثين  از نقل احاديث فضائل علي  (ع)</vt:lpstr>
      <vt:lpstr>ترس   محدثين  از نقل احاديث فضائل علي  (ع)</vt:lpstr>
      <vt:lpstr>ترس   محدثين  از نقل احاديث فضائل علي  (ع)</vt:lpstr>
      <vt:lpstr>ترس   محدثين  از نقل احاديث فضائل علي  (ع)</vt:lpstr>
      <vt:lpstr>PowerPoint Presentation</vt:lpstr>
      <vt:lpstr>علت ترس مردم از نقل فضائل علي  (ع) </vt:lpstr>
      <vt:lpstr>علت ترس مردم از نقل فضائل علي  (ع) </vt:lpstr>
      <vt:lpstr>علت ترس مردم از نقل فضائل علي  (ع) </vt:lpstr>
      <vt:lpstr>PowerPoint Presentation</vt:lpstr>
      <vt:lpstr>PowerPoint Presentation</vt:lpstr>
      <vt:lpstr>برخورد خصمانه با ناقلين  فضائل علي  (ع) </vt:lpstr>
      <vt:lpstr>برخورد خصمانه با ناقلين  فضائل علي  (ع) </vt:lpstr>
      <vt:lpstr>برخورد خصمانه با ناقلين  فضائل علي  (ع) </vt:lpstr>
      <vt:lpstr>PowerPoint Presentation</vt:lpstr>
      <vt:lpstr>PowerPoint Presentation</vt:lpstr>
      <vt:lpstr>خطبه غدير در منابع  شيعه </vt:lpstr>
      <vt:lpstr>خطبه غدير در منابع  شيعه </vt:lpstr>
      <vt:lpstr>خطبه غدير در منابع  شيعه </vt:lpstr>
      <vt:lpstr>بررسي سندي خطبه غدير در منابع  شيعه </vt:lpstr>
      <vt:lpstr>بررسي سندي خطبه غدير در منابع  شيعه </vt:lpstr>
      <vt:lpstr>بررسي سندي خطبه غدير در منابع  شيعه </vt:lpstr>
      <vt:lpstr>بررسي سندي خطبه غدير در منابع  شيعه </vt:lpstr>
      <vt:lpstr>بررسي سندي خطبه غدير در منابع  شيعه </vt:lpstr>
      <vt:lpstr>بررسي سندي خطبه غدير در منابع  شيعه </vt:lpstr>
      <vt:lpstr>خطبه غدير به نقل طبراني </vt:lpstr>
      <vt:lpstr>خطبه غدير  به نقل طبراني </vt:lpstr>
      <vt:lpstr>بررسي خطبه غدير  به نقل طبراني</vt:lpstr>
      <vt:lpstr>PowerPoint Presentation</vt:lpstr>
      <vt:lpstr>خطبه غدير  به نقل طحاوي</vt:lpstr>
      <vt:lpstr>خطبه غدير  با اقرار به وحدانيت و رسالت</vt:lpstr>
      <vt:lpstr>نكته ها و پيام ‌هاي خطبه غدير</vt:lpstr>
      <vt:lpstr>نكته ها و پيام ‌هاي خطبه غدير</vt:lpstr>
      <vt:lpstr>نكته ها و پيام ‌هاي خطبه غدير</vt:lpstr>
      <vt:lpstr>نكته ها و پيام ‌هاي خطبه غدير</vt:lpstr>
      <vt:lpstr>نكته ها و پيام ‌هاي خطبه غدير</vt:lpstr>
      <vt:lpstr>نكته ها و پيام ‌هاي خطبه غدير</vt:lpstr>
      <vt:lpstr>PowerPoint Presentation</vt:lpstr>
      <vt:lpstr>حديث غدير و شبهات وهابيت</vt:lpstr>
      <vt:lpstr>حديث غدير و شكايت جيش يمن</vt:lpstr>
      <vt:lpstr>شكايت جيش يمن به نقل ابن كثير</vt:lpstr>
      <vt:lpstr>شكايت جيش يمن به نقل دهلوی</vt:lpstr>
      <vt:lpstr>شكايت جيش يمن به نقل سني نيوز</vt:lpstr>
      <vt:lpstr>PowerPoint Presentation</vt:lpstr>
      <vt:lpstr>جواب شبهه وهابيت در شكايت جيش يمن</vt:lpstr>
      <vt:lpstr>مسافرت علي  (ع) در سال هشتم بوده</vt:lpstr>
      <vt:lpstr>شكايت از علي  (ع) در مدينه صورت گرفته</vt:lpstr>
      <vt:lpstr>PowerPoint Presentation</vt:lpstr>
      <vt:lpstr>توطئه صحابه بر ضد علي  (ع) </vt:lpstr>
      <vt:lpstr>توطئه صحابه بر ضد علي  (ع) </vt:lpstr>
      <vt:lpstr>PowerPoint Presentation</vt:lpstr>
      <vt:lpstr>خشم پيامبر از سعايت كنندگان ضد علي  (ع) </vt:lpstr>
      <vt:lpstr>خشم پيامبر از سعايت كنندگان ضد علي  (ع) </vt:lpstr>
      <vt:lpstr>خشم پيامبر از سعايت كنندگان ضد علي  (ع) </vt:lpstr>
      <vt:lpstr>خشم پيامبر از سعايت كنندگان ضد علي  (ع) </vt:lpstr>
      <vt:lpstr>خشم پيامبر از سعايت كنندگان ضد علي  (ع) </vt:lpstr>
      <vt:lpstr>خشم پيامبر از سعايت كنندگان ضد علي  (ع) </vt:lpstr>
      <vt:lpstr>PowerPoint Presentation</vt:lpstr>
      <vt:lpstr>نتيجه خشم پيامبر بر صحابه </vt:lpstr>
      <vt:lpstr>PowerPoint Presentation</vt:lpstr>
      <vt:lpstr>دلالت صريح قضيه بر ولايت علي  (ع) </vt:lpstr>
      <vt:lpstr>PowerPoint Presentation</vt:lpstr>
      <vt:lpstr>PowerPoint Presentation</vt:lpstr>
      <vt:lpstr>PowerPoint Presentation</vt:lpstr>
      <vt:lpstr>PowerPoint Presentation</vt:lpstr>
      <vt:lpstr>PowerPoint Presentation</vt:lpstr>
      <vt:lpstr>مسافرت علي  (ع) به يمن براي قضاوت</vt:lpstr>
      <vt:lpstr>PowerPoint Presentation</vt:lpstr>
      <vt:lpstr>مسافرت علي به  يمن براي جمع زكات</vt:lpstr>
      <vt:lpstr>شكوائيه جيش يمن به نقل ابن هشام وطبري</vt:lpstr>
      <vt:lpstr>شكوائيه جيش يمن به نقل ابن أثير</vt:lpstr>
      <vt:lpstr>شكوائيه جيش يمن به نقل احمد بن حنبل</vt:lpstr>
      <vt:lpstr>PowerPoint Presentation</vt:lpstr>
      <vt:lpstr>جواب شبهات وهابيت در سفرعلي  (ع) براي جمع زكات </vt:lpstr>
      <vt:lpstr>1 - نهي پيامبر از شكايت از علي  (ع) </vt:lpstr>
      <vt:lpstr>1 - نهي پيامبر از شكايت از علي  (ع) </vt:lpstr>
      <vt:lpstr>1 - نهي پيامبر از شكايت از علي  (ع) </vt:lpstr>
      <vt:lpstr>نتيجه نهي پيامبر از شكايت از علي  (ع) </vt:lpstr>
      <vt:lpstr>2 - ايذاي علي  (ع)  ايذاي پيامبر (ص) است</vt:lpstr>
      <vt:lpstr>3 - شكايت قبل از مراسم حج بود</vt:lpstr>
      <vt:lpstr>4 - وقوع شكايت از علي  (ع) در مدينه</vt:lpstr>
      <vt:lpstr>تحليل شكايت صحابه از علي  (ع) </vt:lpstr>
      <vt:lpstr>PowerPoint Presentation</vt:lpstr>
      <vt:lpstr> 5 - در خطبه غدير اشاره اي به شكوائيه نشده  </vt:lpstr>
      <vt:lpstr> 5 - در خطبه غدير اشاره اي به شكوائيه نشده  </vt:lpstr>
      <vt:lpstr> 6 - صحابه اظهار رضايت و ندامت نكردند </vt:lpstr>
      <vt:lpstr> 6 - صحابه اظهار رضايت و ندامت نكردند </vt:lpstr>
      <vt:lpstr> 6 - صحابه اظهار رضايت و ندامت نكردند </vt:lpstr>
      <vt:lpstr>PowerPoint Presentation</vt:lpstr>
      <vt:lpstr> 7 - واقعه غدير به دستور خداوند متعال بوده </vt:lpstr>
      <vt:lpstr>PowerPoint Presentation</vt:lpstr>
      <vt:lpstr>8 – شكايت مانع دلالت حديث غدير بر امامت نيست</vt:lpstr>
      <vt:lpstr>PowerPoint Presentation</vt:lpstr>
      <vt:lpstr>PowerPoint Presentation</vt:lpstr>
      <vt:lpstr>چرا ولايت علي  (ع) در مكه  صورت نگرفت</vt:lpstr>
      <vt:lpstr> زمينه سازي غدير در خطبه هاي  مكه </vt:lpstr>
      <vt:lpstr> زمينه سازي پيامبر در خطبه هاي  مكه </vt:lpstr>
      <vt:lpstr>PowerPoint Presentation</vt:lpstr>
      <vt:lpstr>دلهره پيامبر اكرم (ص) از مخالفت مردم با ولايت علي  (ع) </vt:lpstr>
      <vt:lpstr>دلهره پيامبر اكرم (ص) از مخالفت مردم با ولايت علي  (ع) </vt:lpstr>
      <vt:lpstr>دلهره پيامبر اكرم (ص) از مخالفت مردم با ولايت علي  (ع) </vt:lpstr>
      <vt:lpstr>دلهره پيامبر اكرم (ص) از مخالفت مردم با ولايت علي  (ع) </vt:lpstr>
      <vt:lpstr>دلهره پيامبر اكرم (ص) از مخالفت مردم با ولايت علي  (ع) </vt:lpstr>
      <vt:lpstr>دلهره پيامبر اكرم (ص) از مخالفت مردم با ولايت علي  (ع) </vt:lpstr>
      <vt:lpstr>PowerPoint Presentation</vt:lpstr>
      <vt:lpstr>PowerPoint Presentation</vt:lpstr>
      <vt:lpstr>PowerPoint Presentation</vt:lpstr>
      <vt:lpstr>ترجمه ابن مردويه والطبري</vt:lpstr>
      <vt:lpstr>PowerPoint Presentation</vt:lpstr>
      <vt:lpstr>دلهره پيامبر از چه كساني بود؟  و چرا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تمام فتنه ها از مدينه برخواهد خواست</vt:lpstr>
      <vt:lpstr>PowerPoint Presentation</vt:lpstr>
      <vt:lpstr>پيامبر اكرم (ص)  تابع وحي است </vt:lpstr>
      <vt:lpstr>دلهره پيامبر اكرم (ص) از مخالفت مردم با ولايت علي  (ع) </vt:lpstr>
      <vt:lpstr>روايات متعدد و مؤيد نزول آيه در حق علي  (ع) </vt:lpstr>
      <vt:lpstr>روايات متعدد و مؤيد نزول آيه در حق علي  (ع) </vt:lpstr>
      <vt:lpstr>روايات متعدد و مؤيد نزول آيه در حق علي  (ع)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شبهه وهابيون در عدم حضور علي  (ع) در غدير</vt:lpstr>
      <vt:lpstr>PowerPoint Presentation</vt:lpstr>
      <vt:lpstr>PowerPoint Presentation</vt:lpstr>
      <vt:lpstr>PowerPoint Presentation</vt:lpstr>
      <vt:lpstr>PowerPoint Presentation</vt:lpstr>
      <vt:lpstr>PowerPoint Presentation</vt:lpstr>
      <vt:lpstr>PowerPoint Presentation</vt:lpstr>
      <vt:lpstr>وهابيت وتكذيب  «اللهم وال من والاه وعاد من عاداه»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سؤالات شكوائيه جيش يمن</vt:lpstr>
      <vt:lpstr>PowerPoint Presentation</vt:lpstr>
      <vt:lpstr>دلهره پيامبر اكرم (ص) از مخالفت مردم با ولايت علي  (ع)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2010-07-23T17:16:04Z</dcterms:created>
  <dcterms:modified xsi:type="dcterms:W3CDTF">2017-08-23T06:21:03Z</dcterms:modified>
</cp:coreProperties>
</file>