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3" r:id="rId2"/>
  </p:sldMasterIdLst>
  <p:notesMasterIdLst>
    <p:notesMasterId r:id="rId31"/>
  </p:notesMasterIdLst>
  <p:sldIdLst>
    <p:sldId id="257" r:id="rId3"/>
    <p:sldId id="317" r:id="rId4"/>
    <p:sldId id="343" r:id="rId5"/>
    <p:sldId id="344" r:id="rId6"/>
    <p:sldId id="345" r:id="rId7"/>
    <p:sldId id="346" r:id="rId8"/>
    <p:sldId id="318" r:id="rId9"/>
    <p:sldId id="319" r:id="rId10"/>
    <p:sldId id="320" r:id="rId11"/>
    <p:sldId id="321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7" r:id="rId30"/>
  </p:sldIdLst>
  <p:sldSz cx="9144000" cy="6858000" type="screen4x3"/>
  <p:notesSz cx="7099300" cy="1022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27" autoAdjust="0"/>
    <p:restoredTop sz="95411" autoAdjust="0"/>
  </p:normalViewPr>
  <p:slideViewPr>
    <p:cSldViewPr>
      <p:cViewPr varScale="1">
        <p:scale>
          <a:sx n="111" d="100"/>
          <a:sy n="111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8E772CEF-2882-46A3-97D2-B63E9BCA68B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F7D141F8-53E0-47FC-9A83-F29C61A5E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1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141F8-53E0-47FC-9A83-F29C61A5E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8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ctr" rtl="1">
              <a:defRPr sz="48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6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3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7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1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19684-A8AB-4174-8403-D9FFDCAB9C2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EA42-5253-4564-87F6-252A5E042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4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8229600" cy="2209800"/>
          </a:xfrm>
        </p:spPr>
        <p:txBody>
          <a:bodyPr>
            <a:noAutofit/>
          </a:bodyPr>
          <a:lstStyle/>
          <a:p>
            <a:r>
              <a:rPr lang="fa-IR" dirty="0" smtClean="0">
                <a:cs typeface="B Titr" pitchFamily="2" charset="-78"/>
              </a:rPr>
              <a:t>انديشه سياسي كوفيان كه منجر به شهادت امام حسين عليه السلام شد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3429000"/>
            <a:ext cx="2667000" cy="3312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dirty="0" smtClean="0">
                <a:solidFill>
                  <a:schemeClr val="bg1"/>
                </a:solidFill>
                <a:cs typeface="Badr" panose="00000400000000000000" pitchFamily="2" charset="-78"/>
              </a:rPr>
              <a:t>بر اساس نظريه عمر :</a:t>
            </a:r>
          </a:p>
          <a:p>
            <a:pPr algn="just" rtl="1"/>
            <a:r>
              <a:rPr lang="fa-IR" sz="2400" dirty="0" smtClean="0">
                <a:solidFill>
                  <a:schemeClr val="bg1"/>
                </a:solidFill>
                <a:cs typeface="Badr" panose="00000400000000000000" pitchFamily="2" charset="-78"/>
              </a:rPr>
              <a:t>1ـ </a:t>
            </a:r>
            <a:r>
              <a:rPr lang="fa-IR" sz="2400" dirty="0">
                <a:solidFill>
                  <a:schemeClr val="bg1"/>
                </a:solidFill>
                <a:cs typeface="Badr" panose="00000400000000000000" pitchFamily="2" charset="-78"/>
              </a:rPr>
              <a:t>حاكم </a:t>
            </a:r>
            <a:r>
              <a:rPr lang="fa-IR" sz="2400" dirty="0" smtClean="0">
                <a:solidFill>
                  <a:schemeClr val="bg1"/>
                </a:solidFill>
                <a:cs typeface="Badr" panose="00000400000000000000" pitchFamily="2" charset="-78"/>
              </a:rPr>
              <a:t>هركسي ميتواند باشد.</a:t>
            </a:r>
          </a:p>
          <a:p>
            <a:pPr algn="just" rtl="1"/>
            <a:r>
              <a:rPr lang="fa-IR" sz="2400" dirty="0" smtClean="0">
                <a:solidFill>
                  <a:schemeClr val="bg1"/>
                </a:solidFill>
                <a:cs typeface="Badr" panose="00000400000000000000" pitchFamily="2" charset="-78"/>
              </a:rPr>
              <a:t>2ـ اطاعت از او بي چون و چرا واجب است هر چند برخلاف دستورات اسلام حكم كند .</a:t>
            </a:r>
            <a:endParaRPr lang="en-US" sz="2400" dirty="0">
              <a:solidFill>
                <a:schemeClr val="bg1"/>
              </a:solidFill>
              <a:cs typeface="Bad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66421"/>
            <a:ext cx="5105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chemeClr val="bg1"/>
                </a:solidFill>
              </a:rPr>
              <a:t/>
            </a:r>
            <a:br>
              <a:rPr lang="fa-IR" sz="2400" dirty="0">
                <a:solidFill>
                  <a:schemeClr val="bg1"/>
                </a:solidFill>
              </a:rPr>
            </a:b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از سوید بن غفلة نقل شده که عمر به من گفت: ای ابا امیة من نمی دانم، شاید پس از این سال، دیگر تو را نبینم؛ پس اگر برده ای حبشی و بینی بریده به تو دستوری داد، پس به حرفش گوش کن و اطاعتش نما! و اگر تو را زد، صبر کن و اگر محرومت کرد، صبر کن و اگر او چیزی را خواست که به دینت صدمه می زند به او بگو گوش کردم و اطاعت می کنم و به قیمت دینم، خونم را حفظ می کنم! و از جماعت جدا مشو</a:t>
            </a:r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algn="just" rtl="1"/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             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سند این روایت از عمر صحیح است.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200400" y="4343400"/>
            <a:ext cx="5105400" cy="1143000"/>
          </a:xfrm>
        </p:spPr>
        <p:txBody>
          <a:bodyPr>
            <a:noAutofit/>
          </a:bodyPr>
          <a:lstStyle/>
          <a:p>
            <a:pPr algn="ctr"/>
            <a:r>
              <a:rPr lang="fa-IR" sz="5400" dirty="0">
                <a:solidFill>
                  <a:schemeClr val="bg1"/>
                </a:solidFill>
                <a:cs typeface="B Titr" panose="00000700000000000000" pitchFamily="2" charset="-78"/>
              </a:rPr>
              <a:t>عدم تفرقه در جامعه </a:t>
            </a:r>
            <a:r>
              <a:rPr lang="fa-IR" sz="5400" dirty="0" smtClean="0">
                <a:solidFill>
                  <a:schemeClr val="bg1"/>
                </a:solidFill>
                <a:cs typeface="B Titr" panose="00000700000000000000" pitchFamily="2" charset="-78"/>
              </a:rPr>
              <a:t>اگر چه </a:t>
            </a:r>
            <a:r>
              <a:rPr lang="fa-IR" sz="5400" dirty="0">
                <a:solidFill>
                  <a:schemeClr val="bg1"/>
                </a:solidFill>
                <a:cs typeface="B Titr" panose="00000700000000000000" pitchFamily="2" charset="-78"/>
              </a:rPr>
              <a:t>حاکم هر کاری </a:t>
            </a:r>
            <a:r>
              <a:rPr lang="fa-IR" sz="5400" dirty="0" smtClean="0">
                <a:solidFill>
                  <a:schemeClr val="bg1"/>
                </a:solidFill>
                <a:cs typeface="B Titr" panose="00000700000000000000" pitchFamily="2" charset="-78"/>
              </a:rPr>
              <a:t>بکند </a:t>
            </a:r>
            <a:r>
              <a:rPr lang="fa-IR" sz="5400" dirty="0">
                <a:solidFill>
                  <a:schemeClr val="bg1"/>
                </a:solidFill>
                <a:cs typeface="B Titr" panose="00000700000000000000" pitchFamily="2" charset="-78"/>
              </a:rPr>
              <a:t>هر کسی ایجاد تفرقه کرد گردنش را بزنید</a:t>
            </a:r>
          </a:p>
        </p:txBody>
      </p:sp>
    </p:spTree>
    <p:extLst>
      <p:ext uri="{BB962C8B-B14F-4D97-AF65-F5344CB8AC3E}">
        <p14:creationId xmlns:p14="http://schemas.microsoft.com/office/powerpoint/2010/main" val="42833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A HEYDAR\Desktop\هر کسی با با جماعت مسلمانان مخالفت کرد گردنش را بزنید، صحیح مسلم ، چاپ بیت الأفکار، جلد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80" y="228600"/>
            <a:ext cx="5384820" cy="6423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0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A HEYDAR\Desktop\هر کسی  با جماعت مسلمانان مخالفت کرد گردنش را بزنید، صحیح مسلم ، چاپ بیت الأفکار، ص 77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00" y="228600"/>
            <a:ext cx="5553000" cy="6425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4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A HEYDAR\Desktop\هر کسی با با جماعت مسلمانان مخالفت کرد گردنش را بزنید، صحیح مسلم ، چاپ بیت الأفکار، ص 77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1818"/>
            <a:ext cx="5638800" cy="6417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922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1800" y="4648200"/>
            <a:ext cx="5562600" cy="1676400"/>
          </a:xfrm>
        </p:spPr>
        <p:txBody>
          <a:bodyPr>
            <a:noAutofit/>
          </a:bodyPr>
          <a:lstStyle/>
          <a:p>
            <a:pPr algn="just" rtl="1"/>
            <a:r>
              <a:rPr lang="fa-IR" sz="2500" dirty="0" smtClean="0">
                <a:solidFill>
                  <a:schemeClr val="bg1"/>
                </a:solidFill>
                <a:cs typeface="B Badr" panose="00000400000000000000" pitchFamily="2" charset="-78"/>
              </a:rPr>
              <a:t>ابن </a:t>
            </a:r>
            <a:r>
              <a:rPr lang="fa-IR" sz="2500" dirty="0">
                <a:solidFill>
                  <a:schemeClr val="bg1"/>
                </a:solidFill>
                <a:cs typeface="B Badr" panose="00000400000000000000" pitchFamily="2" charset="-78"/>
              </a:rPr>
              <a:t>ابی یعفور از پدرش از عرفجة نقل کرده که گفت: از پیامبر خدا صلی الله علیه و آله شنیدم که </a:t>
            </a:r>
            <a:r>
              <a:rPr lang="fa-IR" sz="2500" dirty="0" smtClean="0">
                <a:solidFill>
                  <a:schemeClr val="bg1"/>
                </a:solidFill>
                <a:cs typeface="B Badr" panose="00000400000000000000" pitchFamily="2" charset="-78"/>
              </a:rPr>
              <a:t>می فرمود</a:t>
            </a:r>
            <a:r>
              <a:rPr lang="fa-IR" sz="2500" dirty="0">
                <a:solidFill>
                  <a:schemeClr val="bg1"/>
                </a:solidFill>
                <a:cs typeface="B Badr" panose="00000400000000000000" pitchFamily="2" charset="-78"/>
              </a:rPr>
              <a:t>: در حالی که حکومتتان بر اساس اتحاد است و بر یک مرد مستقر شده است، اگر کسی آمد و خواست که میانتان تفرقه بیندازد یا اتحادتان را به پراکندگی بکشاند، او را بکشید</a:t>
            </a:r>
            <a:r>
              <a:rPr lang="fa-IR" sz="2500" dirty="0" smtClean="0">
                <a:solidFill>
                  <a:schemeClr val="bg1"/>
                </a:solidFill>
                <a:cs typeface="B Badr" panose="00000400000000000000" pitchFamily="2" charset="-78"/>
              </a:rPr>
              <a:t>!.</a:t>
            </a:r>
            <a:endParaRPr lang="fa-IR" sz="2500" dirty="0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71800" y="-35859"/>
            <a:ext cx="5562600" cy="16764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 rtl="1"/>
            <a:r>
              <a:rPr lang="fa-IR" sz="2800" dirty="0" smtClean="0">
                <a:solidFill>
                  <a:schemeClr val="bg1"/>
                </a:solidFill>
                <a:cs typeface="B Badr" panose="00000400000000000000" pitchFamily="2" charset="-78"/>
              </a:rPr>
              <a:t>14- باب کسی که کار مسلمانان را به تفرقه بکشاند در حالی که اجتماع نظر داشتند :                                  </a:t>
            </a:r>
            <a:endParaRPr lang="fa-IR" sz="2000" dirty="0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200" y="2286000"/>
            <a:ext cx="5562600" cy="16764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 rtl="1"/>
            <a:r>
              <a:rPr lang="fa-IR" sz="2500" dirty="0" smtClean="0">
                <a:solidFill>
                  <a:schemeClr val="bg1"/>
                </a:solidFill>
                <a:cs typeface="B Badr" panose="00000400000000000000" pitchFamily="2" charset="-78"/>
              </a:rPr>
              <a:t>از زیاد بن علاقة نقل شده: از عرفجة شنیدم که مي گفت: از پیامبر خدا صلی الله علیه و آله شنیدم : شرور و فسادهایی خواهد آمد پس [در این هنگام] هر کس را که خواست کار این امت را به تفرقه بکشاند، در حالی که امت متحد است، او را با شمشیر بزنید</a:t>
            </a:r>
            <a:r>
              <a:rPr lang="fa-IR" sz="2500" dirty="0">
                <a:solidFill>
                  <a:schemeClr val="bg1"/>
                </a:solidFill>
                <a:cs typeface="B Badr" panose="00000400000000000000" pitchFamily="2" charset="-78"/>
              </a:rPr>
              <a:t> ، هر کس که </a:t>
            </a:r>
            <a:r>
              <a:rPr lang="fa-IR" sz="2500" dirty="0" smtClean="0">
                <a:solidFill>
                  <a:schemeClr val="bg1"/>
                </a:solidFill>
                <a:cs typeface="B Badr" panose="00000400000000000000" pitchFamily="2" charset="-78"/>
              </a:rPr>
              <a:t>     می </a:t>
            </a:r>
            <a:r>
              <a:rPr lang="fa-IR" sz="2500" dirty="0">
                <a:solidFill>
                  <a:schemeClr val="bg1"/>
                </a:solidFill>
                <a:cs typeface="B Badr" panose="00000400000000000000" pitchFamily="2" charset="-78"/>
              </a:rPr>
              <a:t>خواهد باشد!. </a:t>
            </a:r>
          </a:p>
        </p:txBody>
      </p:sp>
    </p:spTree>
    <p:extLst>
      <p:ext uri="{BB962C8B-B14F-4D97-AF65-F5344CB8AC3E}">
        <p14:creationId xmlns:p14="http://schemas.microsoft.com/office/powerpoint/2010/main" val="25456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وهابیت\پالتاک 11- اندیشه سیاسی مردم کوفه\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90" y="143435"/>
            <a:ext cx="5731510" cy="6562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5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وهابیت\پالتاک 11- اندیشه سیاسی مردم کوفه\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90" y="228600"/>
            <a:ext cx="5731510" cy="647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7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وهابیت\پالتاک 11- اندیشه سیاسی مردم کوفه\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731510" cy="6508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6975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0400" y="3541712"/>
            <a:ext cx="5410200" cy="2495550"/>
          </a:xfrm>
        </p:spPr>
        <p:txBody>
          <a:bodyPr>
            <a:noAutofit/>
          </a:bodyPr>
          <a:lstStyle/>
          <a:p>
            <a:pPr algn="just" rtl="1"/>
            <a:r>
              <a:rPr lang="fa-IR" sz="2600" dirty="0" smtClean="0">
                <a:solidFill>
                  <a:schemeClr val="bg1"/>
                </a:solidFill>
                <a:cs typeface="B Badr" panose="00000400000000000000" pitchFamily="2" charset="-78"/>
              </a:rPr>
              <a:t/>
            </a:r>
            <a:br>
              <a:rPr lang="fa-IR" sz="2600" dirty="0" smtClean="0">
                <a:solidFill>
                  <a:schemeClr val="bg1"/>
                </a:solidFill>
                <a:cs typeface="B Badr" panose="00000400000000000000" pitchFamily="2" charset="-78"/>
              </a:rPr>
            </a:br>
            <a:r>
              <a:rPr lang="fa-IR" sz="2600" dirty="0" smtClean="0">
                <a:solidFill>
                  <a:schemeClr val="bg1"/>
                </a:solidFill>
                <a:cs typeface="B Badr" panose="00000400000000000000" pitchFamily="2" charset="-78"/>
              </a:rPr>
              <a:t>... </a:t>
            </a:r>
            <a:r>
              <a:rPr lang="fa-IR" sz="2600" dirty="0">
                <a:solidFill>
                  <a:schemeClr val="bg1"/>
                </a:solidFill>
                <a:cs typeface="B Badr" panose="00000400000000000000" pitchFamily="2" charset="-78"/>
              </a:rPr>
              <a:t>عبد الله پاسخ داد: مرا از تفرقه بر حذر داشتی و من بر کسی سبب مشقت نشده ام جز این که شنیدم که از بیعتی یاد می کنی که گذشته است و از پیمانی یاد می کنی که محکم شده است و من از تو خلافی سراغ ندارم و اگر مردم بر خلافت پسرت یزید اجتماع کنند، مخالفت نخواهم کرد</a:t>
            </a:r>
            <a:r>
              <a:rPr lang="fa-IR" sz="2600" dirty="0" smtClean="0">
                <a:solidFill>
                  <a:schemeClr val="bg1"/>
                </a:solidFill>
                <a:cs typeface="B Badr" panose="00000400000000000000" pitchFamily="2" charset="-78"/>
              </a:rPr>
              <a:t>.</a:t>
            </a:r>
            <a:endParaRPr lang="fa-IR" sz="2600" dirty="0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24200" y="685800"/>
            <a:ext cx="5410200" cy="28559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 rtl="1"/>
            <a:r>
              <a:rPr lang="fa-IR" sz="2600" dirty="0" smtClean="0">
                <a:solidFill>
                  <a:schemeClr val="bg1"/>
                </a:solidFill>
                <a:cs typeface="B Badr" panose="00000400000000000000" pitchFamily="2" charset="-78"/>
              </a:rPr>
              <a:t>... سپس عبد الرحمن بن ابی بکر با عصبانیت به منزلش رفت و معاویه نزد او فرستاد و دعوتش کرد و گفت: ای عبد الله وصیتم به تو که از تفرقه بدت می آید و می گویی که دوست ندارم شبی بر من بگذرد و امیری نداشته باشم، این است که تو را از ایجاد اختلاف یا این که تلاش کنی در زمین فساد کنی، بر حذر می دارم.</a:t>
            </a:r>
            <a:endParaRPr lang="fa-IR" sz="2600" dirty="0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3429000"/>
            <a:ext cx="2895600" cy="3312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400" dirty="0" smtClean="0">
                <a:solidFill>
                  <a:schemeClr val="bg1"/>
                </a:solidFill>
                <a:cs typeface="Badr" panose="00000400000000000000" pitchFamily="2" charset="-78"/>
              </a:rPr>
              <a:t>بر اساس نظريه :</a:t>
            </a:r>
          </a:p>
          <a:p>
            <a:pPr algn="just" rtl="1"/>
            <a:r>
              <a:rPr lang="fa-IR" sz="2000" dirty="0" smtClean="0">
                <a:solidFill>
                  <a:schemeClr val="bg1"/>
                </a:solidFill>
                <a:cs typeface="Badr" panose="00000400000000000000" pitchFamily="2" charset="-78"/>
              </a:rPr>
              <a:t>1ـ </a:t>
            </a:r>
            <a:r>
              <a:rPr lang="fa-IR" sz="2000" dirty="0">
                <a:solidFill>
                  <a:schemeClr val="bg1"/>
                </a:solidFill>
                <a:cs typeface="Badr" panose="00000400000000000000" pitchFamily="2" charset="-78"/>
              </a:rPr>
              <a:t>حاكم </a:t>
            </a:r>
            <a:r>
              <a:rPr lang="fa-IR" sz="2000" dirty="0" smtClean="0">
                <a:solidFill>
                  <a:schemeClr val="bg1"/>
                </a:solidFill>
                <a:cs typeface="Badr" panose="00000400000000000000" pitchFamily="2" charset="-78"/>
              </a:rPr>
              <a:t>بودن فرد مهم است و مهم نيست چكار مي كند.</a:t>
            </a:r>
          </a:p>
          <a:p>
            <a:pPr algn="just" rtl="1"/>
            <a:r>
              <a:rPr lang="fa-IR" sz="2000" dirty="0" smtClean="0">
                <a:solidFill>
                  <a:schemeClr val="bg1"/>
                </a:solidFill>
                <a:cs typeface="Badr" panose="00000400000000000000" pitchFamily="2" charset="-78"/>
              </a:rPr>
              <a:t>2ـ خروج بر او مصداق فساد در زمين است= مفسد في الارض (حتي اگر يزيد خليفه باشد)</a:t>
            </a:r>
          </a:p>
          <a:p>
            <a:pPr algn="just" rtl="1"/>
            <a:r>
              <a:rPr lang="fa-IR" sz="2000" dirty="0" smtClean="0">
                <a:solidFill>
                  <a:schemeClr val="bg1"/>
                </a:solidFill>
                <a:cs typeface="Badr" panose="00000400000000000000" pitchFamily="2" charset="-78"/>
              </a:rPr>
              <a:t>3ـ هر كسي بر چنين حاكمي خروج كرد بايد كشته شود حتي اگر امام حسين عليه السلام باشد.</a:t>
            </a:r>
            <a:endParaRPr lang="en-US" sz="2000" dirty="0">
              <a:solidFill>
                <a:schemeClr val="bg1"/>
              </a:solidFill>
              <a:cs typeface="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5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96754"/>
            <a:ext cx="35360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endParaRPr lang="fa-IR" sz="3000" b="1" dirty="0" smtClean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justLow" rtl="1"/>
            <a:r>
              <a:rPr lang="fa-IR" sz="30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1ـ </a:t>
            </a:r>
            <a:r>
              <a:rPr lang="fa-IR" sz="3000" b="1" dirty="0">
                <a:solidFill>
                  <a:schemeClr val="bg1"/>
                </a:solidFill>
                <a:cs typeface="B Mitra" panose="00000400000000000000" pitchFamily="2" charset="-78"/>
              </a:rPr>
              <a:t>بیعت کردن با هر حاکمی واجب است.</a:t>
            </a:r>
            <a:endParaRPr lang="en-US" sz="3000" b="1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justLow" rtl="1"/>
            <a:r>
              <a:rPr lang="fa-IR" sz="30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2ـ اطاعت </a:t>
            </a:r>
            <a:r>
              <a:rPr lang="fa-IR" sz="3000" b="1" dirty="0">
                <a:solidFill>
                  <a:schemeClr val="bg1"/>
                </a:solidFill>
                <a:cs typeface="B Mitra" panose="00000400000000000000" pitchFamily="2" charset="-78"/>
              </a:rPr>
              <a:t>بی چون و چرا از </a:t>
            </a:r>
            <a:r>
              <a:rPr lang="fa-IR" sz="30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هر حاکمي واجب است.</a:t>
            </a:r>
            <a:endParaRPr lang="en-US" sz="3000" b="1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justLow" rtl="1"/>
            <a:r>
              <a:rPr lang="fa-IR" sz="30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 3ـ </a:t>
            </a:r>
            <a:r>
              <a:rPr lang="fa-IR" sz="3000" b="1" dirty="0">
                <a:solidFill>
                  <a:schemeClr val="bg1"/>
                </a:solidFill>
                <a:cs typeface="B Mitra" panose="00000400000000000000" pitchFamily="2" charset="-78"/>
              </a:rPr>
              <a:t>عدم تفرقه در جامعه ولو اینکه حاکم هر </a:t>
            </a:r>
            <a:r>
              <a:rPr lang="fa-IR" sz="30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کاری انجام دهد.</a:t>
            </a:r>
            <a:endParaRPr lang="en-US" sz="3000" b="1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justLow" rtl="1"/>
            <a:r>
              <a:rPr lang="fa-IR" sz="3000" b="1" dirty="0">
                <a:solidFill>
                  <a:schemeClr val="bg1"/>
                </a:solidFill>
                <a:cs typeface="B Mitra" panose="00000400000000000000" pitchFamily="2" charset="-78"/>
              </a:rPr>
              <a:t>4ـ عقیده به </a:t>
            </a:r>
            <a:r>
              <a:rPr lang="fa-IR" sz="30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جبر.</a:t>
            </a:r>
            <a:endParaRPr lang="en-US" sz="3000" b="1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justLow" rtl="1"/>
            <a:r>
              <a:rPr lang="fa-IR" sz="30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5ـ خروج بر حاکم مساوی با مرگ جاهلیت و کفر.</a:t>
            </a:r>
            <a:endParaRPr lang="en-US" sz="30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60232" y="304800"/>
            <a:ext cx="2088232" cy="2808312"/>
          </a:xfrm>
          <a:prstGeom prst="ellipse">
            <a:avLst/>
          </a:prstGeom>
          <a:solidFill>
            <a:srgbClr val="FFFF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5 اصل وپایه اندیشه سیاسی جامعه زمان امام حسين عليه السلام که باعث شهادت امام حسین </a:t>
            </a:r>
            <a:r>
              <a:rPr lang="fa-IR" sz="800" b="1" dirty="0" smtClean="0">
                <a:solidFill>
                  <a:srgbClr val="002060"/>
                </a:solidFill>
                <a:cs typeface="B Mitra" panose="00000400000000000000" pitchFamily="2" charset="-78"/>
                <a:sym typeface="Roumouz"/>
              </a:rPr>
              <a:t>علیه السلام</a:t>
            </a:r>
            <a:r>
              <a:rPr lang="fa-IR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شد</a:t>
            </a:r>
            <a:endParaRPr lang="en-US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098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743200" y="4114800"/>
            <a:ext cx="6096000" cy="1143000"/>
          </a:xfrm>
        </p:spPr>
        <p:txBody>
          <a:bodyPr>
            <a:noAutofit/>
          </a:bodyPr>
          <a:lstStyle/>
          <a:p>
            <a:pPr algn="ctr"/>
            <a:r>
              <a:rPr lang="fa-IR" sz="8800" dirty="0">
                <a:solidFill>
                  <a:schemeClr val="bg1"/>
                </a:solidFill>
                <a:cs typeface="B Titr" panose="00000700000000000000" pitchFamily="2" charset="-78"/>
              </a:rPr>
              <a:t>عقیده به جبر</a:t>
            </a:r>
            <a:br>
              <a:rPr lang="fa-IR" sz="8800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8800" dirty="0">
                <a:solidFill>
                  <a:schemeClr val="bg1"/>
                </a:solidFill>
                <a:cs typeface="B Titr" panose="00000700000000000000" pitchFamily="2" charset="-78"/>
              </a:rPr>
              <a:t>و فهم غلط از</a:t>
            </a:r>
            <a:br>
              <a:rPr lang="fa-IR" sz="8800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8800" dirty="0">
                <a:solidFill>
                  <a:schemeClr val="bg1"/>
                </a:solidFill>
                <a:cs typeface="B Titr" panose="00000700000000000000" pitchFamily="2" charset="-78"/>
              </a:rPr>
              <a:t>قضا و قدر </a:t>
            </a:r>
          </a:p>
        </p:txBody>
      </p:sp>
    </p:spTree>
    <p:extLst>
      <p:ext uri="{BB962C8B-B14F-4D97-AF65-F5344CB8AC3E}">
        <p14:creationId xmlns:p14="http://schemas.microsoft.com/office/powerpoint/2010/main" val="2061573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00" y="116632"/>
            <a:ext cx="4696904" cy="6624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8" y="116632"/>
            <a:ext cx="428968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5616623" cy="636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35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4200" y="2133600"/>
            <a:ext cx="5486400" cy="3816350"/>
          </a:xfrm>
        </p:spPr>
        <p:txBody>
          <a:bodyPr>
            <a:noAutofit/>
          </a:bodyPr>
          <a:lstStyle/>
          <a:p>
            <a:pPr algn="just" rtl="1"/>
            <a:r>
              <a:rPr lang="fa-IR" sz="3500" dirty="0">
                <a:solidFill>
                  <a:schemeClr val="bg1"/>
                </a:solidFill>
                <a:cs typeface="B Badr" panose="00000400000000000000" pitchFamily="2" charset="-78"/>
              </a:rPr>
              <a:t>... سپس معاویه گفت: به خدا قسم تو ای ام المومنین آگاه به خداوند و پیامبرش هستی و ما را به حق هدایت کردی و ما را بر گرفتن سهممان تحریک کردید و تو شایستگی داری که دستورت اطاعت و سخنت شنیده شود و حکومت یزید </a:t>
            </a:r>
            <a:r>
              <a:rPr lang="fa-IR" sz="3500" dirty="0" smtClean="0">
                <a:solidFill>
                  <a:schemeClr val="bg1"/>
                </a:solidFill>
                <a:cs typeface="B Badr" panose="00000400000000000000" pitchFamily="2" charset="-78"/>
              </a:rPr>
              <a:t>قضای </a:t>
            </a:r>
            <a:r>
              <a:rPr lang="fa-IR" sz="3500" dirty="0">
                <a:solidFill>
                  <a:schemeClr val="bg1"/>
                </a:solidFill>
                <a:cs typeface="B Badr" panose="00000400000000000000" pitchFamily="2" charset="-78"/>
              </a:rPr>
              <a:t>حتمی </a:t>
            </a:r>
            <a:r>
              <a:rPr lang="fa-IR" sz="3500" dirty="0" smtClean="0">
                <a:solidFill>
                  <a:schemeClr val="bg1"/>
                </a:solidFill>
                <a:cs typeface="B Badr" panose="00000400000000000000" pitchFamily="2" charset="-78"/>
              </a:rPr>
              <a:t>ومقدر </a:t>
            </a:r>
            <a:r>
              <a:rPr lang="fa-IR" sz="3500" dirty="0">
                <a:solidFill>
                  <a:schemeClr val="bg1"/>
                </a:solidFill>
                <a:cs typeface="B Badr" panose="00000400000000000000" pitchFamily="2" charset="-78"/>
              </a:rPr>
              <a:t>الهی است و مردم نقشی در تعیین امرشان </a:t>
            </a:r>
            <a:r>
              <a:rPr lang="fa-IR" sz="3500" dirty="0" smtClean="0">
                <a:solidFill>
                  <a:schemeClr val="bg1"/>
                </a:solidFill>
                <a:cs typeface="B Badr" panose="00000400000000000000" pitchFamily="2" charset="-78"/>
              </a:rPr>
              <a:t>ندارند (اختيار تغييرش را ندارند).</a:t>
            </a:r>
            <a:endParaRPr lang="fa-IR" sz="3500" dirty="0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3276600"/>
            <a:ext cx="2667000" cy="3312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400" dirty="0" smtClean="0">
                <a:solidFill>
                  <a:schemeClr val="bg1"/>
                </a:solidFill>
                <a:cs typeface="Badr" panose="00000400000000000000" pitchFamily="2" charset="-78"/>
              </a:rPr>
              <a:t>بر اساس نظريه :</a:t>
            </a:r>
          </a:p>
          <a:p>
            <a:pPr algn="just" rtl="1"/>
            <a:r>
              <a:rPr lang="fa-IR" sz="1900" dirty="0" smtClean="0">
                <a:solidFill>
                  <a:schemeClr val="bg1"/>
                </a:solidFill>
                <a:cs typeface="Badr" panose="00000400000000000000" pitchFamily="2" charset="-78"/>
              </a:rPr>
              <a:t>1ـ يزيد بر اساس اراده خاص و تغيير ناپذير الهي خليفه شده است.</a:t>
            </a:r>
          </a:p>
          <a:p>
            <a:pPr algn="just" rtl="1"/>
            <a:r>
              <a:rPr lang="fa-IR" sz="1900" dirty="0" smtClean="0">
                <a:solidFill>
                  <a:schemeClr val="bg1"/>
                </a:solidFill>
                <a:cs typeface="Badr" panose="00000400000000000000" pitchFamily="2" charset="-78"/>
              </a:rPr>
              <a:t>2ـ مردم به هيچ عنوان حق اعتراض ندارند حتي اگر يزيد هر جرمي مرتكب شده يا بشود و لياقت حكومت نداشته باشد. (شرابخواري،سگ بازي، ميمون بازي،زناي با محارم،ترك نماز)</a:t>
            </a:r>
            <a:endParaRPr lang="en-US" sz="2000" dirty="0">
              <a:solidFill>
                <a:schemeClr val="bg1"/>
              </a:solidFill>
              <a:cs typeface="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169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67000" y="4365625"/>
            <a:ext cx="6477000" cy="1143000"/>
          </a:xfrm>
        </p:spPr>
        <p:txBody>
          <a:bodyPr>
            <a:noAutofit/>
          </a:bodyPr>
          <a:lstStyle/>
          <a:p>
            <a:pPr algn="ctr"/>
            <a:r>
              <a:rPr lang="fa-IR" sz="8000" dirty="0">
                <a:solidFill>
                  <a:schemeClr val="bg1"/>
                </a:solidFill>
                <a:cs typeface="B Titr" panose="00000700000000000000" pitchFamily="2" charset="-78"/>
              </a:rPr>
              <a:t>خروج بر حاکم مساوی با مرگ جاهلیت و کفر</a:t>
            </a:r>
            <a:endParaRPr lang="en-US" sz="8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726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A HEYDAR\Desktop\خروج بر حاکم، بخاری ، جلد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638800" cy="636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3303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A HEYDAR\Desktop\خروج بر حاکم، بخاری ، ص135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56" y="152400"/>
            <a:ext cx="5839544" cy="647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8966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-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60376" y="3048000"/>
            <a:ext cx="4796118" cy="3048000"/>
          </a:xfrm>
        </p:spPr>
        <p:txBody>
          <a:bodyPr>
            <a:noAutofit/>
          </a:bodyPr>
          <a:lstStyle/>
          <a:p>
            <a:pPr algn="just" rtl="1"/>
            <a:r>
              <a:rPr lang="fa-IR" sz="3200" dirty="0" smtClean="0">
                <a:solidFill>
                  <a:schemeClr val="bg1"/>
                </a:solidFill>
                <a:cs typeface="B Badr" panose="00000400000000000000" pitchFamily="2" charset="-78"/>
              </a:rPr>
              <a:t/>
            </a:r>
            <a:br>
              <a:rPr lang="fa-IR" sz="3200" dirty="0" smtClean="0">
                <a:solidFill>
                  <a:schemeClr val="bg1"/>
                </a:solidFill>
                <a:cs typeface="B Badr" panose="00000400000000000000" pitchFamily="2" charset="-78"/>
              </a:rPr>
            </a:br>
            <a:r>
              <a:rPr lang="fa-IR" sz="3200" dirty="0" smtClean="0">
                <a:solidFill>
                  <a:schemeClr val="bg1"/>
                </a:solidFill>
                <a:cs typeface="B Badr" panose="00000400000000000000" pitchFamily="2" charset="-78"/>
              </a:rPr>
              <a:t>از </a:t>
            </a:r>
            <a:r>
              <a:rPr lang="fa-IR" sz="3200" dirty="0">
                <a:solidFill>
                  <a:schemeClr val="bg1"/>
                </a:solidFill>
                <a:cs typeface="B Badr" panose="00000400000000000000" pitchFamily="2" charset="-78"/>
              </a:rPr>
              <a:t>ابن عباس از پیامبر خدا صلی الله علیه و آله نقل شده که فرمود: هر کس از کار امیری بدش بیاید، باید صبر کند؛ زیرا </a:t>
            </a:r>
            <a:r>
              <a:rPr lang="fa-IR" sz="3200" dirty="0" smtClean="0">
                <a:solidFill>
                  <a:schemeClr val="bg1"/>
                </a:solidFill>
                <a:cs typeface="B Badr" panose="00000400000000000000" pitchFamily="2" charset="-78"/>
              </a:rPr>
              <a:t>هر کسي </a:t>
            </a:r>
            <a:r>
              <a:rPr lang="fa-IR" sz="3200" dirty="0">
                <a:solidFill>
                  <a:schemeClr val="bg1"/>
                </a:solidFill>
                <a:cs typeface="B Badr" panose="00000400000000000000" pitchFamily="2" charset="-78"/>
              </a:rPr>
              <a:t>از </a:t>
            </a:r>
            <a:r>
              <a:rPr lang="fa-IR" sz="3200" dirty="0" smtClean="0">
                <a:solidFill>
                  <a:schemeClr val="bg1"/>
                </a:solidFill>
                <a:cs typeface="B Badr" panose="00000400000000000000" pitchFamily="2" charset="-78"/>
              </a:rPr>
              <a:t>اطاعت سلطان</a:t>
            </a:r>
            <a:r>
              <a:rPr lang="fa-IR" sz="3200" dirty="0">
                <a:solidFill>
                  <a:schemeClr val="bg1"/>
                </a:solidFill>
                <a:cs typeface="B Badr" panose="00000400000000000000" pitchFamily="2" charset="-78"/>
              </a:rPr>
              <a:t>، وجبی خارج شود، به مرگ </a:t>
            </a:r>
            <a:r>
              <a:rPr lang="fa-IR" sz="3200" dirty="0" smtClean="0">
                <a:solidFill>
                  <a:schemeClr val="bg1"/>
                </a:solidFill>
                <a:cs typeface="B Badr" panose="00000400000000000000" pitchFamily="2" charset="-78"/>
              </a:rPr>
              <a:t>كفر و جاهلیت </a:t>
            </a:r>
            <a:r>
              <a:rPr lang="fa-IR" sz="3200" dirty="0">
                <a:solidFill>
                  <a:schemeClr val="bg1"/>
                </a:solidFill>
                <a:cs typeface="B Badr" panose="00000400000000000000" pitchFamily="2" charset="-78"/>
              </a:rPr>
              <a:t>مرده است</a:t>
            </a:r>
            <a:r>
              <a:rPr lang="fa-IR" sz="3200" dirty="0" smtClean="0">
                <a:solidFill>
                  <a:schemeClr val="bg1"/>
                </a:solidFill>
                <a:cs typeface="B Badr" panose="00000400000000000000" pitchFamily="2" charset="-78"/>
              </a:rPr>
              <a:t>!.</a:t>
            </a:r>
            <a:endParaRPr lang="fa-IR" sz="3200" dirty="0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55894" y="762000"/>
            <a:ext cx="4800600" cy="2084387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 rtl="1"/>
            <a:r>
              <a:rPr lang="fa-IR" sz="3600" dirty="0" smtClean="0">
                <a:solidFill>
                  <a:schemeClr val="bg1"/>
                </a:solidFill>
                <a:cs typeface="B Badr" panose="00000400000000000000" pitchFamily="2" charset="-78"/>
              </a:rPr>
              <a:t>باب فرمایش پیامبر خدا صلی الله علیه و آله که فرمود: پس از من کارهایی را خواهید دید که آن را انکار کرده و نمی شناسید.</a:t>
            </a:r>
            <a:endParaRPr lang="fa-IR" sz="3600" dirty="0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3276600"/>
            <a:ext cx="2667000" cy="3312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400" dirty="0" smtClean="0">
                <a:solidFill>
                  <a:schemeClr val="bg1"/>
                </a:solidFill>
                <a:cs typeface="Badr" panose="00000400000000000000" pitchFamily="2" charset="-78"/>
              </a:rPr>
              <a:t>بر اساس نظريه :</a:t>
            </a:r>
          </a:p>
          <a:p>
            <a:pPr algn="just" rtl="1"/>
            <a:r>
              <a:rPr lang="fa-IR" sz="1900" dirty="0" smtClean="0">
                <a:solidFill>
                  <a:schemeClr val="bg1"/>
                </a:solidFill>
                <a:cs typeface="Badr" panose="00000400000000000000" pitchFamily="2" charset="-78"/>
              </a:rPr>
              <a:t>1ـ اگر كسي از سلطان به هر دليلي بدش بيايد (حتي اگر سلطان ظالم باشد) ، بايد صبر كندو حق اعتراض ندارد.</a:t>
            </a:r>
          </a:p>
          <a:p>
            <a:pPr algn="just" rtl="1"/>
            <a:r>
              <a:rPr lang="fa-IR" sz="1900" dirty="0" smtClean="0">
                <a:solidFill>
                  <a:schemeClr val="bg1"/>
                </a:solidFill>
                <a:cs typeface="Badr" panose="00000400000000000000" pitchFamily="2" charset="-78"/>
              </a:rPr>
              <a:t>2ـ در همه حال بايد مطيع سلطان باشد.</a:t>
            </a:r>
          </a:p>
          <a:p>
            <a:pPr algn="just" rtl="1"/>
            <a:r>
              <a:rPr lang="fa-IR" sz="1900" dirty="0" smtClean="0">
                <a:solidFill>
                  <a:schemeClr val="bg1"/>
                </a:solidFill>
                <a:cs typeface="Badr" panose="00000400000000000000" pitchFamily="2" charset="-78"/>
              </a:rPr>
              <a:t>3ـ عدم اطاعت ازچنين حاكمي، كفر محسوب مي شود (و مستحق مرگ).</a:t>
            </a:r>
            <a:endParaRPr lang="en-US" sz="2000" dirty="0">
              <a:solidFill>
                <a:schemeClr val="bg1"/>
              </a:solidFill>
              <a:cs typeface="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65043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27572" y="609600"/>
            <a:ext cx="5278812" cy="1905000"/>
          </a:xfrm>
          <a:solidFill>
            <a:srgbClr val="92D05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و بر اساس همين نظريات بود كه امام حسين عليه السلام را به شهادت رساندند و با قصد تقرب به خدا ايشان را آماج ضربات شميشير و نيزه و تير و سنگ قرار مي داند و اهل بيت عليهم السلام را خارجي خواندند.</a:t>
            </a:r>
            <a:endParaRPr lang="ar-LB" sz="2400" dirty="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2384" y="3505200"/>
            <a:ext cx="533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ألا </a:t>
            </a:r>
            <a:r>
              <a:rPr lang="ar-SA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لَعْنَةُ </a:t>
            </a:r>
            <a:r>
              <a:rPr lang="ar-SA" sz="2800" b="1" dirty="0">
                <a:solidFill>
                  <a:srgbClr val="FFFF00"/>
                </a:solidFill>
                <a:cs typeface="B Titr" panose="00000700000000000000" pitchFamily="2" charset="-78"/>
              </a:rPr>
              <a:t>اللَّهِ عَلَى الظَّالِمِينَ </a:t>
            </a:r>
            <a:endParaRPr lang="fa-IR" sz="2800" b="1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rtl="1"/>
            <a:r>
              <a:rPr lang="ar-LB" sz="2400" dirty="0" smtClean="0">
                <a:cs typeface="B Badr" panose="00000400000000000000" pitchFamily="2" charset="-78"/>
              </a:rPr>
              <a:t>[</a:t>
            </a:r>
            <a:r>
              <a:rPr lang="fa-IR" sz="2400" dirty="0">
                <a:cs typeface="B Badr" panose="00000400000000000000" pitchFamily="2" charset="-78"/>
              </a:rPr>
              <a:t>سوره </a:t>
            </a:r>
            <a:r>
              <a:rPr lang="ar-LB" sz="2400" dirty="0">
                <a:cs typeface="B Badr" panose="00000400000000000000" pitchFamily="2" charset="-78"/>
              </a:rPr>
              <a:t>هود</a:t>
            </a:r>
            <a:r>
              <a:rPr lang="fa-IR" sz="2400" dirty="0">
                <a:cs typeface="B Badr" panose="00000400000000000000" pitchFamily="2" charset="-78"/>
              </a:rPr>
              <a:t>، آيه</a:t>
            </a:r>
            <a:r>
              <a:rPr lang="ar-LB" sz="2400" dirty="0">
                <a:cs typeface="B Badr" panose="00000400000000000000" pitchFamily="2" charset="-78"/>
              </a:rPr>
              <a:t> </a:t>
            </a:r>
            <a:r>
              <a:rPr lang="fa-IR" sz="2400" dirty="0">
                <a:cs typeface="B Badr" panose="00000400000000000000" pitchFamily="2" charset="-78"/>
              </a:rPr>
              <a:t>18</a:t>
            </a:r>
            <a:r>
              <a:rPr lang="ar-LB" sz="2400" dirty="0" smtClean="0">
                <a:cs typeface="B Badr" panose="00000400000000000000" pitchFamily="2" charset="-78"/>
              </a:rPr>
              <a:t>]</a:t>
            </a:r>
            <a:endParaRPr lang="en-US" sz="2400" dirty="0" smtClean="0">
              <a:cs typeface="B Badr" panose="00000400000000000000" pitchFamily="2" charset="-78"/>
            </a:endParaRPr>
          </a:p>
          <a:p>
            <a:pPr rtl="1"/>
            <a:endParaRPr lang="ar-LB" sz="2400" dirty="0">
              <a:cs typeface="B Badr" panose="00000400000000000000" pitchFamily="2" charset="-78"/>
            </a:endParaRPr>
          </a:p>
          <a:p>
            <a:pPr algn="just" rtl="1"/>
            <a:endParaRPr lang="fa-IR" sz="3600" dirty="0" smtClean="0">
              <a:cs typeface="_MRT_Khodkar" panose="00000700000000000000" pitchFamily="2" charset="-78"/>
            </a:endParaRPr>
          </a:p>
          <a:p>
            <a:pPr algn="ctr" rtl="1"/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«</a:t>
            </a:r>
            <a:r>
              <a:rPr lang="ar-SA" sz="2800" b="1" dirty="0">
                <a:solidFill>
                  <a:srgbClr val="FFFF00"/>
                </a:solidFill>
                <a:cs typeface="B Titr" panose="00000700000000000000" pitchFamily="2" charset="-78"/>
              </a:rPr>
              <a:t>وَسَيَعْلَمُ الَّذِينَ ظَلَمُوا أَيَّ مُنْقَلَبٍ يَنْقَلِبُونَ</a:t>
            </a:r>
            <a:r>
              <a:rPr lang="fa-IR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»</a:t>
            </a:r>
            <a:endParaRPr lang="ar-LB" sz="2800" b="1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rtl="1"/>
            <a:r>
              <a:rPr lang="ar-SA" sz="2400" dirty="0">
                <a:cs typeface="B Badr" panose="00000400000000000000" pitchFamily="2" charset="-78"/>
              </a:rPr>
              <a:t> [</a:t>
            </a:r>
            <a:r>
              <a:rPr lang="fa-IR" sz="2400" dirty="0">
                <a:cs typeface="B Badr" panose="00000400000000000000" pitchFamily="2" charset="-78"/>
              </a:rPr>
              <a:t>سوره </a:t>
            </a:r>
            <a:r>
              <a:rPr lang="ar-SA" sz="2400" dirty="0">
                <a:cs typeface="B Badr" panose="00000400000000000000" pitchFamily="2" charset="-78"/>
              </a:rPr>
              <a:t>الشعراء</a:t>
            </a:r>
            <a:r>
              <a:rPr lang="fa-IR" sz="2400" dirty="0">
                <a:cs typeface="B Badr" panose="00000400000000000000" pitchFamily="2" charset="-78"/>
              </a:rPr>
              <a:t>، آيه</a:t>
            </a:r>
            <a:r>
              <a:rPr lang="ar-SA" sz="2400" dirty="0">
                <a:cs typeface="B Badr" panose="00000400000000000000" pitchFamily="2" charset="-78"/>
              </a:rPr>
              <a:t> 227]</a:t>
            </a:r>
            <a:endParaRPr lang="en-US" sz="2400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2520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971800" y="3962400"/>
            <a:ext cx="5562600" cy="1143000"/>
          </a:xfrm>
        </p:spPr>
        <p:txBody>
          <a:bodyPr>
            <a:noAutofit/>
          </a:bodyPr>
          <a:lstStyle/>
          <a:p>
            <a:pPr algn="ctr"/>
            <a:r>
              <a:rPr lang="fa-IR" sz="7200" cap="all" spc="50" dirty="0">
                <a:solidFill>
                  <a:schemeClr val="bg1"/>
                </a:solidFill>
                <a:cs typeface="B Titr" panose="00000700000000000000" pitchFamily="2" charset="-78"/>
              </a:rPr>
              <a:t>بیعت با هر حاکمی واجب است</a:t>
            </a:r>
          </a:p>
        </p:txBody>
      </p:sp>
    </p:spTree>
    <p:extLst>
      <p:ext uri="{BB962C8B-B14F-4D97-AF65-F5344CB8AC3E}">
        <p14:creationId xmlns:p14="http://schemas.microsoft.com/office/powerpoint/2010/main" val="32900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A HEYDAR\Desktop\هر کسی با با جماعت مسلمانان مخالفت کرد گردنش را بزنید، صحیح مسلم ، چاپ بیت الأفکار، جلد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384820" cy="657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2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A HEYDAR\Desktop\از خلفای شیطانی باید اطاعت کرد، صحیح مسلم ، چاپ بیت الأفکار، ص 77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90" y="152400"/>
            <a:ext cx="5731510" cy="6592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6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4200" y="4419600"/>
            <a:ext cx="5486400" cy="1600200"/>
          </a:xfrm>
        </p:spPr>
        <p:txBody>
          <a:bodyPr>
            <a:noAutofit/>
          </a:bodyPr>
          <a:lstStyle/>
          <a:p>
            <a:pPr algn="just" rtl="1"/>
            <a:r>
              <a:rPr lang="fa-IR" sz="2400" dirty="0" smtClean="0">
                <a:solidFill>
                  <a:schemeClr val="bg1"/>
                </a:solidFill>
              </a:rPr>
              <a:t>از </a:t>
            </a:r>
            <a:r>
              <a:rPr lang="fa-IR" sz="2400" dirty="0">
                <a:solidFill>
                  <a:schemeClr val="bg1"/>
                </a:solidFill>
              </a:rPr>
              <a:t>ابو سلام نقل شده </a:t>
            </a:r>
            <a:r>
              <a:rPr lang="fa-IR" sz="2400" dirty="0" smtClean="0">
                <a:solidFill>
                  <a:schemeClr val="bg1"/>
                </a:solidFill>
              </a:rPr>
              <a:t>حذیفة </a:t>
            </a:r>
            <a:r>
              <a:rPr lang="fa-IR" sz="2400" dirty="0">
                <a:solidFill>
                  <a:schemeClr val="bg1"/>
                </a:solidFill>
              </a:rPr>
              <a:t>بن یمان گفت: ای رسول </a:t>
            </a:r>
            <a:r>
              <a:rPr lang="fa-IR" sz="2400" dirty="0" smtClean="0">
                <a:solidFill>
                  <a:schemeClr val="bg1"/>
                </a:solidFill>
              </a:rPr>
              <a:t>خدا </a:t>
            </a:r>
            <a:r>
              <a:rPr lang="fa-IR" sz="2400" dirty="0">
                <a:solidFill>
                  <a:schemeClr val="bg1"/>
                </a:solidFill>
              </a:rPr>
              <a:t>ما در شر و بدی بودیم سپس خداوند خیر و خوبی را آورد و ما الان در آن هستیم. آیا پس از این خیر، شری خواهد بود؟. فرمود: بله. گفتم: آیا پس از این خیر شری خواهد بود؟ فرمود: بله. عرض کردم: چگونه؟ فرمود: پس از من امامانی خواهند بود که به هدایتم هدایت نشده و به سنتم عمل </a:t>
            </a:r>
            <a:r>
              <a:rPr lang="fa-IR" sz="2400" dirty="0" smtClean="0">
                <a:solidFill>
                  <a:schemeClr val="bg1"/>
                </a:solidFill>
              </a:rPr>
              <a:t>نمی کنند، </a:t>
            </a:r>
            <a:r>
              <a:rPr lang="fa-IR" sz="2400" dirty="0">
                <a:solidFill>
                  <a:schemeClr val="bg1"/>
                </a:solidFill>
              </a:rPr>
              <a:t>در میانشان مردانی سر بلند خواهند کرد که در بدن انسان هستند اما </a:t>
            </a:r>
            <a:r>
              <a:rPr lang="fa-IR" sz="2400" dirty="0" smtClean="0">
                <a:solidFill>
                  <a:schemeClr val="bg1"/>
                </a:solidFill>
              </a:rPr>
              <a:t>قلب هایشان </a:t>
            </a:r>
            <a:r>
              <a:rPr lang="fa-IR" sz="2400" dirty="0">
                <a:solidFill>
                  <a:schemeClr val="bg1"/>
                </a:solidFill>
              </a:rPr>
              <a:t>قلب شیاطین است. گفت: عرض کردم: اگر آن هنگام را درک کردم، چه واکنشی نشان بدهم ای رسول خدا صلی الله علیه و آله؟. فرمود: گوش فرا می دهی و از امیر اطاعت می نمایی و اگر چه بر پشتت شلاق بزند و مالت را بگیرد، گوش کن و اطاعت نما!.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" y="3581400"/>
            <a:ext cx="2804864" cy="30837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b="1" dirty="0" smtClean="0">
                <a:solidFill>
                  <a:schemeClr val="bg1"/>
                </a:solidFill>
                <a:cs typeface="Badr" panose="00000400000000000000" pitchFamily="2" charset="-78"/>
              </a:rPr>
              <a:t>بر اساس اين نظريه:</a:t>
            </a:r>
          </a:p>
          <a:p>
            <a:pPr algn="just" rtl="1"/>
            <a:r>
              <a:rPr lang="fa-IR" sz="2200" dirty="0" smtClean="0">
                <a:solidFill>
                  <a:schemeClr val="bg1"/>
                </a:solidFill>
                <a:cs typeface="Badr" panose="00000400000000000000" pitchFamily="2" charset="-78"/>
              </a:rPr>
              <a:t>1ـ اطاعت از هر حاكمي واجب است حتي اگر تمام وجودش شيطاني باشد.</a:t>
            </a:r>
          </a:p>
          <a:p>
            <a:pPr algn="just" rtl="1"/>
            <a:r>
              <a:rPr lang="fa-IR" sz="2200" dirty="0" smtClean="0">
                <a:solidFill>
                  <a:schemeClr val="bg1"/>
                </a:solidFill>
                <a:cs typeface="Badr" panose="00000400000000000000" pitchFamily="2" charset="-78"/>
              </a:rPr>
              <a:t>2ـ ظلم ستيزي ممنوع است.</a:t>
            </a:r>
          </a:p>
          <a:p>
            <a:pPr algn="just" rtl="1"/>
            <a:r>
              <a:rPr lang="fa-IR" sz="2200" dirty="0" smtClean="0">
                <a:solidFill>
                  <a:schemeClr val="bg1"/>
                </a:solidFill>
                <a:cs typeface="Badr" panose="00000400000000000000" pitchFamily="2" charset="-78"/>
              </a:rPr>
              <a:t>3ـ در مقابل ظلم بايد كرنش نمود و فقط اطاعت كرد.</a:t>
            </a:r>
            <a:endParaRPr lang="en-US" sz="2200" dirty="0">
              <a:solidFill>
                <a:schemeClr val="bg1"/>
              </a:solidFill>
              <a:cs typeface="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9647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200400" y="3733800"/>
            <a:ext cx="54864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7200" cap="all" spc="50" dirty="0">
                <a:solidFill>
                  <a:schemeClr val="bg1"/>
                </a:solidFill>
                <a:cs typeface="B Titr" panose="00000700000000000000" pitchFamily="2" charset="-78"/>
              </a:rPr>
              <a:t>اطاعت </a:t>
            </a:r>
            <a:r>
              <a:rPr lang="fa-IR" sz="7200" cap="all" spc="50" dirty="0" smtClean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7200" cap="all" spc="50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7200" cap="all" spc="50" dirty="0" smtClean="0">
                <a:solidFill>
                  <a:schemeClr val="bg1"/>
                </a:solidFill>
                <a:cs typeface="B Titr" panose="00000700000000000000" pitchFamily="2" charset="-78"/>
              </a:rPr>
              <a:t>بی </a:t>
            </a:r>
            <a:r>
              <a:rPr lang="fa-IR" sz="7200" cap="all" spc="50" dirty="0">
                <a:solidFill>
                  <a:schemeClr val="bg1"/>
                </a:solidFill>
                <a:cs typeface="B Titr" panose="00000700000000000000" pitchFamily="2" charset="-78"/>
              </a:rPr>
              <a:t>چون و </a:t>
            </a:r>
            <a:r>
              <a:rPr lang="fa-IR" sz="7200" cap="all" spc="50" dirty="0" smtClean="0">
                <a:solidFill>
                  <a:schemeClr val="bg1"/>
                </a:solidFill>
                <a:cs typeface="B Titr" panose="00000700000000000000" pitchFamily="2" charset="-78"/>
              </a:rPr>
              <a:t>چرا</a:t>
            </a:r>
            <a:br>
              <a:rPr lang="fa-IR" sz="7200" cap="all" spc="50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7200" cap="all" spc="50" dirty="0" smtClean="0">
                <a:solidFill>
                  <a:schemeClr val="bg1"/>
                </a:solidFill>
                <a:cs typeface="B Titr" panose="00000700000000000000" pitchFamily="2" charset="-78"/>
              </a:rPr>
              <a:t>از هر حاکمی</a:t>
            </a:r>
            <a:endParaRPr lang="fa-IR" sz="7200" cap="all" spc="5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28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A HEYDAR\Desktop\از حاکم بی چون و چرا باید اطاعت کرد، السنة، ابوبکر الخلال، جلد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3405"/>
            <a:ext cx="5832648" cy="6472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7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A HEYDAR\Desktop\از حاکم بی چون و چرا باید اطاعت کرد، السنة، ابوبکر الخلال، ج1، ص1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"/>
            <a:ext cx="5486400" cy="662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0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3222</TotalTime>
  <Words>891</Words>
  <Application>Microsoft Office PowerPoint</Application>
  <PresentationFormat>On-screen Show (4:3)</PresentationFormat>
  <Paragraphs>50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_MRT_Khodkar</vt:lpstr>
      <vt:lpstr>Arial</vt:lpstr>
      <vt:lpstr>B Badr</vt:lpstr>
      <vt:lpstr>B Mitra</vt:lpstr>
      <vt:lpstr>B Nazanin</vt:lpstr>
      <vt:lpstr>B Titr</vt:lpstr>
      <vt:lpstr>Badr</vt:lpstr>
      <vt:lpstr>Calibri</vt:lpstr>
      <vt:lpstr>Calibri Light</vt:lpstr>
      <vt:lpstr>Rockwell</vt:lpstr>
      <vt:lpstr>Roumouz</vt:lpstr>
      <vt:lpstr>Times New Roman</vt:lpstr>
      <vt:lpstr>Wingdings 2</vt:lpstr>
      <vt:lpstr>Foundry</vt:lpstr>
      <vt:lpstr>Office Theme</vt:lpstr>
      <vt:lpstr>انديشه سياسي كوفيان كه منجر به شهادت امام حسين عليه السلام شد</vt:lpstr>
      <vt:lpstr>PowerPoint Presentation</vt:lpstr>
      <vt:lpstr>بیعت با هر حاکمی واجب است</vt:lpstr>
      <vt:lpstr>PowerPoint Presentation</vt:lpstr>
      <vt:lpstr>PowerPoint Presentation</vt:lpstr>
      <vt:lpstr>از ابو سلام نقل شده حذیفة بن یمان گفت: ای رسول خدا ما در شر و بدی بودیم سپس خداوند خیر و خوبی را آورد و ما الان در آن هستیم. آیا پس از این خیر، شری خواهد بود؟. فرمود: بله. گفتم: آیا پس از این خیر شری خواهد بود؟ فرمود: بله. عرض کردم: چگونه؟ فرمود: پس از من امامانی خواهند بود که به هدایتم هدایت نشده و به سنتم عمل نمی کنند، در میانشان مردانی سر بلند خواهند کرد که در بدن انسان هستند اما قلب هایشان قلب شیاطین است. گفت: عرض کردم: اگر آن هنگام را درک کردم، چه واکنشی نشان بدهم ای رسول خدا صلی الله علیه و آله؟. فرمود: گوش فرا می دهی و از امیر اطاعت می نمایی و اگر چه بر پشتت شلاق بزند و مالت را بگیرد، گوش کن و اطاعت نما!.</vt:lpstr>
      <vt:lpstr>اطاعت  بی چون و چرا از هر حاکمی</vt:lpstr>
      <vt:lpstr>PowerPoint Presentation</vt:lpstr>
      <vt:lpstr>PowerPoint Presentation</vt:lpstr>
      <vt:lpstr>PowerPoint Presentation</vt:lpstr>
      <vt:lpstr>عدم تفرقه در جامعه اگر چه حاکم هر کاری بکند هر کسی ایجاد تفرقه کرد گردنش را بزنید</vt:lpstr>
      <vt:lpstr>PowerPoint Presentation</vt:lpstr>
      <vt:lpstr>PowerPoint Presentation</vt:lpstr>
      <vt:lpstr>PowerPoint Presentation</vt:lpstr>
      <vt:lpstr>ابن ابی یعفور از پدرش از عرفجة نقل کرده که گفت: از پیامبر خدا صلی الله علیه و آله شنیدم که می فرمود: در حالی که حکومتتان بر اساس اتحاد است و بر یک مرد مستقر شده است، اگر کسی آمد و خواست که میانتان تفرقه بیندازد یا اتحادتان را به پراکندگی بکشاند، او را بکشید!.</vt:lpstr>
      <vt:lpstr>PowerPoint Presentation</vt:lpstr>
      <vt:lpstr>PowerPoint Presentation</vt:lpstr>
      <vt:lpstr>PowerPoint Presentation</vt:lpstr>
      <vt:lpstr> ... عبد الله پاسخ داد: مرا از تفرقه بر حذر داشتی و من بر کسی سبب مشقت نشده ام جز این که شنیدم که از بیعتی یاد می کنی که گذشته است و از پیمانی یاد می کنی که محکم شده است و من از تو خلافی سراغ ندارم و اگر مردم بر خلافت پسرت یزید اجتماع کنند، مخالفت نخواهم کرد.</vt:lpstr>
      <vt:lpstr>عقیده به جبر و فهم غلط از قضا و قدر </vt:lpstr>
      <vt:lpstr>PowerPoint Presentation</vt:lpstr>
      <vt:lpstr>PowerPoint Presentation</vt:lpstr>
      <vt:lpstr>... سپس معاویه گفت: به خدا قسم تو ای ام المومنین آگاه به خداوند و پیامبرش هستی و ما را به حق هدایت کردی و ما را بر گرفتن سهممان تحریک کردید و تو شایستگی داری که دستورت اطاعت و سخنت شنیده شود و حکومت یزید قضای حتمی ومقدر الهی است و مردم نقشی در تعیین امرشان ندارند (اختيار تغييرش را ندارند).</vt:lpstr>
      <vt:lpstr>خروج بر حاکم مساوی با مرگ جاهلیت و کفر</vt:lpstr>
      <vt:lpstr>PowerPoint Presentation</vt:lpstr>
      <vt:lpstr>PowerPoint Presentation</vt:lpstr>
      <vt:lpstr> از ابن عباس از پیامبر خدا صلی الله علیه و آله نقل شده که فرمود: هر کس از کار امیری بدش بیاید، باید صبر کند؛ زیرا هر کسي از اطاعت سلطان، وجبی خارج شود، به مرگ كفر و جاهلیت مرده است!.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Abbasi</dc:creator>
  <cp:lastModifiedBy>javad hosseiny</cp:lastModifiedBy>
  <cp:revision>137</cp:revision>
  <cp:lastPrinted>2016-01-19T08:04:33Z</cp:lastPrinted>
  <dcterms:created xsi:type="dcterms:W3CDTF">2013-11-04T14:45:24Z</dcterms:created>
  <dcterms:modified xsi:type="dcterms:W3CDTF">2016-01-19T08:19:00Z</dcterms:modified>
</cp:coreProperties>
</file>