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sldIdLst>
    <p:sldId id="256" r:id="rId2"/>
    <p:sldId id="257" r:id="rId3"/>
    <p:sldId id="318" r:id="rId4"/>
    <p:sldId id="258" r:id="rId5"/>
    <p:sldId id="267" r:id="rId6"/>
    <p:sldId id="259" r:id="rId7"/>
    <p:sldId id="260" r:id="rId8"/>
    <p:sldId id="261" r:id="rId9"/>
    <p:sldId id="262" r:id="rId10"/>
    <p:sldId id="263" r:id="rId11"/>
    <p:sldId id="264" r:id="rId12"/>
    <p:sldId id="265" r:id="rId13"/>
    <p:sldId id="266"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 id="300" r:id="rId47"/>
    <p:sldId id="301" r:id="rId48"/>
    <p:sldId id="302" r:id="rId49"/>
    <p:sldId id="303" r:id="rId50"/>
    <p:sldId id="304" r:id="rId51"/>
    <p:sldId id="305" r:id="rId52"/>
    <p:sldId id="306" r:id="rId53"/>
    <p:sldId id="307" r:id="rId54"/>
    <p:sldId id="308" r:id="rId55"/>
    <p:sldId id="309" r:id="rId56"/>
    <p:sldId id="310" r:id="rId57"/>
    <p:sldId id="311" r:id="rId58"/>
    <p:sldId id="312" r:id="rId59"/>
    <p:sldId id="313" r:id="rId60"/>
    <p:sldId id="317" r:id="rId61"/>
    <p:sldId id="314" r:id="rId62"/>
    <p:sldId id="315" r:id="rId63"/>
    <p:sldId id="316" r:id="rId64"/>
  </p:sldIdLst>
  <p:sldSz cx="9144000" cy="6858000" type="screen4x3"/>
  <p:notesSz cx="6858000" cy="9144000"/>
  <p:defaultText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CC7E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varScale="1">
        <p:scale>
          <a:sx n="66" d="100"/>
          <a:sy n="66" d="100"/>
        </p:scale>
        <p:origin x="-1494" y="-11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fa-I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fa-IR"/>
          </a:p>
        </p:txBody>
      </p:sp>
      <p:sp>
        <p:nvSpPr>
          <p:cNvPr id="4" name="Date Placeholder 3"/>
          <p:cNvSpPr>
            <a:spLocks noGrp="1"/>
          </p:cNvSpPr>
          <p:nvPr>
            <p:ph type="dt" sz="half" idx="10"/>
          </p:nvPr>
        </p:nvSpPr>
        <p:spPr/>
        <p:txBody>
          <a:bodyPr/>
          <a:lstStyle/>
          <a:p>
            <a:fld id="{E26448F9-D167-4CF4-ACD5-FF2C405DBF46}" type="datetimeFigureOut">
              <a:rPr lang="fa-IR" smtClean="0"/>
              <a:t>04/04/1437</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C244A86E-99FC-4C32-834C-0D206EC33013}" type="slidenum">
              <a:rPr lang="fa-IR" smtClean="0"/>
              <a:t>‹#›</a:t>
            </a:fld>
            <a:endParaRPr lang="fa-IR"/>
          </a:p>
        </p:txBody>
      </p:sp>
    </p:spTree>
    <p:extLst>
      <p:ext uri="{BB962C8B-B14F-4D97-AF65-F5344CB8AC3E}">
        <p14:creationId xmlns:p14="http://schemas.microsoft.com/office/powerpoint/2010/main" val="36168235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fa-I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a-I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26448F9-D167-4CF4-ACD5-FF2C405DBF46}" type="datetimeFigureOut">
              <a:rPr lang="fa-IR" smtClean="0"/>
              <a:t>04/04/1437</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C244A86E-99FC-4C32-834C-0D206EC33013}" type="slidenum">
              <a:rPr lang="fa-IR" smtClean="0"/>
              <a:t>‹#›</a:t>
            </a:fld>
            <a:endParaRPr lang="fa-IR"/>
          </a:p>
        </p:txBody>
      </p:sp>
    </p:spTree>
    <p:extLst>
      <p:ext uri="{BB962C8B-B14F-4D97-AF65-F5344CB8AC3E}">
        <p14:creationId xmlns:p14="http://schemas.microsoft.com/office/powerpoint/2010/main" val="39316463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E26448F9-D167-4CF4-ACD5-FF2C405DBF46}" type="datetimeFigureOut">
              <a:rPr lang="fa-IR" smtClean="0"/>
              <a:t>04/04/1437</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C244A86E-99FC-4C32-834C-0D206EC33013}" type="slidenum">
              <a:rPr lang="fa-IR" smtClean="0"/>
              <a:t>‹#›</a:t>
            </a:fld>
            <a:endParaRPr lang="fa-IR"/>
          </a:p>
        </p:txBody>
      </p:sp>
    </p:spTree>
    <p:extLst>
      <p:ext uri="{BB962C8B-B14F-4D97-AF65-F5344CB8AC3E}">
        <p14:creationId xmlns:p14="http://schemas.microsoft.com/office/powerpoint/2010/main" val="36838773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fa-I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E26448F9-D167-4CF4-ACD5-FF2C405DBF46}" type="datetimeFigureOut">
              <a:rPr lang="fa-IR" smtClean="0"/>
              <a:t>04/04/1437</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C244A86E-99FC-4C32-834C-0D206EC33013}" type="slidenum">
              <a:rPr lang="fa-IR" smtClean="0"/>
              <a:t>‹#›</a:t>
            </a:fld>
            <a:endParaRPr lang="fa-IR"/>
          </a:p>
        </p:txBody>
      </p:sp>
    </p:spTree>
    <p:extLst>
      <p:ext uri="{BB962C8B-B14F-4D97-AF65-F5344CB8AC3E}">
        <p14:creationId xmlns:p14="http://schemas.microsoft.com/office/powerpoint/2010/main" val="30235553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E26448F9-D167-4CF4-ACD5-FF2C405DBF46}" type="datetimeFigureOut">
              <a:rPr lang="fa-IR" smtClean="0"/>
              <a:t>04/04/1437</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C244A86E-99FC-4C32-834C-0D206EC33013}" type="slidenum">
              <a:rPr lang="fa-IR" smtClean="0"/>
              <a:t>‹#›</a:t>
            </a:fld>
            <a:endParaRPr lang="fa-IR"/>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
            <a:ext cx="9144000" cy="6858000"/>
          </a:xfrm>
          <a:prstGeom prst="rect">
            <a:avLst/>
          </a:prstGeom>
        </p:spPr>
      </p:pic>
    </p:spTree>
    <p:extLst>
      <p:ext uri="{BB962C8B-B14F-4D97-AF65-F5344CB8AC3E}">
        <p14:creationId xmlns:p14="http://schemas.microsoft.com/office/powerpoint/2010/main" val="289217738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E26448F9-D167-4CF4-ACD5-FF2C405DBF46}" type="datetimeFigureOut">
              <a:rPr lang="fa-IR" smtClean="0"/>
              <a:t>04/04/1437</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C244A86E-99FC-4C32-834C-0D206EC33013}" type="slidenum">
              <a:rPr lang="fa-IR" smtClean="0"/>
              <a:t>‹#›</a:t>
            </a:fld>
            <a:endParaRPr lang="fa-IR"/>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
            <a:ext cx="9144000" cy="6858000"/>
          </a:xfrm>
          <a:prstGeom prst="rect">
            <a:avLst/>
          </a:prstGeom>
        </p:spPr>
      </p:pic>
    </p:spTree>
    <p:extLst>
      <p:ext uri="{BB962C8B-B14F-4D97-AF65-F5344CB8AC3E}">
        <p14:creationId xmlns:p14="http://schemas.microsoft.com/office/powerpoint/2010/main" val="361768499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fa-I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26448F9-D167-4CF4-ACD5-FF2C405DBF46}" type="datetimeFigureOut">
              <a:rPr lang="fa-IR" smtClean="0"/>
              <a:t>04/04/1437</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C244A86E-99FC-4C32-834C-0D206EC33013}" type="slidenum">
              <a:rPr lang="fa-IR" smtClean="0"/>
              <a:t>‹#›</a:t>
            </a:fld>
            <a:endParaRPr lang="fa-IR"/>
          </a:p>
        </p:txBody>
      </p:sp>
    </p:spTree>
    <p:extLst>
      <p:ext uri="{BB962C8B-B14F-4D97-AF65-F5344CB8AC3E}">
        <p14:creationId xmlns:p14="http://schemas.microsoft.com/office/powerpoint/2010/main" val="3824986058"/>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bg>
      <p:bgPr>
        <a:blipFill dpi="0" rotWithShape="1">
          <a:blip r:embed="rId2">
            <a:lum/>
          </a:blip>
          <a:srcRect/>
          <a:stretch>
            <a:fillRect l="-14000" r="-1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275653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fa-I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7" name="Date Placeholder 6"/>
          <p:cNvSpPr>
            <a:spLocks noGrp="1"/>
          </p:cNvSpPr>
          <p:nvPr>
            <p:ph type="dt" sz="half" idx="10"/>
          </p:nvPr>
        </p:nvSpPr>
        <p:spPr/>
        <p:txBody>
          <a:bodyPr/>
          <a:lstStyle/>
          <a:p>
            <a:fld id="{E26448F9-D167-4CF4-ACD5-FF2C405DBF46}" type="datetimeFigureOut">
              <a:rPr lang="fa-IR" smtClean="0"/>
              <a:t>04/04/1437</a:t>
            </a:fld>
            <a:endParaRPr lang="fa-IR"/>
          </a:p>
        </p:txBody>
      </p:sp>
      <p:sp>
        <p:nvSpPr>
          <p:cNvPr id="8" name="Footer Placeholder 7"/>
          <p:cNvSpPr>
            <a:spLocks noGrp="1"/>
          </p:cNvSpPr>
          <p:nvPr>
            <p:ph type="ftr" sz="quarter" idx="11"/>
          </p:nvPr>
        </p:nvSpPr>
        <p:spPr/>
        <p:txBody>
          <a:bodyPr/>
          <a:lstStyle/>
          <a:p>
            <a:endParaRPr lang="fa-IR"/>
          </a:p>
        </p:txBody>
      </p:sp>
      <p:sp>
        <p:nvSpPr>
          <p:cNvPr id="9" name="Slide Number Placeholder 8"/>
          <p:cNvSpPr>
            <a:spLocks noGrp="1"/>
          </p:cNvSpPr>
          <p:nvPr>
            <p:ph type="sldNum" sz="quarter" idx="12"/>
          </p:nvPr>
        </p:nvSpPr>
        <p:spPr/>
        <p:txBody>
          <a:bodyPr/>
          <a:lstStyle/>
          <a:p>
            <a:fld id="{C244A86E-99FC-4C32-834C-0D206EC33013}" type="slidenum">
              <a:rPr lang="fa-IR" smtClean="0"/>
              <a:t>‹#›</a:t>
            </a:fld>
            <a:endParaRPr lang="fa-IR"/>
          </a:p>
        </p:txBody>
      </p:sp>
    </p:spTree>
    <p:extLst>
      <p:ext uri="{BB962C8B-B14F-4D97-AF65-F5344CB8AC3E}">
        <p14:creationId xmlns:p14="http://schemas.microsoft.com/office/powerpoint/2010/main" val="33379680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Date Placeholder 2"/>
          <p:cNvSpPr>
            <a:spLocks noGrp="1"/>
          </p:cNvSpPr>
          <p:nvPr>
            <p:ph type="dt" sz="half" idx="10"/>
          </p:nvPr>
        </p:nvSpPr>
        <p:spPr/>
        <p:txBody>
          <a:bodyPr/>
          <a:lstStyle/>
          <a:p>
            <a:fld id="{E26448F9-D167-4CF4-ACD5-FF2C405DBF46}" type="datetimeFigureOut">
              <a:rPr lang="fa-IR" smtClean="0"/>
              <a:t>04/04/1437</a:t>
            </a:fld>
            <a:endParaRPr lang="fa-IR"/>
          </a:p>
        </p:txBody>
      </p:sp>
      <p:sp>
        <p:nvSpPr>
          <p:cNvPr id="4" name="Footer Placeholder 3"/>
          <p:cNvSpPr>
            <a:spLocks noGrp="1"/>
          </p:cNvSpPr>
          <p:nvPr>
            <p:ph type="ftr" sz="quarter" idx="11"/>
          </p:nvPr>
        </p:nvSpPr>
        <p:spPr/>
        <p:txBody>
          <a:bodyPr/>
          <a:lstStyle/>
          <a:p>
            <a:endParaRPr lang="fa-IR"/>
          </a:p>
        </p:txBody>
      </p:sp>
      <p:sp>
        <p:nvSpPr>
          <p:cNvPr id="5" name="Slide Number Placeholder 4"/>
          <p:cNvSpPr>
            <a:spLocks noGrp="1"/>
          </p:cNvSpPr>
          <p:nvPr>
            <p:ph type="sldNum" sz="quarter" idx="12"/>
          </p:nvPr>
        </p:nvSpPr>
        <p:spPr/>
        <p:txBody>
          <a:bodyPr/>
          <a:lstStyle/>
          <a:p>
            <a:fld id="{C244A86E-99FC-4C32-834C-0D206EC33013}" type="slidenum">
              <a:rPr lang="fa-IR" smtClean="0"/>
              <a:t>‹#›</a:t>
            </a:fld>
            <a:endParaRPr lang="fa-IR"/>
          </a:p>
        </p:txBody>
      </p:sp>
    </p:spTree>
    <p:extLst>
      <p:ext uri="{BB962C8B-B14F-4D97-AF65-F5344CB8AC3E}">
        <p14:creationId xmlns:p14="http://schemas.microsoft.com/office/powerpoint/2010/main" val="40386268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26448F9-D167-4CF4-ACD5-FF2C405DBF46}" type="datetimeFigureOut">
              <a:rPr lang="fa-IR" smtClean="0"/>
              <a:t>04/04/1437</a:t>
            </a:fld>
            <a:endParaRPr lang="fa-IR"/>
          </a:p>
        </p:txBody>
      </p:sp>
      <p:sp>
        <p:nvSpPr>
          <p:cNvPr id="3" name="Footer Placeholder 2"/>
          <p:cNvSpPr>
            <a:spLocks noGrp="1"/>
          </p:cNvSpPr>
          <p:nvPr>
            <p:ph type="ftr" sz="quarter" idx="11"/>
          </p:nvPr>
        </p:nvSpPr>
        <p:spPr/>
        <p:txBody>
          <a:bodyPr/>
          <a:lstStyle/>
          <a:p>
            <a:endParaRPr lang="fa-IR"/>
          </a:p>
        </p:txBody>
      </p:sp>
      <p:sp>
        <p:nvSpPr>
          <p:cNvPr id="4" name="Slide Number Placeholder 3"/>
          <p:cNvSpPr>
            <a:spLocks noGrp="1"/>
          </p:cNvSpPr>
          <p:nvPr>
            <p:ph type="sldNum" sz="quarter" idx="12"/>
          </p:nvPr>
        </p:nvSpPr>
        <p:spPr/>
        <p:txBody>
          <a:bodyPr/>
          <a:lstStyle/>
          <a:p>
            <a:fld id="{C244A86E-99FC-4C32-834C-0D206EC33013}" type="slidenum">
              <a:rPr lang="fa-IR" smtClean="0"/>
              <a:t>‹#›</a:t>
            </a:fld>
            <a:endParaRPr lang="fa-IR"/>
          </a:p>
        </p:txBody>
      </p:sp>
    </p:spTree>
    <p:extLst>
      <p:ext uri="{BB962C8B-B14F-4D97-AF65-F5344CB8AC3E}">
        <p14:creationId xmlns:p14="http://schemas.microsoft.com/office/powerpoint/2010/main" val="15430724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fa-I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26448F9-D167-4CF4-ACD5-FF2C405DBF46}" type="datetimeFigureOut">
              <a:rPr lang="fa-IR" smtClean="0"/>
              <a:t>04/04/1437</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C244A86E-99FC-4C32-834C-0D206EC33013}" type="slidenum">
              <a:rPr lang="fa-IR" smtClean="0"/>
              <a:t>‹#›</a:t>
            </a:fld>
            <a:endParaRPr lang="fa-IR"/>
          </a:p>
        </p:txBody>
      </p:sp>
    </p:spTree>
    <p:extLst>
      <p:ext uri="{BB962C8B-B14F-4D97-AF65-F5344CB8AC3E}">
        <p14:creationId xmlns:p14="http://schemas.microsoft.com/office/powerpoint/2010/main" val="8170628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en-US" smtClean="0"/>
              <a:t>Click to edit Master title style</a:t>
            </a:r>
            <a:endParaRPr lang="fa-I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E26448F9-D167-4CF4-ACD5-FF2C405DBF46}" type="datetimeFigureOut">
              <a:rPr lang="fa-IR" smtClean="0"/>
              <a:t>04/04/1437</a:t>
            </a:fld>
            <a:endParaRPr lang="fa-I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fa-IR"/>
          </a:p>
        </p:txBody>
      </p:sp>
      <p:sp>
        <p:nvSpPr>
          <p:cNvPr id="6" name="Slide Number Placeholder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C244A86E-99FC-4C32-834C-0D206EC33013}" type="slidenum">
              <a:rPr lang="fa-IR" smtClean="0"/>
              <a:t>‹#›</a:t>
            </a:fld>
            <a:endParaRPr lang="fa-IR"/>
          </a:p>
        </p:txBody>
      </p:sp>
    </p:spTree>
    <p:extLst>
      <p:ext uri="{BB962C8B-B14F-4D97-AF65-F5344CB8AC3E}">
        <p14:creationId xmlns:p14="http://schemas.microsoft.com/office/powerpoint/2010/main" val="35598141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iming>
    <p:tnLst>
      <p:par>
        <p:cTn id="1" dur="indefinite" restart="never" nodeType="tmRoot"/>
      </p:par>
    </p:tnLst>
  </p:timing>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4.jp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slide" Target="slide4.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2.jpe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g"/><Relationship Id="rId1" Type="http://schemas.openxmlformats.org/officeDocument/2006/relationships/slideLayout" Target="../slideLayouts/slideLayout4.xml"/><Relationship Id="rId4" Type="http://schemas.openxmlformats.org/officeDocument/2006/relationships/slide" Target="slide2.xml"/></Relationships>
</file>

<file path=ppt/slides/_rels/slide50.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7.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jpeg"/><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0.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51.jpeg"/><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9.jp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3131840" y="2368815"/>
            <a:ext cx="4752528" cy="3076409"/>
          </a:xfrm>
          <a:prstGeom prst="rect">
            <a:avLst/>
          </a:prstGeom>
        </p:spPr>
        <p:txBody>
          <a:bodyPr wrap="square">
            <a:spAutoFit/>
          </a:bodyPr>
          <a:lstStyle/>
          <a:p>
            <a:pPr algn="ctr"/>
            <a:r>
              <a:rPr lang="fa-IR" sz="4800" dirty="0" smtClean="0">
                <a:solidFill>
                  <a:schemeClr val="bg1"/>
                </a:solidFill>
                <a:cs typeface="B Titr" panose="00000700000000000000" pitchFamily="2" charset="-78"/>
              </a:rPr>
              <a:t>پژوهشی پیرامون روایت سقط </a:t>
            </a:r>
          </a:p>
          <a:p>
            <a:pPr algn="ctr"/>
            <a:r>
              <a:rPr lang="fa-IR" sz="4800" dirty="0" smtClean="0">
                <a:solidFill>
                  <a:schemeClr val="bg1"/>
                </a:solidFill>
                <a:cs typeface="B Titr" panose="00000700000000000000" pitchFamily="2" charset="-78"/>
              </a:rPr>
              <a:t>حضرت محسن</a:t>
            </a:r>
            <a:r>
              <a:rPr lang="fa-IR" sz="1600" dirty="0" smtClean="0">
                <a:solidFill>
                  <a:schemeClr val="bg1"/>
                </a:solidFill>
                <a:cs typeface="B Titr" panose="00000700000000000000" pitchFamily="2" charset="-78"/>
                <a:sym typeface="Roumouz"/>
              </a:rPr>
              <a:t> (عليه السلام)</a:t>
            </a:r>
            <a:endParaRPr lang="fa-IR" sz="3200" dirty="0" smtClean="0">
              <a:solidFill>
                <a:schemeClr val="bg1"/>
              </a:solidFill>
              <a:cs typeface="B Titr" panose="00000700000000000000" pitchFamily="2" charset="-78"/>
            </a:endParaRPr>
          </a:p>
          <a:p>
            <a:pPr algn="ctr"/>
            <a:r>
              <a:rPr lang="fa-IR" sz="4800" dirty="0" smtClean="0">
                <a:solidFill>
                  <a:schemeClr val="bg1"/>
                </a:solidFill>
                <a:cs typeface="B Titr" panose="00000700000000000000" pitchFamily="2" charset="-78"/>
              </a:rPr>
              <a:t>از منظر اهل سنت</a:t>
            </a:r>
            <a:endParaRPr lang="en-US" sz="4800" dirty="0">
              <a:solidFill>
                <a:schemeClr val="bg1"/>
              </a:solidFill>
              <a:cs typeface="B Titr" panose="00000700000000000000" pitchFamily="2" charset="-78"/>
            </a:endParaRPr>
          </a:p>
        </p:txBody>
      </p:sp>
    </p:spTree>
    <p:extLst>
      <p:ext uri="{BB962C8B-B14F-4D97-AF65-F5344CB8AC3E}">
        <p14:creationId xmlns:p14="http://schemas.microsoft.com/office/powerpoint/2010/main" val="3589265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mph" presetSubtype="0" repeatCount="indefinite" fill="hold" nodeType="afterEffect">
                                  <p:stCondLst>
                                    <p:cond delay="0"/>
                                  </p:stCondLst>
                                  <p:iterate type="lt">
                                    <p:tmPct val="4000"/>
                                  </p:iterate>
                                  <p:childTnLst>
                                    <p:set>
                                      <p:cBhvr override="childStyle">
                                        <p:cTn id="6" dur="500" fill="hold"/>
                                        <p:tgtEl>
                                          <p:spTgt spid="8">
                                            <p:txEl>
                                              <p:pRg st="0" end="0"/>
                                            </p:txEl>
                                          </p:spTgt>
                                        </p:tgtEl>
                                        <p:attrNameLst>
                                          <p:attrName>style.color</p:attrName>
                                        </p:attrNameLst>
                                      </p:cBhvr>
                                      <p:to>
                                        <p:clrVal>
                                          <a:srgbClr val="FAFA14"/>
                                        </p:clrVal>
                                      </p:to>
                                    </p:set>
                                    <p:set>
                                      <p:cBhvr>
                                        <p:cTn id="7" dur="500" fill="hold"/>
                                        <p:tgtEl>
                                          <p:spTgt spid="8">
                                            <p:txEl>
                                              <p:pRg st="0" end="0"/>
                                            </p:txEl>
                                          </p:spTgt>
                                        </p:tgtEl>
                                        <p:attrNameLst>
                                          <p:attrName>fillcolor</p:attrName>
                                        </p:attrNameLst>
                                      </p:cBhvr>
                                      <p:to>
                                        <p:clrVal>
                                          <a:srgbClr val="FAFA14"/>
                                        </p:clrVal>
                                      </p:to>
                                    </p:set>
                                    <p:set>
                                      <p:cBhvr>
                                        <p:cTn id="8" dur="500" fill="hold"/>
                                        <p:tgtEl>
                                          <p:spTgt spid="8">
                                            <p:txEl>
                                              <p:pRg st="0" end="0"/>
                                            </p:txEl>
                                          </p:spTgt>
                                        </p:tgtEl>
                                        <p:attrNameLst>
                                          <p:attrName>fill.type</p:attrName>
                                        </p:attrNameLst>
                                      </p:cBhvr>
                                      <p:to>
                                        <p:strVal val="solid"/>
                                      </p:to>
                                    </p:set>
                                  </p:childTnLst>
                                </p:cTn>
                              </p:par>
                            </p:childTnLst>
                          </p:cTn>
                        </p:par>
                        <p:par>
                          <p:cTn id="9" fill="hold">
                            <p:stCondLst>
                              <p:cond delay="900"/>
                            </p:stCondLst>
                            <p:childTnLst>
                              <p:par>
                                <p:cTn id="10" presetID="16" presetClass="emph" presetSubtype="0" repeatCount="indefinite" fill="hold" nodeType="afterEffect">
                                  <p:stCondLst>
                                    <p:cond delay="0"/>
                                  </p:stCondLst>
                                  <p:iterate type="lt">
                                    <p:tmPct val="4000"/>
                                  </p:iterate>
                                  <p:childTnLst>
                                    <p:set>
                                      <p:cBhvr override="childStyle">
                                        <p:cTn id="11" dur="500" fill="hold"/>
                                        <p:tgtEl>
                                          <p:spTgt spid="8">
                                            <p:txEl>
                                              <p:pRg st="1" end="1"/>
                                            </p:txEl>
                                          </p:spTgt>
                                        </p:tgtEl>
                                        <p:attrNameLst>
                                          <p:attrName>style.color</p:attrName>
                                        </p:attrNameLst>
                                      </p:cBhvr>
                                      <p:to>
                                        <p:clrVal>
                                          <a:srgbClr val="FAFA14"/>
                                        </p:clrVal>
                                      </p:to>
                                    </p:set>
                                    <p:set>
                                      <p:cBhvr>
                                        <p:cTn id="12" dur="500" fill="hold"/>
                                        <p:tgtEl>
                                          <p:spTgt spid="8">
                                            <p:txEl>
                                              <p:pRg st="1" end="1"/>
                                            </p:txEl>
                                          </p:spTgt>
                                        </p:tgtEl>
                                        <p:attrNameLst>
                                          <p:attrName>fillcolor</p:attrName>
                                        </p:attrNameLst>
                                      </p:cBhvr>
                                      <p:to>
                                        <p:clrVal>
                                          <a:srgbClr val="FAFA14"/>
                                        </p:clrVal>
                                      </p:to>
                                    </p:set>
                                    <p:set>
                                      <p:cBhvr>
                                        <p:cTn id="13" dur="500" fill="hold"/>
                                        <p:tgtEl>
                                          <p:spTgt spid="8">
                                            <p:txEl>
                                              <p:pRg st="1" end="1"/>
                                            </p:txEl>
                                          </p:spTgt>
                                        </p:tgtEl>
                                        <p:attrNameLst>
                                          <p:attrName>fill.type</p:attrName>
                                        </p:attrNameLst>
                                      </p:cBhvr>
                                      <p:to>
                                        <p:strVal val="solid"/>
                                      </p:to>
                                    </p:set>
                                  </p:childTnLst>
                                </p:cTn>
                              </p:par>
                            </p:childTnLst>
                          </p:cTn>
                        </p:par>
                        <p:par>
                          <p:cTn id="14" fill="hold">
                            <p:stCondLst>
                              <p:cond delay="1780"/>
                            </p:stCondLst>
                            <p:childTnLst>
                              <p:par>
                                <p:cTn id="15" presetID="16" presetClass="emph" presetSubtype="0" repeatCount="indefinite" fill="hold" nodeType="afterEffect">
                                  <p:stCondLst>
                                    <p:cond delay="20"/>
                                  </p:stCondLst>
                                  <p:iterate type="lt">
                                    <p:tmPct val="4000"/>
                                  </p:iterate>
                                  <p:childTnLst>
                                    <p:set>
                                      <p:cBhvr override="childStyle">
                                        <p:cTn id="16" dur="500" fill="hold"/>
                                        <p:tgtEl>
                                          <p:spTgt spid="8">
                                            <p:txEl>
                                              <p:pRg st="2" end="2"/>
                                            </p:txEl>
                                          </p:spTgt>
                                        </p:tgtEl>
                                        <p:attrNameLst>
                                          <p:attrName>style.color</p:attrName>
                                        </p:attrNameLst>
                                      </p:cBhvr>
                                      <p:to>
                                        <p:clrVal>
                                          <a:srgbClr val="FAFA14"/>
                                        </p:clrVal>
                                      </p:to>
                                    </p:set>
                                    <p:set>
                                      <p:cBhvr>
                                        <p:cTn id="17" dur="500" fill="hold"/>
                                        <p:tgtEl>
                                          <p:spTgt spid="8">
                                            <p:txEl>
                                              <p:pRg st="2" end="2"/>
                                            </p:txEl>
                                          </p:spTgt>
                                        </p:tgtEl>
                                        <p:attrNameLst>
                                          <p:attrName>fillcolor</p:attrName>
                                        </p:attrNameLst>
                                      </p:cBhvr>
                                      <p:to>
                                        <p:clrVal>
                                          <a:srgbClr val="FAFA14"/>
                                        </p:clrVal>
                                      </p:to>
                                    </p:set>
                                    <p:set>
                                      <p:cBhvr>
                                        <p:cTn id="18" dur="500" fill="hold"/>
                                        <p:tgtEl>
                                          <p:spTgt spid="8">
                                            <p:txEl>
                                              <p:pRg st="2" end="2"/>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51521" y="908720"/>
            <a:ext cx="7416824" cy="5262979"/>
          </a:xfrm>
          <a:prstGeom prst="rect">
            <a:avLst/>
          </a:prstGeom>
        </p:spPr>
        <p:txBody>
          <a:bodyPr wrap="square">
            <a:spAutoFit/>
          </a:bodyPr>
          <a:lstStyle/>
          <a:p>
            <a:pPr algn="just"/>
            <a:r>
              <a:rPr lang="fa-IR" sz="4800" dirty="0">
                <a:cs typeface="B Mitra" panose="00000400000000000000" pitchFamily="2" charset="-78"/>
              </a:rPr>
              <a:t>اما اشکالی که بر این روایت گرفته شده است و سعی در رد آن بر آمده اند، طعن بر ابی دارم با عنوان رافضی است. حال با مراجعه به کتب علی الخصوص صحاح سته اهل سنت در </a:t>
            </a:r>
            <a:r>
              <a:rPr lang="fa-IR" sz="4800" dirty="0" smtClean="0">
                <a:cs typeface="B Mitra" panose="00000400000000000000" pitchFamily="2" charset="-78"/>
              </a:rPr>
              <a:t>می بایم </a:t>
            </a:r>
            <a:r>
              <a:rPr lang="fa-IR" sz="4800" dirty="0">
                <a:cs typeface="B Mitra" panose="00000400000000000000" pitchFamily="2" charset="-78"/>
              </a:rPr>
              <a:t>که </a:t>
            </a:r>
            <a:r>
              <a:rPr lang="fa-IR" sz="4800" dirty="0" smtClean="0">
                <a:cs typeface="B Mitra" panose="00000400000000000000" pitchFamily="2" charset="-78"/>
              </a:rPr>
              <a:t>رافضی </a:t>
            </a:r>
            <a:r>
              <a:rPr lang="fa-IR" sz="4800" dirty="0">
                <a:cs typeface="B Mitra" panose="00000400000000000000" pitchFamily="2" charset="-78"/>
              </a:rPr>
              <a:t>بودن طعنی </a:t>
            </a:r>
            <a:r>
              <a:rPr lang="fa-IR" sz="4800" dirty="0" smtClean="0">
                <a:cs typeface="B Mitra" panose="00000400000000000000" pitchFamily="2" charset="-78"/>
              </a:rPr>
              <a:t>نبوده </a:t>
            </a:r>
            <a:r>
              <a:rPr lang="fa-IR" sz="4800" dirty="0">
                <a:cs typeface="B Mitra" panose="00000400000000000000" pitchFamily="2" charset="-78"/>
              </a:rPr>
              <a:t>و حتی رواتی از </a:t>
            </a:r>
            <a:r>
              <a:rPr lang="fa-IR" sz="4800" dirty="0" smtClean="0">
                <a:cs typeface="B Mitra" panose="00000400000000000000" pitchFamily="2" charset="-78"/>
              </a:rPr>
              <a:t>صحیحین </a:t>
            </a:r>
            <a:r>
              <a:rPr lang="fa-IR" sz="4800" dirty="0">
                <a:cs typeface="B Mitra" panose="00000400000000000000" pitchFamily="2" charset="-78"/>
              </a:rPr>
              <a:t>نیز رافضی بوده اند.</a:t>
            </a:r>
          </a:p>
        </p:txBody>
      </p:sp>
    </p:spTree>
    <p:extLst>
      <p:ext uri="{BB962C8B-B14F-4D97-AF65-F5344CB8AC3E}">
        <p14:creationId xmlns:p14="http://schemas.microsoft.com/office/powerpoint/2010/main" val="329929458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lowchart: Terminator 4"/>
          <p:cNvSpPr/>
          <p:nvPr/>
        </p:nvSpPr>
        <p:spPr>
          <a:xfrm>
            <a:off x="2051720" y="908720"/>
            <a:ext cx="3888432" cy="720080"/>
          </a:xfrm>
          <a:prstGeom prst="flowChartTerminator">
            <a:avLst/>
          </a:prstGeom>
        </p:spPr>
        <p:style>
          <a:lnRef idx="1">
            <a:schemeClr val="dk1"/>
          </a:lnRef>
          <a:fillRef idx="2">
            <a:schemeClr val="dk1"/>
          </a:fillRef>
          <a:effectRef idx="1">
            <a:schemeClr val="dk1"/>
          </a:effectRef>
          <a:fontRef idx="minor">
            <a:schemeClr val="dk1"/>
          </a:fontRef>
        </p:style>
        <p:txBody>
          <a:bodyPr rtlCol="1" anchor="ctr"/>
          <a:lstStyle/>
          <a:p>
            <a:pPr algn="ctr"/>
            <a:r>
              <a:rPr lang="fa-IR" sz="4400" dirty="0" smtClean="0">
                <a:cs typeface="0 Badr" panose="00000400000000000000" pitchFamily="2" charset="-78"/>
              </a:rPr>
              <a:t>عبید الله بن موسی</a:t>
            </a:r>
            <a:endParaRPr lang="fa-IR" sz="4400" dirty="0">
              <a:cs typeface="0 Badr" panose="00000400000000000000" pitchFamily="2" charset="-78"/>
            </a:endParaRPr>
          </a:p>
        </p:txBody>
      </p:sp>
      <p:sp>
        <p:nvSpPr>
          <p:cNvPr id="7" name="Rectangle 6"/>
          <p:cNvSpPr/>
          <p:nvPr/>
        </p:nvSpPr>
        <p:spPr>
          <a:xfrm>
            <a:off x="179512" y="1690930"/>
            <a:ext cx="7488832" cy="3970318"/>
          </a:xfrm>
          <a:prstGeom prst="rect">
            <a:avLst/>
          </a:prstGeom>
        </p:spPr>
        <p:txBody>
          <a:bodyPr wrap="square">
            <a:spAutoFit/>
          </a:bodyPr>
          <a:lstStyle/>
          <a:p>
            <a:pPr algn="just"/>
            <a:r>
              <a:rPr lang="fa-IR" sz="3600" dirty="0">
                <a:cs typeface="B Mitra" panose="00000400000000000000" pitchFamily="2" charset="-78"/>
              </a:rPr>
              <a:t>ذهبى پیرامون وی می نویسد</a:t>
            </a:r>
            <a:r>
              <a:rPr lang="fa-IR" sz="3600" dirty="0" smtClean="0">
                <a:cs typeface="B Mitra" panose="00000400000000000000" pitchFamily="2" charset="-78"/>
              </a:rPr>
              <a:t>:</a:t>
            </a:r>
          </a:p>
          <a:p>
            <a:pPr algn="just"/>
            <a:r>
              <a:rPr lang="fa-IR" sz="3600" dirty="0" smtClean="0">
                <a:solidFill>
                  <a:srgbClr val="FFFF00"/>
                </a:solidFill>
                <a:cs typeface="B Mitra" panose="00000400000000000000" pitchFamily="2" charset="-78"/>
              </a:rPr>
              <a:t>الامام، الحافظ، العابد...قال </a:t>
            </a:r>
            <a:r>
              <a:rPr lang="fa-IR" sz="3600" dirty="0">
                <a:solidFill>
                  <a:srgbClr val="FFFF00"/>
                </a:solidFill>
                <a:cs typeface="B Mitra" panose="00000400000000000000" pitchFamily="2" charset="-78"/>
              </a:rPr>
              <a:t>ابن مندة كان أحمد بن حنبل يدل الناس على عبيد الله وكان معروفا بالرفض لم يدع أحدا اسمه معاوية يدخل داره.</a:t>
            </a:r>
          </a:p>
          <a:p>
            <a:pPr algn="just"/>
            <a:r>
              <a:rPr lang="fa-IR" sz="3600" dirty="0">
                <a:cs typeface="B Mitra" panose="00000400000000000000" pitchFamily="2" charset="-78"/>
              </a:rPr>
              <a:t>ابن منده گفته: احمد بن حنبل مردم را به سوى او راهنمايى مى‌كرد، به رافضى بودن معروف بود و اجازه نمى‌داد كسى كه نامش معاويه بود، وارد خانه‌اش شود.</a:t>
            </a:r>
          </a:p>
        </p:txBody>
      </p:sp>
      <p:sp>
        <p:nvSpPr>
          <p:cNvPr id="8" name="Rectangle 7"/>
          <p:cNvSpPr/>
          <p:nvPr/>
        </p:nvSpPr>
        <p:spPr>
          <a:xfrm>
            <a:off x="-69981" y="5517232"/>
            <a:ext cx="4281941" cy="584775"/>
          </a:xfrm>
          <a:prstGeom prst="rect">
            <a:avLst/>
          </a:prstGeom>
        </p:spPr>
        <p:txBody>
          <a:bodyPr wrap="none">
            <a:spAutoFit/>
          </a:bodyPr>
          <a:lstStyle/>
          <a:p>
            <a:r>
              <a:rPr lang="fa-IR" sz="3200" dirty="0">
                <a:solidFill>
                  <a:schemeClr val="accent6">
                    <a:lumMod val="60000"/>
                    <a:lumOff val="40000"/>
                  </a:schemeClr>
                </a:solidFill>
                <a:cs typeface="B Mitra" panose="00000400000000000000" pitchFamily="2" charset="-78"/>
              </a:rPr>
              <a:t>سیر أعلام النبلاء </a:t>
            </a:r>
            <a:r>
              <a:rPr lang="fa-IR" sz="3200" dirty="0" smtClean="0">
                <a:solidFill>
                  <a:schemeClr val="accent6">
                    <a:lumMod val="60000"/>
                    <a:lumOff val="40000"/>
                  </a:schemeClr>
                </a:solidFill>
                <a:cs typeface="B Mitra" panose="00000400000000000000" pitchFamily="2" charset="-78"/>
              </a:rPr>
              <a:t> ج9، ص553و556</a:t>
            </a:r>
            <a:endParaRPr lang="fa-IR" sz="3200" dirty="0">
              <a:solidFill>
                <a:schemeClr val="accent6">
                  <a:lumMod val="60000"/>
                  <a:lumOff val="40000"/>
                </a:schemeClr>
              </a:solidFill>
            </a:endParaRPr>
          </a:p>
        </p:txBody>
      </p:sp>
    </p:spTree>
    <p:extLst>
      <p:ext uri="{BB962C8B-B14F-4D97-AF65-F5344CB8AC3E}">
        <p14:creationId xmlns:p14="http://schemas.microsoft.com/office/powerpoint/2010/main" val="13227944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88024" y="1052736"/>
            <a:ext cx="3967624" cy="5904656"/>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7231" y="1052736"/>
            <a:ext cx="4204769" cy="5976664"/>
          </a:xfrm>
          <a:prstGeom prst="rect">
            <a:avLst/>
          </a:prstGeom>
        </p:spPr>
      </p:pic>
      <p:sp>
        <p:nvSpPr>
          <p:cNvPr id="3" name="Title 2"/>
          <p:cNvSpPr>
            <a:spLocks noGrp="1"/>
          </p:cNvSpPr>
          <p:nvPr>
            <p:ph type="title"/>
          </p:nvPr>
        </p:nvSpPr>
        <p:spPr/>
        <p:txBody>
          <a:bodyPr/>
          <a:lstStyle/>
          <a:p>
            <a:endParaRPr lang="fa-IR"/>
          </a:p>
        </p:txBody>
      </p:sp>
      <p:sp>
        <p:nvSpPr>
          <p:cNvPr id="9" name="Text Placeholder 8"/>
          <p:cNvSpPr>
            <a:spLocks noGrp="1"/>
          </p:cNvSpPr>
          <p:nvPr>
            <p:ph type="body" idx="1"/>
          </p:nvPr>
        </p:nvSpPr>
        <p:spPr/>
        <p:txBody>
          <a:bodyPr/>
          <a:lstStyle/>
          <a:p>
            <a:endParaRPr lang="fa-IR"/>
          </a:p>
        </p:txBody>
      </p:sp>
    </p:spTree>
    <p:extLst>
      <p:ext uri="{BB962C8B-B14F-4D97-AF65-F5344CB8AC3E}">
        <p14:creationId xmlns:p14="http://schemas.microsoft.com/office/powerpoint/2010/main" val="74633295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39752" y="1196752"/>
            <a:ext cx="4572000" cy="5805264"/>
          </a:xfrm>
          <a:prstGeom prst="rect">
            <a:avLst/>
          </a:prstGeom>
        </p:spPr>
      </p:pic>
    </p:spTree>
    <p:extLst>
      <p:ext uri="{BB962C8B-B14F-4D97-AF65-F5344CB8AC3E}">
        <p14:creationId xmlns:p14="http://schemas.microsoft.com/office/powerpoint/2010/main" val="427496583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79512" y="980728"/>
            <a:ext cx="7560840" cy="3785652"/>
          </a:xfrm>
          <a:prstGeom prst="rect">
            <a:avLst/>
          </a:prstGeom>
        </p:spPr>
        <p:txBody>
          <a:bodyPr wrap="square">
            <a:spAutoFit/>
          </a:bodyPr>
          <a:lstStyle/>
          <a:p>
            <a:pPr algn="just"/>
            <a:r>
              <a:rPr lang="fa-IR" sz="4800" dirty="0">
                <a:cs typeface="B Mitra" panose="00000400000000000000" pitchFamily="2" charset="-78"/>
              </a:rPr>
              <a:t>این در حالی است که ذهبی در همان کتاب سیر أعلام النبلاء تصریح می کند که عبید الله بن موسی از روات صحاح سته می باشد:</a:t>
            </a:r>
          </a:p>
          <a:p>
            <a:pPr algn="just"/>
            <a:r>
              <a:rPr lang="fa-IR" sz="4800" dirty="0">
                <a:solidFill>
                  <a:srgbClr val="FFFF00"/>
                </a:solidFill>
                <a:cs typeface="B Mitra" panose="00000400000000000000" pitchFamily="2" charset="-78"/>
              </a:rPr>
              <a:t>وحديثه في الكتب الستة. </a:t>
            </a:r>
          </a:p>
          <a:p>
            <a:pPr algn="just"/>
            <a:r>
              <a:rPr lang="fa-IR" sz="4800" dirty="0">
                <a:solidFill>
                  <a:srgbClr val="00B0F0"/>
                </a:solidFill>
                <a:cs typeface="B Mitra" panose="00000400000000000000" pitchFamily="2" charset="-78"/>
              </a:rPr>
              <a:t>احاديث او در کتب صحاح سته موجود است.</a:t>
            </a:r>
          </a:p>
        </p:txBody>
      </p:sp>
      <p:sp>
        <p:nvSpPr>
          <p:cNvPr id="5" name="Rectangle 4"/>
          <p:cNvSpPr/>
          <p:nvPr/>
        </p:nvSpPr>
        <p:spPr>
          <a:xfrm>
            <a:off x="188527" y="5367032"/>
            <a:ext cx="4102405" cy="646331"/>
          </a:xfrm>
          <a:prstGeom prst="rect">
            <a:avLst/>
          </a:prstGeom>
        </p:spPr>
        <p:txBody>
          <a:bodyPr wrap="none">
            <a:spAutoFit/>
          </a:bodyPr>
          <a:lstStyle/>
          <a:p>
            <a:r>
              <a:rPr lang="fa-IR" sz="3600" dirty="0">
                <a:solidFill>
                  <a:schemeClr val="accent6">
                    <a:lumMod val="60000"/>
                    <a:lumOff val="40000"/>
                  </a:schemeClr>
                </a:solidFill>
                <a:cs typeface="B Mitra" panose="00000400000000000000" pitchFamily="2" charset="-78"/>
              </a:rPr>
              <a:t>سیر أعلام النبلاء  ج9، </a:t>
            </a:r>
            <a:r>
              <a:rPr lang="fa-IR" sz="3600" dirty="0" smtClean="0">
                <a:solidFill>
                  <a:schemeClr val="accent6">
                    <a:lumMod val="60000"/>
                    <a:lumOff val="40000"/>
                  </a:schemeClr>
                </a:solidFill>
                <a:cs typeface="B Mitra" panose="00000400000000000000" pitchFamily="2" charset="-78"/>
              </a:rPr>
              <a:t>ص555</a:t>
            </a:r>
            <a:endParaRPr lang="fa-IR" sz="3600" dirty="0">
              <a:solidFill>
                <a:schemeClr val="accent6">
                  <a:lumMod val="60000"/>
                  <a:lumOff val="40000"/>
                </a:schemeClr>
              </a:solidFill>
            </a:endParaRPr>
          </a:p>
        </p:txBody>
      </p:sp>
    </p:spTree>
    <p:extLst>
      <p:ext uri="{BB962C8B-B14F-4D97-AF65-F5344CB8AC3E}">
        <p14:creationId xmlns:p14="http://schemas.microsoft.com/office/powerpoint/2010/main" val="169884679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endParaRPr lang="fa-IR"/>
          </a:p>
        </p:txBody>
      </p:sp>
      <p:sp>
        <p:nvSpPr>
          <p:cNvPr id="9" name="Text Placeholder 8"/>
          <p:cNvSpPr>
            <a:spLocks noGrp="1"/>
          </p:cNvSpPr>
          <p:nvPr>
            <p:ph type="body" idx="1"/>
          </p:nvPr>
        </p:nvSpPr>
        <p:spPr/>
        <p:txBody>
          <a:bodyPr/>
          <a:lstStyle/>
          <a:p>
            <a:endParaRPr lang="fa-I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88024" y="1124744"/>
            <a:ext cx="4111640" cy="5832648"/>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8033" y="1124744"/>
            <a:ext cx="4211959" cy="5832648"/>
          </a:xfrm>
          <a:prstGeom prst="rect">
            <a:avLst/>
          </a:prstGeom>
        </p:spPr>
      </p:pic>
    </p:spTree>
    <p:extLst>
      <p:ext uri="{BB962C8B-B14F-4D97-AF65-F5344CB8AC3E}">
        <p14:creationId xmlns:p14="http://schemas.microsoft.com/office/powerpoint/2010/main" val="30346609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Terminator 3"/>
          <p:cNvSpPr/>
          <p:nvPr/>
        </p:nvSpPr>
        <p:spPr>
          <a:xfrm>
            <a:off x="2123728" y="908720"/>
            <a:ext cx="3528392" cy="720080"/>
          </a:xfrm>
          <a:prstGeom prst="flowChartTerminator">
            <a:avLst/>
          </a:prstGeom>
        </p:spPr>
        <p:style>
          <a:lnRef idx="1">
            <a:schemeClr val="dk1"/>
          </a:lnRef>
          <a:fillRef idx="2">
            <a:schemeClr val="dk1"/>
          </a:fillRef>
          <a:effectRef idx="1">
            <a:schemeClr val="dk1"/>
          </a:effectRef>
          <a:fontRef idx="minor">
            <a:schemeClr val="dk1"/>
          </a:fontRef>
        </p:style>
        <p:txBody>
          <a:bodyPr rtlCol="1" anchor="ctr"/>
          <a:lstStyle/>
          <a:p>
            <a:pPr algn="ctr"/>
            <a:r>
              <a:rPr lang="fa-IR" sz="4000" dirty="0" smtClean="0">
                <a:cs typeface="0 Badr" panose="00000400000000000000" pitchFamily="2" charset="-78"/>
              </a:rPr>
              <a:t>جعفر بن سلیمان</a:t>
            </a:r>
            <a:endParaRPr lang="fa-IR" sz="4000" dirty="0">
              <a:cs typeface="0 Badr" panose="00000400000000000000" pitchFamily="2" charset="-78"/>
            </a:endParaRPr>
          </a:p>
        </p:txBody>
      </p:sp>
      <p:sp>
        <p:nvSpPr>
          <p:cNvPr id="6" name="Rectangle 5"/>
          <p:cNvSpPr/>
          <p:nvPr/>
        </p:nvSpPr>
        <p:spPr>
          <a:xfrm>
            <a:off x="251520" y="1916832"/>
            <a:ext cx="7416824" cy="3354765"/>
          </a:xfrm>
          <a:prstGeom prst="rect">
            <a:avLst/>
          </a:prstGeom>
        </p:spPr>
        <p:txBody>
          <a:bodyPr wrap="square">
            <a:spAutoFit/>
          </a:bodyPr>
          <a:lstStyle/>
          <a:p>
            <a:pPr algn="just"/>
            <a:r>
              <a:rPr lang="fa-IR" sz="4400" dirty="0">
                <a:cs typeface="B Mitra" panose="00000400000000000000" pitchFamily="2" charset="-78"/>
              </a:rPr>
              <a:t>علمای اهل سنت وی را رافضى و از شيعيان غالى مى‌دانند.</a:t>
            </a:r>
          </a:p>
          <a:p>
            <a:pPr algn="just"/>
            <a:r>
              <a:rPr lang="fa-IR" sz="4400" dirty="0">
                <a:cs typeface="B Mitra" panose="00000400000000000000" pitchFamily="2" charset="-78"/>
              </a:rPr>
              <a:t>خطيب بغدادى از يزيد بن زريع نقل مى‌کند که مى‌گفت:</a:t>
            </a:r>
          </a:p>
          <a:p>
            <a:pPr algn="just"/>
            <a:r>
              <a:rPr lang="fa-IR" sz="3600" b="1" dirty="0">
                <a:solidFill>
                  <a:srgbClr val="FFFF00"/>
                </a:solidFill>
                <a:cs typeface="B Mitra" panose="00000400000000000000" pitchFamily="2" charset="-78"/>
              </a:rPr>
              <a:t> فان جعفر بن سليمان رافضي</a:t>
            </a:r>
          </a:p>
        </p:txBody>
      </p:sp>
      <p:sp>
        <p:nvSpPr>
          <p:cNvPr id="7" name="Rectangle 6"/>
          <p:cNvSpPr/>
          <p:nvPr/>
        </p:nvSpPr>
        <p:spPr>
          <a:xfrm>
            <a:off x="35496" y="5374957"/>
            <a:ext cx="3294492" cy="646331"/>
          </a:xfrm>
          <a:prstGeom prst="rect">
            <a:avLst/>
          </a:prstGeom>
        </p:spPr>
        <p:txBody>
          <a:bodyPr wrap="none">
            <a:spAutoFit/>
          </a:bodyPr>
          <a:lstStyle/>
          <a:p>
            <a:r>
              <a:rPr lang="fa-IR" sz="3600" dirty="0">
                <a:solidFill>
                  <a:schemeClr val="accent6">
                    <a:lumMod val="60000"/>
                    <a:lumOff val="40000"/>
                  </a:schemeClr>
                </a:solidFill>
                <a:cs typeface="B Mitra" panose="00000400000000000000" pitchFamily="2" charset="-78"/>
              </a:rPr>
              <a:t>تاریخ بغداد، ج6، ص382</a:t>
            </a:r>
          </a:p>
        </p:txBody>
      </p:sp>
    </p:spTree>
    <p:extLst>
      <p:ext uri="{BB962C8B-B14F-4D97-AF65-F5344CB8AC3E}">
        <p14:creationId xmlns:p14="http://schemas.microsoft.com/office/powerpoint/2010/main" val="218266345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16016" y="1196752"/>
            <a:ext cx="4111106" cy="5661248"/>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1167" y="1196752"/>
            <a:ext cx="4066817" cy="5849888"/>
          </a:xfrm>
          <a:prstGeom prst="rect">
            <a:avLst/>
          </a:prstGeom>
        </p:spPr>
      </p:pic>
      <p:sp>
        <p:nvSpPr>
          <p:cNvPr id="2" name="Title 1"/>
          <p:cNvSpPr>
            <a:spLocks noGrp="1"/>
          </p:cNvSpPr>
          <p:nvPr>
            <p:ph type="title"/>
          </p:nvPr>
        </p:nvSpPr>
        <p:spPr/>
        <p:txBody>
          <a:bodyPr/>
          <a:lstStyle/>
          <a:p>
            <a:endParaRPr lang="fa-IR"/>
          </a:p>
        </p:txBody>
      </p:sp>
      <p:sp>
        <p:nvSpPr>
          <p:cNvPr id="3" name="Text Placeholder 2"/>
          <p:cNvSpPr>
            <a:spLocks noGrp="1"/>
          </p:cNvSpPr>
          <p:nvPr>
            <p:ph type="body" idx="1"/>
          </p:nvPr>
        </p:nvSpPr>
        <p:spPr/>
        <p:txBody>
          <a:bodyPr/>
          <a:lstStyle/>
          <a:p>
            <a:endParaRPr lang="fa-IR"/>
          </a:p>
        </p:txBody>
      </p:sp>
    </p:spTree>
    <p:extLst>
      <p:ext uri="{BB962C8B-B14F-4D97-AF65-F5344CB8AC3E}">
        <p14:creationId xmlns:p14="http://schemas.microsoft.com/office/powerpoint/2010/main" val="277102706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51520" y="980728"/>
            <a:ext cx="7488832" cy="4832092"/>
          </a:xfrm>
          <a:prstGeom prst="rect">
            <a:avLst/>
          </a:prstGeom>
        </p:spPr>
        <p:txBody>
          <a:bodyPr wrap="square">
            <a:spAutoFit/>
          </a:bodyPr>
          <a:lstStyle/>
          <a:p>
            <a:pPr algn="just"/>
            <a:r>
              <a:rPr lang="fa-IR" sz="4400" dirty="0">
                <a:cs typeface="B Mitra" panose="00000400000000000000" pitchFamily="2" charset="-78"/>
              </a:rPr>
              <a:t>این در حالی است که مزى در تهذیب الکمال مى‌نويسد:</a:t>
            </a:r>
          </a:p>
          <a:p>
            <a:pPr algn="just"/>
            <a:r>
              <a:rPr lang="fa-IR" sz="4400" dirty="0">
                <a:solidFill>
                  <a:srgbClr val="FFFF00"/>
                </a:solidFill>
                <a:cs typeface="B Mitra" panose="00000400000000000000" pitchFamily="2" charset="-78"/>
              </a:rPr>
              <a:t>روى له البخاري في "الأدب"والباقون</a:t>
            </a:r>
          </a:p>
          <a:p>
            <a:pPr algn="just"/>
            <a:r>
              <a:rPr lang="fa-IR" sz="4400" dirty="0">
                <a:cs typeface="B Mitra" panose="00000400000000000000" pitchFamily="2" charset="-78"/>
              </a:rPr>
              <a:t>بخارى در کتاب الأدب المفرد و بقيه نويسندگان </a:t>
            </a:r>
            <a:r>
              <a:rPr lang="fa-IR" sz="4400" dirty="0" smtClean="0">
                <a:cs typeface="B Mitra" panose="00000400000000000000" pitchFamily="2" charset="-78"/>
              </a:rPr>
              <a:t>صحاح سته (مسلم</a:t>
            </a:r>
            <a:r>
              <a:rPr lang="fa-IR" sz="4400" dirty="0">
                <a:cs typeface="B Mitra" panose="00000400000000000000" pitchFamily="2" charset="-78"/>
              </a:rPr>
              <a:t>، ابوداوود، ترمذي، </a:t>
            </a:r>
            <a:r>
              <a:rPr lang="fa-IR" sz="4400" dirty="0" smtClean="0">
                <a:cs typeface="B Mitra" panose="00000400000000000000" pitchFamily="2" charset="-78"/>
              </a:rPr>
              <a:t>نسائي و </a:t>
            </a:r>
            <a:r>
              <a:rPr lang="fa-IR" sz="4400" dirty="0">
                <a:cs typeface="B Mitra" panose="00000400000000000000" pitchFamily="2" charset="-78"/>
              </a:rPr>
              <a:t>ابن </a:t>
            </a:r>
            <a:r>
              <a:rPr lang="fa-IR" sz="4400" dirty="0" smtClean="0">
                <a:cs typeface="B Mitra" panose="00000400000000000000" pitchFamily="2" charset="-78"/>
              </a:rPr>
              <a:t>ماجه) </a:t>
            </a:r>
            <a:r>
              <a:rPr lang="fa-IR" sz="4400" dirty="0">
                <a:cs typeface="B Mitra" panose="00000400000000000000" pitchFamily="2" charset="-78"/>
              </a:rPr>
              <a:t>در کتب صحاحشان از اين شخص روايت نقل کرده‌اند</a:t>
            </a:r>
            <a:r>
              <a:rPr lang="fa-IR" sz="4400" dirty="0" smtClean="0">
                <a:cs typeface="B Mitra" panose="00000400000000000000" pitchFamily="2" charset="-78"/>
              </a:rPr>
              <a:t>.</a:t>
            </a:r>
            <a:endParaRPr lang="fa-IR" sz="4400" dirty="0">
              <a:cs typeface="B Mitra" panose="00000400000000000000" pitchFamily="2" charset="-78"/>
            </a:endParaRPr>
          </a:p>
        </p:txBody>
      </p:sp>
      <p:sp>
        <p:nvSpPr>
          <p:cNvPr id="5" name="Rectangle 4"/>
          <p:cNvSpPr/>
          <p:nvPr/>
        </p:nvSpPr>
        <p:spPr>
          <a:xfrm>
            <a:off x="-36512" y="5385410"/>
            <a:ext cx="3945311" cy="707886"/>
          </a:xfrm>
          <a:prstGeom prst="rect">
            <a:avLst/>
          </a:prstGeom>
        </p:spPr>
        <p:txBody>
          <a:bodyPr wrap="none">
            <a:spAutoFit/>
          </a:bodyPr>
          <a:lstStyle/>
          <a:p>
            <a:r>
              <a:rPr lang="fa-IR" sz="4000" dirty="0">
                <a:solidFill>
                  <a:srgbClr val="FFC000"/>
                </a:solidFill>
                <a:cs typeface="B Mitra" panose="00000400000000000000" pitchFamily="2" charset="-78"/>
              </a:rPr>
              <a:t>تهذیب الکمال، ج5، ص50</a:t>
            </a:r>
          </a:p>
        </p:txBody>
      </p:sp>
    </p:spTree>
    <p:extLst>
      <p:ext uri="{BB962C8B-B14F-4D97-AF65-F5344CB8AC3E}">
        <p14:creationId xmlns:p14="http://schemas.microsoft.com/office/powerpoint/2010/main" val="158727800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48563" y="1124743"/>
            <a:ext cx="4071909" cy="5738011"/>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5927" y="1124743"/>
            <a:ext cx="4194065" cy="5719554"/>
          </a:xfrm>
          <a:prstGeom prst="rect">
            <a:avLst/>
          </a:prstGeom>
        </p:spPr>
      </p:pic>
      <p:sp>
        <p:nvSpPr>
          <p:cNvPr id="2" name="Title 1"/>
          <p:cNvSpPr>
            <a:spLocks noGrp="1"/>
          </p:cNvSpPr>
          <p:nvPr>
            <p:ph type="title"/>
          </p:nvPr>
        </p:nvSpPr>
        <p:spPr/>
        <p:txBody>
          <a:bodyPr/>
          <a:lstStyle/>
          <a:p>
            <a:endParaRPr lang="fa-IR"/>
          </a:p>
        </p:txBody>
      </p:sp>
      <p:sp>
        <p:nvSpPr>
          <p:cNvPr id="3" name="Text Placeholder 2"/>
          <p:cNvSpPr>
            <a:spLocks noGrp="1"/>
          </p:cNvSpPr>
          <p:nvPr>
            <p:ph type="body" idx="1"/>
          </p:nvPr>
        </p:nvSpPr>
        <p:spPr/>
        <p:txBody>
          <a:bodyPr/>
          <a:lstStyle/>
          <a:p>
            <a:endParaRPr lang="fa-IR"/>
          </a:p>
        </p:txBody>
      </p:sp>
    </p:spTree>
    <p:extLst>
      <p:ext uri="{BB962C8B-B14F-4D97-AF65-F5344CB8AC3E}">
        <p14:creationId xmlns:p14="http://schemas.microsoft.com/office/powerpoint/2010/main" val="66976419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 Diagonal Corner Rectangle 3">
            <a:hlinkClick r:id="rId2" action="ppaction://hlinksldjump"/>
          </p:cNvPr>
          <p:cNvSpPr/>
          <p:nvPr/>
        </p:nvSpPr>
        <p:spPr>
          <a:xfrm>
            <a:off x="6372200" y="2276872"/>
            <a:ext cx="2160240" cy="1944216"/>
          </a:xfrm>
          <a:prstGeom prst="round2DiagRect">
            <a:avLst/>
          </a:prstGeom>
          <a:gradFill flip="none" rotWithShape="1">
            <a:gsLst>
              <a:gs pos="92000">
                <a:srgbClr val="00B050">
                  <a:tint val="66000"/>
                  <a:satMod val="160000"/>
                </a:srgbClr>
              </a:gs>
              <a:gs pos="100000">
                <a:srgbClr val="00B050">
                  <a:tint val="44500"/>
                  <a:satMod val="160000"/>
                </a:srgbClr>
              </a:gs>
              <a:gs pos="100000">
                <a:srgbClr val="00B050">
                  <a:tint val="23500"/>
                  <a:satMod val="160000"/>
                </a:srgbClr>
              </a:gs>
            </a:gsLst>
            <a:path path="circle">
              <a:fillToRect l="100000" t="100000"/>
            </a:path>
            <a:tileRect r="-100000" b="-100000"/>
          </a:gradFill>
        </p:spPr>
        <p:style>
          <a:lnRef idx="1">
            <a:schemeClr val="dk1"/>
          </a:lnRef>
          <a:fillRef idx="2">
            <a:schemeClr val="dk1"/>
          </a:fillRef>
          <a:effectRef idx="1">
            <a:schemeClr val="dk1"/>
          </a:effectRef>
          <a:fontRef idx="minor">
            <a:schemeClr val="dk1"/>
          </a:fontRef>
        </p:style>
        <p:txBody>
          <a:bodyPr rtlCol="1" anchor="ctr"/>
          <a:lstStyle/>
          <a:p>
            <a:pPr algn="ctr"/>
            <a:r>
              <a:rPr lang="fa-IR" sz="4000" dirty="0" smtClean="0">
                <a:cs typeface="B Titr" panose="00000700000000000000" pitchFamily="2" charset="-78"/>
              </a:rPr>
              <a:t>بيان روايت</a:t>
            </a:r>
            <a:endParaRPr lang="fa-IR" sz="4000" dirty="0">
              <a:cs typeface="B Titr" panose="00000700000000000000" pitchFamily="2" charset="-78"/>
            </a:endParaRPr>
          </a:p>
        </p:txBody>
      </p:sp>
      <p:sp>
        <p:nvSpPr>
          <p:cNvPr id="6" name="Round Diagonal Corner Rectangle 5">
            <a:hlinkClick r:id="rId3" action="ppaction://hlinksldjump"/>
          </p:cNvPr>
          <p:cNvSpPr/>
          <p:nvPr/>
        </p:nvSpPr>
        <p:spPr>
          <a:xfrm>
            <a:off x="4211960" y="4221088"/>
            <a:ext cx="2160240" cy="1944216"/>
          </a:xfrm>
          <a:prstGeom prst="round2DiagRect">
            <a:avLst/>
          </a:prstGeom>
          <a:solidFill>
            <a:srgbClr val="FFFF00"/>
          </a:solidFill>
        </p:spPr>
        <p:style>
          <a:lnRef idx="1">
            <a:schemeClr val="dk1"/>
          </a:lnRef>
          <a:fillRef idx="2">
            <a:schemeClr val="dk1"/>
          </a:fillRef>
          <a:effectRef idx="1">
            <a:schemeClr val="dk1"/>
          </a:effectRef>
          <a:fontRef idx="minor">
            <a:schemeClr val="dk1"/>
          </a:fontRef>
        </p:style>
        <p:txBody>
          <a:bodyPr rtlCol="1" anchor="ctr"/>
          <a:lstStyle/>
          <a:p>
            <a:pPr algn="ctr"/>
            <a:r>
              <a:rPr lang="fa-IR" sz="3600" dirty="0" smtClean="0">
                <a:cs typeface="B Titr" panose="00000700000000000000" pitchFamily="2" charset="-78"/>
              </a:rPr>
              <a:t>اشكال مطرح شده</a:t>
            </a:r>
            <a:endParaRPr lang="fa-IR" sz="3600" dirty="0">
              <a:cs typeface="B Titr" panose="00000700000000000000" pitchFamily="2" charset="-78"/>
            </a:endParaRPr>
          </a:p>
        </p:txBody>
      </p:sp>
    </p:spTree>
    <p:extLst>
      <p:ext uri="{BB962C8B-B14F-4D97-AF65-F5344CB8AC3E}">
        <p14:creationId xmlns:p14="http://schemas.microsoft.com/office/powerpoint/2010/main" val="395280734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7504" y="1412776"/>
            <a:ext cx="7488832" cy="4247317"/>
          </a:xfrm>
          <a:prstGeom prst="rect">
            <a:avLst/>
          </a:prstGeom>
        </p:spPr>
        <p:txBody>
          <a:bodyPr wrap="square">
            <a:spAutoFit/>
          </a:bodyPr>
          <a:lstStyle/>
          <a:p>
            <a:pPr algn="just"/>
            <a:r>
              <a:rPr lang="fa-IR" sz="5400" dirty="0">
                <a:cs typeface="B Mitra" panose="00000400000000000000" pitchFamily="2" charset="-78"/>
              </a:rPr>
              <a:t>او نیز یکی از روات کتاب صحیح بخاری </a:t>
            </a:r>
            <a:r>
              <a:rPr lang="fa-IR" sz="5400" dirty="0" smtClean="0">
                <a:cs typeface="B Mitra" panose="00000400000000000000" pitchFamily="2" charset="-78"/>
              </a:rPr>
              <a:t>و سنن </a:t>
            </a:r>
            <a:r>
              <a:rPr lang="fa-IR" sz="5400" dirty="0">
                <a:cs typeface="B Mitra" panose="00000400000000000000" pitchFamily="2" charset="-78"/>
              </a:rPr>
              <a:t>ابن ماجه نیز می باشد:</a:t>
            </a:r>
          </a:p>
          <a:p>
            <a:pPr algn="just"/>
            <a:r>
              <a:rPr lang="fa-IR" sz="5400" dirty="0">
                <a:cs typeface="B Mitra" panose="00000400000000000000" pitchFamily="2" charset="-78"/>
              </a:rPr>
              <a:t>ر ک </a:t>
            </a:r>
            <a:r>
              <a:rPr lang="fa-IR" sz="5400" dirty="0" smtClean="0">
                <a:cs typeface="B Mitra" panose="00000400000000000000" pitchFamily="2" charset="-78"/>
              </a:rPr>
              <a:t>:</a:t>
            </a:r>
          </a:p>
          <a:p>
            <a:pPr algn="just"/>
            <a:r>
              <a:rPr lang="fa-IR" sz="5400" dirty="0" smtClean="0">
                <a:solidFill>
                  <a:srgbClr val="FFC000"/>
                </a:solidFill>
                <a:cs typeface="B Mitra" panose="00000400000000000000" pitchFamily="2" charset="-78"/>
              </a:rPr>
              <a:t>    </a:t>
            </a:r>
            <a:r>
              <a:rPr lang="fa-IR" sz="4800" dirty="0" smtClean="0">
                <a:solidFill>
                  <a:srgbClr val="FFC000"/>
                </a:solidFill>
                <a:cs typeface="B Mitra" panose="00000400000000000000" pitchFamily="2" charset="-78"/>
              </a:rPr>
              <a:t>صحیح </a:t>
            </a:r>
            <a:r>
              <a:rPr lang="fa-IR" sz="4800" dirty="0">
                <a:solidFill>
                  <a:srgbClr val="FFC000"/>
                </a:solidFill>
                <a:cs typeface="B Mitra" panose="00000400000000000000" pitchFamily="2" charset="-78"/>
              </a:rPr>
              <a:t>بخاری جلد 6 ص 2710</a:t>
            </a:r>
          </a:p>
          <a:p>
            <a:pPr algn="just"/>
            <a:r>
              <a:rPr lang="fa-IR" sz="5400" dirty="0" smtClean="0">
                <a:solidFill>
                  <a:srgbClr val="FFC000"/>
                </a:solidFill>
                <a:cs typeface="B Mitra" panose="00000400000000000000" pitchFamily="2" charset="-78"/>
              </a:rPr>
              <a:t>    </a:t>
            </a:r>
            <a:r>
              <a:rPr lang="fa-IR" sz="4800" dirty="0" smtClean="0">
                <a:solidFill>
                  <a:srgbClr val="FFC000"/>
                </a:solidFill>
                <a:cs typeface="B Mitra" panose="00000400000000000000" pitchFamily="2" charset="-78"/>
              </a:rPr>
              <a:t>سنن </a:t>
            </a:r>
            <a:r>
              <a:rPr lang="fa-IR" sz="4800" dirty="0">
                <a:solidFill>
                  <a:srgbClr val="FFC000"/>
                </a:solidFill>
                <a:cs typeface="B Mitra" panose="00000400000000000000" pitchFamily="2" charset="-78"/>
              </a:rPr>
              <a:t>ابن ماجه جلد 1 صفحه 568</a:t>
            </a:r>
          </a:p>
        </p:txBody>
      </p:sp>
      <p:sp>
        <p:nvSpPr>
          <p:cNvPr id="5" name="Flowchart: Connector 4"/>
          <p:cNvSpPr/>
          <p:nvPr/>
        </p:nvSpPr>
        <p:spPr>
          <a:xfrm>
            <a:off x="7092280" y="4169698"/>
            <a:ext cx="360040" cy="411430"/>
          </a:xfrm>
          <a:prstGeom prst="flowChartConnector">
            <a:avLst/>
          </a:prstGeom>
        </p:spPr>
        <p:style>
          <a:lnRef idx="1">
            <a:schemeClr val="accent1"/>
          </a:lnRef>
          <a:fillRef idx="2">
            <a:schemeClr val="accent1"/>
          </a:fillRef>
          <a:effectRef idx="1">
            <a:schemeClr val="accent1"/>
          </a:effectRef>
          <a:fontRef idx="minor">
            <a:schemeClr val="dk1"/>
          </a:fontRef>
        </p:style>
        <p:txBody>
          <a:bodyPr rtlCol="1" anchor="ctr"/>
          <a:lstStyle/>
          <a:p>
            <a:pPr algn="ctr"/>
            <a:endParaRPr lang="fa-IR"/>
          </a:p>
        </p:txBody>
      </p:sp>
      <p:sp>
        <p:nvSpPr>
          <p:cNvPr id="6" name="Flowchart: Connector 5"/>
          <p:cNvSpPr/>
          <p:nvPr/>
        </p:nvSpPr>
        <p:spPr>
          <a:xfrm>
            <a:off x="7092280" y="4961786"/>
            <a:ext cx="360040" cy="411430"/>
          </a:xfrm>
          <a:prstGeom prst="flowChartConnector">
            <a:avLst/>
          </a:prstGeom>
        </p:spPr>
        <p:style>
          <a:lnRef idx="1">
            <a:schemeClr val="accent1"/>
          </a:lnRef>
          <a:fillRef idx="2">
            <a:schemeClr val="accent1"/>
          </a:fillRef>
          <a:effectRef idx="1">
            <a:schemeClr val="accent1"/>
          </a:effectRef>
          <a:fontRef idx="minor">
            <a:schemeClr val="dk1"/>
          </a:fontRef>
        </p:style>
        <p:txBody>
          <a:bodyPr rtlCol="1" anchor="ctr"/>
          <a:lstStyle/>
          <a:p>
            <a:pPr algn="ctr"/>
            <a:endParaRPr lang="fa-IR"/>
          </a:p>
        </p:txBody>
      </p:sp>
    </p:spTree>
    <p:extLst>
      <p:ext uri="{BB962C8B-B14F-4D97-AF65-F5344CB8AC3E}">
        <p14:creationId xmlns:p14="http://schemas.microsoft.com/office/powerpoint/2010/main" val="87940782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Terminator 3"/>
          <p:cNvSpPr/>
          <p:nvPr/>
        </p:nvSpPr>
        <p:spPr>
          <a:xfrm>
            <a:off x="1691680" y="908720"/>
            <a:ext cx="4824536" cy="720080"/>
          </a:xfrm>
          <a:prstGeom prst="flowChartTerminator">
            <a:avLst/>
          </a:prstGeom>
        </p:spPr>
        <p:style>
          <a:lnRef idx="1">
            <a:schemeClr val="dk1"/>
          </a:lnRef>
          <a:fillRef idx="2">
            <a:schemeClr val="dk1"/>
          </a:fillRef>
          <a:effectRef idx="1">
            <a:schemeClr val="dk1"/>
          </a:effectRef>
          <a:fontRef idx="minor">
            <a:schemeClr val="dk1"/>
          </a:fontRef>
        </p:style>
        <p:txBody>
          <a:bodyPr rtlCol="1" anchor="ctr"/>
          <a:lstStyle/>
          <a:p>
            <a:pPr algn="ctr"/>
            <a:r>
              <a:rPr lang="fa-IR" sz="4000" dirty="0" smtClean="0">
                <a:cs typeface="0 Badr" panose="00000400000000000000" pitchFamily="2" charset="-78"/>
              </a:rPr>
              <a:t>فضل بن محمد شعرانی</a:t>
            </a:r>
            <a:endParaRPr lang="fa-IR" sz="4000" dirty="0">
              <a:cs typeface="0 Badr" panose="00000400000000000000" pitchFamily="2" charset="-78"/>
            </a:endParaRPr>
          </a:p>
        </p:txBody>
      </p:sp>
      <p:sp>
        <p:nvSpPr>
          <p:cNvPr id="6" name="Rectangle 5"/>
          <p:cNvSpPr/>
          <p:nvPr/>
        </p:nvSpPr>
        <p:spPr>
          <a:xfrm>
            <a:off x="323528" y="1556792"/>
            <a:ext cx="7344816" cy="5139869"/>
          </a:xfrm>
          <a:prstGeom prst="rect">
            <a:avLst/>
          </a:prstGeom>
        </p:spPr>
        <p:txBody>
          <a:bodyPr wrap="square">
            <a:spAutoFit/>
          </a:bodyPr>
          <a:lstStyle/>
          <a:p>
            <a:r>
              <a:rPr lang="fa-IR" sz="4400" dirty="0">
                <a:cs typeface="B Mitra" panose="00000400000000000000" pitchFamily="2" charset="-78"/>
              </a:rPr>
              <a:t>خطیب بغدادی در الکفایه خود پیرامون این فرد می نویسد:</a:t>
            </a:r>
          </a:p>
          <a:p>
            <a:pPr algn="just"/>
            <a:r>
              <a:rPr lang="fa-IR" sz="4000" b="1" dirty="0">
                <a:cs typeface="B Mitra" panose="00000400000000000000" pitchFamily="2" charset="-78"/>
              </a:rPr>
              <a:t>وسئل عن الفضل بن محمد الشعراني، فقال: صدوق في الرواية إلا أنه كان من الغالين في التشيع، قيل له: فقد حدثت عنه في الصحيح، فقال: لأن كتاب أستاذي ملآن من حديث الشيعة يعني مسلم بن الحجاج .</a:t>
            </a:r>
          </a:p>
        </p:txBody>
      </p:sp>
    </p:spTree>
    <p:extLst>
      <p:ext uri="{BB962C8B-B14F-4D97-AF65-F5344CB8AC3E}">
        <p14:creationId xmlns:p14="http://schemas.microsoft.com/office/powerpoint/2010/main" val="396880350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79512" y="1196752"/>
            <a:ext cx="7488832" cy="4401205"/>
          </a:xfrm>
          <a:prstGeom prst="rect">
            <a:avLst/>
          </a:prstGeom>
        </p:spPr>
        <p:txBody>
          <a:bodyPr wrap="square">
            <a:spAutoFit/>
          </a:bodyPr>
          <a:lstStyle/>
          <a:p>
            <a:pPr algn="just"/>
            <a:r>
              <a:rPr lang="fa-IR" sz="4000" b="1" dirty="0">
                <a:cs typeface="B Mitra" panose="00000400000000000000" pitchFamily="2" charset="-78"/>
              </a:rPr>
              <a:t>از او در باره فضل بن محمد شعرانى </a:t>
            </a:r>
            <a:r>
              <a:rPr lang="fa-IR" sz="4000" b="1" dirty="0" smtClean="0">
                <a:cs typeface="B Mitra" panose="00000400000000000000" pitchFamily="2" charset="-78"/>
              </a:rPr>
              <a:t>سؤال شد؛ گفت: در روايت </a:t>
            </a:r>
            <a:r>
              <a:rPr lang="fa-IR" sz="4000" b="1" dirty="0">
                <a:cs typeface="B Mitra" panose="00000400000000000000" pitchFamily="2" charset="-78"/>
              </a:rPr>
              <a:t>راستگوست، اما اشکالى که دارد اين است که در باره تشيع زياده روى مى‌کند؛ به او گفتند: در صحيح از وى روايت کرده ايد. گفت: کتاب استادم پر از روايات شيعه است يعنى کتاب </a:t>
            </a:r>
            <a:r>
              <a:rPr lang="fa-IR" sz="4000" b="1" i="1" u="sng" dirty="0">
                <a:cs typeface="B Mitra" panose="00000400000000000000" pitchFamily="2" charset="-78"/>
              </a:rPr>
              <a:t>صحيح مسلم</a:t>
            </a:r>
            <a:r>
              <a:rPr lang="fa-IR" sz="4000" b="1" dirty="0">
                <a:cs typeface="B Mitra" panose="00000400000000000000" pitchFamily="2" charset="-78"/>
              </a:rPr>
              <a:t>.</a:t>
            </a:r>
          </a:p>
        </p:txBody>
      </p:sp>
      <p:sp>
        <p:nvSpPr>
          <p:cNvPr id="5" name="Rectangle 4"/>
          <p:cNvSpPr/>
          <p:nvPr/>
        </p:nvSpPr>
        <p:spPr>
          <a:xfrm>
            <a:off x="179512" y="5373216"/>
            <a:ext cx="5049780" cy="646331"/>
          </a:xfrm>
          <a:prstGeom prst="rect">
            <a:avLst/>
          </a:prstGeom>
        </p:spPr>
        <p:txBody>
          <a:bodyPr wrap="none">
            <a:spAutoFit/>
          </a:bodyPr>
          <a:lstStyle/>
          <a:p>
            <a:r>
              <a:rPr lang="fa-IR" sz="3600" b="1" dirty="0">
                <a:solidFill>
                  <a:srgbClr val="FFC000"/>
                </a:solidFill>
                <a:cs typeface="B Mitra" panose="00000400000000000000" pitchFamily="2" charset="-78"/>
              </a:rPr>
              <a:t>الکفایة فی علم الدرایة، ص131</a:t>
            </a:r>
          </a:p>
        </p:txBody>
      </p:sp>
    </p:spTree>
    <p:extLst>
      <p:ext uri="{BB962C8B-B14F-4D97-AF65-F5344CB8AC3E}">
        <p14:creationId xmlns:p14="http://schemas.microsoft.com/office/powerpoint/2010/main" val="210055074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61231" y="1196752"/>
            <a:ext cx="4103257" cy="5661248"/>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9512" y="1196752"/>
            <a:ext cx="4391289" cy="5661248"/>
          </a:xfrm>
          <a:prstGeom prst="rect">
            <a:avLst/>
          </a:prstGeom>
        </p:spPr>
      </p:pic>
    </p:spTree>
    <p:extLst>
      <p:ext uri="{BB962C8B-B14F-4D97-AF65-F5344CB8AC3E}">
        <p14:creationId xmlns:p14="http://schemas.microsoft.com/office/powerpoint/2010/main" val="275174801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7504" y="851222"/>
            <a:ext cx="7560840" cy="5386090"/>
          </a:xfrm>
          <a:prstGeom prst="rect">
            <a:avLst/>
          </a:prstGeom>
        </p:spPr>
        <p:txBody>
          <a:bodyPr wrap="square">
            <a:spAutoFit/>
          </a:bodyPr>
          <a:lstStyle/>
          <a:p>
            <a:pPr algn="just"/>
            <a:r>
              <a:rPr lang="fa-IR" sz="4300" dirty="0">
                <a:cs typeface="B Mitra" panose="00000400000000000000" pitchFamily="2" charset="-78"/>
              </a:rPr>
              <a:t>تعداد افرادى كه هم به رافضى بودن متهم شده و هم در صحاح سته اهل سنت روايت دارند، به حدى است كه برخى از دانشمندان سنى با توجه به اين مطلب اعتراف كرده‌اند كه اگر بخواهيم روايت آن‌ها را كنار بگذاريم، بايد كتاب‌ها را نابود كنيم.</a:t>
            </a:r>
          </a:p>
          <a:p>
            <a:pPr algn="just"/>
            <a:r>
              <a:rPr lang="fa-IR" sz="4300" dirty="0">
                <a:cs typeface="B Mitra" panose="00000400000000000000" pitchFamily="2" charset="-78"/>
              </a:rPr>
              <a:t>خطيب بغدادى در الكفاية فى علم الرواية مى‌نويسد:</a:t>
            </a:r>
          </a:p>
        </p:txBody>
      </p:sp>
    </p:spTree>
    <p:extLst>
      <p:ext uri="{BB962C8B-B14F-4D97-AF65-F5344CB8AC3E}">
        <p14:creationId xmlns:p14="http://schemas.microsoft.com/office/powerpoint/2010/main" val="231356995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7504" y="908720"/>
            <a:ext cx="7632848" cy="4185761"/>
          </a:xfrm>
          <a:prstGeom prst="rect">
            <a:avLst/>
          </a:prstGeom>
        </p:spPr>
        <p:txBody>
          <a:bodyPr wrap="square">
            <a:spAutoFit/>
          </a:bodyPr>
          <a:lstStyle/>
          <a:p>
            <a:pPr algn="just"/>
            <a:r>
              <a:rPr lang="fa-IR" sz="3800" dirty="0">
                <a:cs typeface="B Mitra" panose="00000400000000000000" pitchFamily="2" charset="-78"/>
              </a:rPr>
              <a:t>قال علي بن المديني: لو تركت أهل البصرة لحال القدر، ولو تركت أهل الكوفة لذلك الرأي، يعني التشيع، خربت الكتب . قوله: خربت الكتب، يعني لذهب الحديث.</a:t>
            </a:r>
          </a:p>
          <a:p>
            <a:pPr algn="just"/>
            <a:r>
              <a:rPr lang="fa-IR" sz="3800" dirty="0">
                <a:solidFill>
                  <a:srgbClr val="FFFF00"/>
                </a:solidFill>
                <a:cs typeface="B Mitra" panose="00000400000000000000" pitchFamily="2" charset="-78"/>
              </a:rPr>
              <a:t>اگر بصريان را به خاطر قدرى بودن و کوفيان را به خاطر نظرشان (شيعه بودن) رها کني، همه کتاب ها را نابود کرده‌اي.</a:t>
            </a:r>
          </a:p>
          <a:p>
            <a:pPr algn="just"/>
            <a:r>
              <a:rPr lang="fa-IR" sz="3800" dirty="0" smtClean="0">
                <a:solidFill>
                  <a:srgbClr val="FFFF00"/>
                </a:solidFill>
                <a:cs typeface="B Mitra" panose="00000400000000000000" pitchFamily="2" charset="-78"/>
              </a:rPr>
              <a:t>ها </a:t>
            </a:r>
            <a:r>
              <a:rPr lang="fa-IR" sz="3800" dirty="0">
                <a:solidFill>
                  <a:srgbClr val="FFFF00"/>
                </a:solidFill>
                <a:cs typeface="B Mitra" panose="00000400000000000000" pitchFamily="2" charset="-78"/>
              </a:rPr>
              <a:t>را نابود کرده‌اى يعنى همه احاديث از بين مى‌رود.</a:t>
            </a:r>
          </a:p>
        </p:txBody>
      </p:sp>
      <p:sp>
        <p:nvSpPr>
          <p:cNvPr id="5" name="Rectangle 4"/>
          <p:cNvSpPr/>
          <p:nvPr/>
        </p:nvSpPr>
        <p:spPr>
          <a:xfrm>
            <a:off x="-36512" y="5373216"/>
            <a:ext cx="4519186" cy="584775"/>
          </a:xfrm>
          <a:prstGeom prst="rect">
            <a:avLst/>
          </a:prstGeom>
        </p:spPr>
        <p:txBody>
          <a:bodyPr wrap="none">
            <a:spAutoFit/>
          </a:bodyPr>
          <a:lstStyle/>
          <a:p>
            <a:r>
              <a:rPr lang="fa-IR" sz="3200" b="1" dirty="0">
                <a:solidFill>
                  <a:srgbClr val="FFC000"/>
                </a:solidFill>
                <a:cs typeface="B Mitra" panose="00000400000000000000" pitchFamily="2" charset="-78"/>
              </a:rPr>
              <a:t>الکفایة فی علم الدرایة، </a:t>
            </a:r>
            <a:r>
              <a:rPr lang="fa-IR" sz="3200" b="1" dirty="0" smtClean="0">
                <a:solidFill>
                  <a:srgbClr val="FFC000"/>
                </a:solidFill>
                <a:cs typeface="B Mitra" panose="00000400000000000000" pitchFamily="2" charset="-78"/>
              </a:rPr>
              <a:t>ص129</a:t>
            </a:r>
            <a:endParaRPr lang="fa-IR" sz="3200" b="1" dirty="0">
              <a:solidFill>
                <a:srgbClr val="FFC000"/>
              </a:solidFill>
              <a:cs typeface="B Mitra" panose="00000400000000000000" pitchFamily="2" charset="-78"/>
            </a:endParaRPr>
          </a:p>
        </p:txBody>
      </p:sp>
    </p:spTree>
    <p:extLst>
      <p:ext uri="{BB962C8B-B14F-4D97-AF65-F5344CB8AC3E}">
        <p14:creationId xmlns:p14="http://schemas.microsoft.com/office/powerpoint/2010/main" val="212640832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60032" y="1196751"/>
            <a:ext cx="4103257" cy="5666003"/>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3219" y="1196750"/>
            <a:ext cx="4194765" cy="5661249"/>
          </a:xfrm>
          <a:prstGeom prst="rect">
            <a:avLst/>
          </a:prstGeom>
        </p:spPr>
      </p:pic>
      <p:sp>
        <p:nvSpPr>
          <p:cNvPr id="8" name="Title 7"/>
          <p:cNvSpPr>
            <a:spLocks noGrp="1"/>
          </p:cNvSpPr>
          <p:nvPr>
            <p:ph type="title"/>
          </p:nvPr>
        </p:nvSpPr>
        <p:spPr/>
        <p:txBody>
          <a:bodyPr/>
          <a:lstStyle/>
          <a:p>
            <a:endParaRPr lang="fa-IR"/>
          </a:p>
        </p:txBody>
      </p:sp>
      <p:sp>
        <p:nvSpPr>
          <p:cNvPr id="9" name="Text Placeholder 8"/>
          <p:cNvSpPr>
            <a:spLocks noGrp="1"/>
          </p:cNvSpPr>
          <p:nvPr>
            <p:ph type="body" idx="1"/>
          </p:nvPr>
        </p:nvSpPr>
        <p:spPr/>
        <p:txBody>
          <a:bodyPr/>
          <a:lstStyle/>
          <a:p>
            <a:endParaRPr lang="fa-IR"/>
          </a:p>
        </p:txBody>
      </p:sp>
    </p:spTree>
    <p:extLst>
      <p:ext uri="{BB962C8B-B14F-4D97-AF65-F5344CB8AC3E}">
        <p14:creationId xmlns:p14="http://schemas.microsoft.com/office/powerpoint/2010/main" val="341710637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Terminator 3"/>
          <p:cNvSpPr/>
          <p:nvPr/>
        </p:nvSpPr>
        <p:spPr>
          <a:xfrm>
            <a:off x="827584" y="908720"/>
            <a:ext cx="6336704" cy="720080"/>
          </a:xfrm>
          <a:prstGeom prst="flowChartTerminator">
            <a:avLst/>
          </a:prstGeom>
        </p:spPr>
        <p:style>
          <a:lnRef idx="1">
            <a:schemeClr val="dk1"/>
          </a:lnRef>
          <a:fillRef idx="2">
            <a:schemeClr val="dk1"/>
          </a:fillRef>
          <a:effectRef idx="1">
            <a:schemeClr val="dk1"/>
          </a:effectRef>
          <a:fontRef idx="minor">
            <a:schemeClr val="dk1"/>
          </a:fontRef>
        </p:style>
        <p:txBody>
          <a:bodyPr rtlCol="1" anchor="ctr"/>
          <a:lstStyle/>
          <a:p>
            <a:pPr algn="ctr"/>
            <a:r>
              <a:rPr lang="fa-IR" sz="4400" dirty="0" smtClean="0">
                <a:cs typeface="0 Badr" panose="00000400000000000000" pitchFamily="2" charset="-78"/>
              </a:rPr>
              <a:t>عباد بن یعقوب الرواجنی</a:t>
            </a:r>
            <a:endParaRPr lang="fa-IR" sz="4400" dirty="0">
              <a:cs typeface="0 Badr" panose="00000400000000000000" pitchFamily="2" charset="-78"/>
            </a:endParaRPr>
          </a:p>
        </p:txBody>
      </p:sp>
      <p:sp>
        <p:nvSpPr>
          <p:cNvPr id="6" name="Rectangle 5"/>
          <p:cNvSpPr/>
          <p:nvPr/>
        </p:nvSpPr>
        <p:spPr>
          <a:xfrm>
            <a:off x="0" y="1671898"/>
            <a:ext cx="7812360" cy="2308324"/>
          </a:xfrm>
          <a:prstGeom prst="rect">
            <a:avLst/>
          </a:prstGeom>
        </p:spPr>
        <p:txBody>
          <a:bodyPr wrap="square">
            <a:spAutoFit/>
          </a:bodyPr>
          <a:lstStyle/>
          <a:p>
            <a:pPr algn="just"/>
            <a:r>
              <a:rPr lang="fa-IR" sz="4800" dirty="0">
                <a:cs typeface="B Mitra" panose="00000400000000000000" pitchFamily="2" charset="-78"/>
              </a:rPr>
              <a:t>وی نیز از رواتی است که بخاری و ترمذی و ابن ماجه نیز روایت کرده اند </a:t>
            </a:r>
            <a:r>
              <a:rPr lang="fa-IR" sz="4800" dirty="0" smtClean="0">
                <a:cs typeface="B Mitra" panose="00000400000000000000" pitchFamily="2" charset="-78"/>
              </a:rPr>
              <a:t>چنان </a:t>
            </a:r>
            <a:r>
              <a:rPr lang="fa-IR" sz="4800" dirty="0">
                <a:cs typeface="B Mitra" panose="00000400000000000000" pitchFamily="2" charset="-78"/>
              </a:rPr>
              <a:t>چه </a:t>
            </a:r>
            <a:r>
              <a:rPr lang="fa-IR" sz="4800" dirty="0" smtClean="0">
                <a:cs typeface="B Mitra" panose="00000400000000000000" pitchFamily="2" charset="-78"/>
              </a:rPr>
              <a:t>مزّی </a:t>
            </a:r>
            <a:r>
              <a:rPr lang="fa-IR" sz="4800" dirty="0">
                <a:cs typeface="B Mitra" panose="00000400000000000000" pitchFamily="2" charset="-78"/>
              </a:rPr>
              <a:t>به این مطلب چنین اشاره می کند:</a:t>
            </a:r>
          </a:p>
        </p:txBody>
      </p:sp>
      <p:sp>
        <p:nvSpPr>
          <p:cNvPr id="7" name="Rectangle 6"/>
          <p:cNvSpPr/>
          <p:nvPr/>
        </p:nvSpPr>
        <p:spPr>
          <a:xfrm>
            <a:off x="0" y="4077072"/>
            <a:ext cx="7812360" cy="1569660"/>
          </a:xfrm>
          <a:prstGeom prst="rect">
            <a:avLst/>
          </a:prstGeom>
        </p:spPr>
        <p:txBody>
          <a:bodyPr wrap="square">
            <a:spAutoFit/>
          </a:bodyPr>
          <a:lstStyle/>
          <a:p>
            <a:r>
              <a:rPr lang="fa-IR" sz="4800" dirty="0">
                <a:solidFill>
                  <a:srgbClr val="FFFF00"/>
                </a:solidFill>
                <a:cs typeface="B Mitra" panose="00000400000000000000" pitchFamily="2" charset="-78"/>
              </a:rPr>
              <a:t>رَوَى عَنه : البخاري حديثًا واحدًا مقرونا بغيرة ، والتِّرْمِذِيّ ، وابن ماجة </a:t>
            </a:r>
          </a:p>
        </p:txBody>
      </p:sp>
      <p:sp>
        <p:nvSpPr>
          <p:cNvPr id="8" name="Rectangle 7"/>
          <p:cNvSpPr/>
          <p:nvPr/>
        </p:nvSpPr>
        <p:spPr>
          <a:xfrm>
            <a:off x="-36512" y="5433217"/>
            <a:ext cx="3932487" cy="646331"/>
          </a:xfrm>
          <a:prstGeom prst="rect">
            <a:avLst/>
          </a:prstGeom>
        </p:spPr>
        <p:txBody>
          <a:bodyPr wrap="none">
            <a:spAutoFit/>
          </a:bodyPr>
          <a:lstStyle/>
          <a:p>
            <a:r>
              <a:rPr lang="fa-IR" sz="3600" dirty="0">
                <a:solidFill>
                  <a:srgbClr val="FFC000"/>
                </a:solidFill>
                <a:cs typeface="B Mitra" panose="00000400000000000000" pitchFamily="2" charset="-78"/>
              </a:rPr>
              <a:t>تهذیب </a:t>
            </a:r>
            <a:r>
              <a:rPr lang="fa-IR" sz="3600" dirty="0" smtClean="0">
                <a:solidFill>
                  <a:srgbClr val="FFC000"/>
                </a:solidFill>
                <a:cs typeface="B Mitra" panose="00000400000000000000" pitchFamily="2" charset="-78"/>
              </a:rPr>
              <a:t>الکمال، </a:t>
            </a:r>
            <a:r>
              <a:rPr lang="fa-IR" sz="3600" dirty="0">
                <a:solidFill>
                  <a:srgbClr val="FFC000"/>
                </a:solidFill>
                <a:cs typeface="B Mitra" panose="00000400000000000000" pitchFamily="2" charset="-78"/>
              </a:rPr>
              <a:t>ج14، ص177</a:t>
            </a:r>
          </a:p>
        </p:txBody>
      </p:sp>
    </p:spTree>
    <p:extLst>
      <p:ext uri="{BB962C8B-B14F-4D97-AF65-F5344CB8AC3E}">
        <p14:creationId xmlns:p14="http://schemas.microsoft.com/office/powerpoint/2010/main" val="287925248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endParaRPr lang="fa-IR"/>
          </a:p>
        </p:txBody>
      </p:sp>
      <p:sp>
        <p:nvSpPr>
          <p:cNvPr id="9" name="Text Placeholder 8"/>
          <p:cNvSpPr>
            <a:spLocks noGrp="1"/>
          </p:cNvSpPr>
          <p:nvPr>
            <p:ph type="body" idx="1"/>
          </p:nvPr>
        </p:nvSpPr>
        <p:spPr/>
        <p:txBody>
          <a:bodyPr/>
          <a:lstStyle/>
          <a:p>
            <a:endParaRPr lang="fa-I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88024" y="1124744"/>
            <a:ext cx="4021936" cy="5760640"/>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3528" y="1124744"/>
            <a:ext cx="4176464" cy="5718426"/>
          </a:xfrm>
          <a:prstGeom prst="rect">
            <a:avLst/>
          </a:prstGeom>
        </p:spPr>
      </p:pic>
    </p:spTree>
    <p:extLst>
      <p:ext uri="{BB962C8B-B14F-4D97-AF65-F5344CB8AC3E}">
        <p14:creationId xmlns:p14="http://schemas.microsoft.com/office/powerpoint/2010/main" val="292328662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7504" y="854417"/>
            <a:ext cx="7560840" cy="4662815"/>
          </a:xfrm>
          <a:prstGeom prst="rect">
            <a:avLst/>
          </a:prstGeom>
        </p:spPr>
        <p:txBody>
          <a:bodyPr wrap="square">
            <a:spAutoFit/>
          </a:bodyPr>
          <a:lstStyle/>
          <a:p>
            <a:pPr algn="just"/>
            <a:r>
              <a:rPr lang="fa-IR" sz="3300" dirty="0">
                <a:cs typeface="B Mitra" panose="00000400000000000000" pitchFamily="2" charset="-78"/>
              </a:rPr>
              <a:t>همچنین مزی در </a:t>
            </a:r>
            <a:r>
              <a:rPr lang="fa-IR" sz="3300" dirty="0" smtClean="0">
                <a:cs typeface="B Mitra" panose="00000400000000000000" pitchFamily="2" charset="-78"/>
              </a:rPr>
              <a:t>مورد رافضی و غالی بودن </a:t>
            </a:r>
            <a:r>
              <a:rPr lang="fa-IR" sz="3300" dirty="0">
                <a:cs typeface="B Mitra" panose="00000400000000000000" pitchFamily="2" charset="-78"/>
              </a:rPr>
              <a:t>وی می نویسد:</a:t>
            </a:r>
          </a:p>
          <a:p>
            <a:pPr algn="just"/>
            <a:r>
              <a:rPr lang="fa-IR" sz="3300" dirty="0">
                <a:cs typeface="B Mitra" panose="00000400000000000000" pitchFamily="2" charset="-78"/>
              </a:rPr>
              <a:t>و قال أبو أحمد بن عدى: سمعت عبدان يذكر عن أبى بكر بن أبى شيبة أو هناد بن السرى، أنهما أو أحدهما فسقه ونسبه إلى أنه يشتم السلف... و روى أحاديثاً أنكرت عليه فى فضائل أهل البيت، و فى مثالب غيرهم.و قال على بن محمد المروزى: سئل صالح بن محمد، عن عباد بن يعقوب الرواجنى، فقال: كان يشتم عثمان.قال: و سمعت صالحا يقول: سمعت عباد بن يعقوب يقول: الله أعدل من أن يدخل طلحة و الزبير الجنة، قلت: ويلك، و لم؟ قال: لأنهما قاتلا على بن أبى طالب بعد أن بايعاه.</a:t>
            </a:r>
          </a:p>
        </p:txBody>
      </p:sp>
      <p:sp>
        <p:nvSpPr>
          <p:cNvPr id="5" name="Rectangle 4"/>
          <p:cNvSpPr/>
          <p:nvPr/>
        </p:nvSpPr>
        <p:spPr>
          <a:xfrm>
            <a:off x="-36512" y="5517232"/>
            <a:ext cx="3515706" cy="584775"/>
          </a:xfrm>
          <a:prstGeom prst="rect">
            <a:avLst/>
          </a:prstGeom>
        </p:spPr>
        <p:txBody>
          <a:bodyPr wrap="none">
            <a:spAutoFit/>
          </a:bodyPr>
          <a:lstStyle/>
          <a:p>
            <a:r>
              <a:rPr lang="fa-IR" sz="3200" dirty="0">
                <a:solidFill>
                  <a:srgbClr val="FFC000"/>
                </a:solidFill>
                <a:cs typeface="B Mitra" panose="00000400000000000000" pitchFamily="2" charset="-78"/>
              </a:rPr>
              <a:t>تهذیب الکمال، ج14، </a:t>
            </a:r>
            <a:r>
              <a:rPr lang="fa-IR" sz="3200" dirty="0" smtClean="0">
                <a:solidFill>
                  <a:srgbClr val="FFC000"/>
                </a:solidFill>
                <a:cs typeface="B Mitra" panose="00000400000000000000" pitchFamily="2" charset="-78"/>
              </a:rPr>
              <a:t>ص178</a:t>
            </a:r>
            <a:endParaRPr lang="fa-IR" sz="3200" dirty="0">
              <a:solidFill>
                <a:srgbClr val="FFC000"/>
              </a:solidFill>
              <a:cs typeface="B Mitra" panose="00000400000000000000" pitchFamily="2" charset="-78"/>
            </a:endParaRPr>
          </a:p>
        </p:txBody>
      </p:sp>
    </p:spTree>
    <p:extLst>
      <p:ext uri="{BB962C8B-B14F-4D97-AF65-F5344CB8AC3E}">
        <p14:creationId xmlns:p14="http://schemas.microsoft.com/office/powerpoint/2010/main" val="218041509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347864" y="2276872"/>
            <a:ext cx="4499992" cy="2185214"/>
          </a:xfrm>
          <a:prstGeom prst="rect">
            <a:avLst/>
          </a:prstGeom>
        </p:spPr>
        <p:txBody>
          <a:bodyPr wrap="square">
            <a:spAutoFit/>
          </a:bodyPr>
          <a:lstStyle/>
          <a:p>
            <a:pPr algn="just"/>
            <a:r>
              <a:rPr lang="fa-IR" sz="3200" b="1" dirty="0">
                <a:solidFill>
                  <a:schemeClr val="bg1"/>
                </a:solidFill>
                <a:cs typeface="B Mitra" panose="00000400000000000000" pitchFamily="2" charset="-78"/>
              </a:rPr>
              <a:t>إنّ عمر رفس فاطمة حتّى أسقطت </a:t>
            </a:r>
            <a:r>
              <a:rPr lang="fa-IR" sz="3200" b="1" dirty="0" smtClean="0">
                <a:solidFill>
                  <a:schemeClr val="bg1"/>
                </a:solidFill>
                <a:cs typeface="B Mitra" panose="00000400000000000000" pitchFamily="2" charset="-78"/>
              </a:rPr>
              <a:t>بمحسن.</a:t>
            </a:r>
          </a:p>
          <a:p>
            <a:pPr algn="just"/>
            <a:endParaRPr lang="fa-IR" sz="2400" b="1" dirty="0" smtClean="0">
              <a:solidFill>
                <a:srgbClr val="FFFF00"/>
              </a:solidFill>
              <a:cs typeface="B Mitra" panose="00000400000000000000" pitchFamily="2" charset="-78"/>
            </a:endParaRPr>
          </a:p>
          <a:p>
            <a:pPr algn="just"/>
            <a:r>
              <a:rPr lang="fa-IR" sz="2400" b="1" dirty="0" smtClean="0">
                <a:solidFill>
                  <a:srgbClr val="FFFF00"/>
                </a:solidFill>
                <a:cs typeface="B Mitra" panose="00000400000000000000" pitchFamily="2" charset="-78"/>
              </a:rPr>
              <a:t>عمر </a:t>
            </a:r>
            <a:r>
              <a:rPr lang="fa-IR" sz="2400" b="1" dirty="0">
                <a:solidFill>
                  <a:srgbClr val="FFFF00"/>
                </a:solidFill>
                <a:cs typeface="B Mitra" panose="00000400000000000000" pitchFamily="2" charset="-78"/>
              </a:rPr>
              <a:t>به [حضرت] فاطمه [سلام الله عليها] لگد زد که سبب سقط محسن گرديد.</a:t>
            </a:r>
          </a:p>
        </p:txBody>
      </p:sp>
      <p:sp>
        <p:nvSpPr>
          <p:cNvPr id="5" name="Flowchart: Terminator 4"/>
          <p:cNvSpPr/>
          <p:nvPr/>
        </p:nvSpPr>
        <p:spPr>
          <a:xfrm>
            <a:off x="3203848" y="4221088"/>
            <a:ext cx="4002291" cy="1512168"/>
          </a:xfrm>
          <a:prstGeom prst="flowChartTerminator">
            <a:avLst/>
          </a:prstGeom>
          <a:blipFill>
            <a:blip r:embed="rId2"/>
            <a:tile tx="0" ty="0" sx="100000" sy="100000" flip="none" algn="tl"/>
          </a:blipFill>
          <a:effectLst>
            <a:outerShdw blurRad="40000" dist="20000" dir="5400000" rotWithShape="0">
              <a:srgbClr val="000000">
                <a:alpha val="38000"/>
              </a:srgbClr>
            </a:outerShdw>
            <a:softEdge rad="317500"/>
          </a:effectLst>
        </p:spPr>
        <p:style>
          <a:lnRef idx="1">
            <a:schemeClr val="dk1"/>
          </a:lnRef>
          <a:fillRef idx="2">
            <a:schemeClr val="dk1"/>
          </a:fillRef>
          <a:effectRef idx="1">
            <a:schemeClr val="dk1"/>
          </a:effectRef>
          <a:fontRef idx="minor">
            <a:schemeClr val="dk1"/>
          </a:fontRef>
        </p:style>
        <p:txBody>
          <a:bodyPr rtlCol="1" anchor="ctr"/>
          <a:lstStyle/>
          <a:p>
            <a:pPr algn="ctr"/>
            <a:r>
              <a:rPr lang="fa-IR" sz="2400" dirty="0">
                <a:cs typeface="B Mitra" panose="00000400000000000000" pitchFamily="2" charset="-78"/>
              </a:rPr>
              <a:t>سیر أعلام النبلاء ج 15 ص 578</a:t>
            </a:r>
            <a:endParaRPr lang="en-US" sz="2400" dirty="0">
              <a:cs typeface="B Mitra" panose="00000400000000000000" pitchFamily="2" charset="-78"/>
            </a:endParaRPr>
          </a:p>
          <a:p>
            <a:pPr algn="ctr"/>
            <a:r>
              <a:rPr lang="fa-IR" sz="2400" dirty="0">
                <a:cs typeface="B Mitra" panose="00000400000000000000" pitchFamily="2" charset="-78"/>
              </a:rPr>
              <a:t>میزان الإعتدال ج 1 ص 283</a:t>
            </a:r>
            <a:endParaRPr lang="en-US" sz="2400" dirty="0">
              <a:cs typeface="B Mitra" panose="00000400000000000000" pitchFamily="2" charset="-78"/>
            </a:endParaRPr>
          </a:p>
          <a:p>
            <a:pPr algn="ctr"/>
            <a:r>
              <a:rPr lang="fa-IR" sz="2400" dirty="0">
                <a:cs typeface="B Mitra" panose="00000400000000000000" pitchFamily="2" charset="-78"/>
              </a:rPr>
              <a:t>لسان المیزان ج 1 ص 268</a:t>
            </a:r>
            <a:endParaRPr lang="en-US" sz="2400" dirty="0">
              <a:cs typeface="B Mitra" panose="00000400000000000000" pitchFamily="2" charset="-78"/>
            </a:endParaRPr>
          </a:p>
        </p:txBody>
      </p:sp>
    </p:spTree>
    <p:extLst>
      <p:ext uri="{BB962C8B-B14F-4D97-AF65-F5344CB8AC3E}">
        <p14:creationId xmlns:p14="http://schemas.microsoft.com/office/powerpoint/2010/main" val="381826095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7504" y="908720"/>
            <a:ext cx="7632848" cy="5170646"/>
          </a:xfrm>
          <a:prstGeom prst="rect">
            <a:avLst/>
          </a:prstGeom>
        </p:spPr>
        <p:txBody>
          <a:bodyPr wrap="square">
            <a:spAutoFit/>
          </a:bodyPr>
          <a:lstStyle/>
          <a:p>
            <a:pPr algn="just"/>
            <a:r>
              <a:rPr lang="fa-IR" sz="3300" dirty="0">
                <a:cs typeface="B Mitra" panose="00000400000000000000" pitchFamily="2" charset="-78"/>
              </a:rPr>
              <a:t>احمد بن عدى مى‌گويد: از عبدان شنيدم و او از ابوبكر بن ابوشيبه يا هناد بن سرى نقل مى‌كرد كه اين دو نفر يا يكى از آنان او را متهم به فسق كرده و به وى بدگويى به اصحاب را نسبت داده‌اند... او رواياتى در فضائل اهل بيت و بديهاى ديگران نقل كرده است كه مورد تأييد واقع نشده است.علي بن محمد مروزى مى‌گويد: از صالح بن محمد در باره عباد بن يعقوب رواجنى سؤال شد،‌ گفت: او از عثمان بدگويى مى‌كرد.و نيز مى‌گويد: از صالح شنيدم كه مى‌گفت: عباد بن يعقوب مى‌گفت: خداوند عادل‌تر از آن است كه طلحه و زبير را به بهشت ببرد، گفتم: واى بر تو، چرا؟ گفت: چون آن دو نفر پس از بيعت با علي، با وى جنگيدند.</a:t>
            </a:r>
          </a:p>
        </p:txBody>
      </p:sp>
    </p:spTree>
    <p:extLst>
      <p:ext uri="{BB962C8B-B14F-4D97-AF65-F5344CB8AC3E}">
        <p14:creationId xmlns:p14="http://schemas.microsoft.com/office/powerpoint/2010/main" val="191432836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endParaRPr lang="fa-IR"/>
          </a:p>
        </p:txBody>
      </p:sp>
      <p:sp>
        <p:nvSpPr>
          <p:cNvPr id="9" name="Text Placeholder 8"/>
          <p:cNvSpPr>
            <a:spLocks noGrp="1"/>
          </p:cNvSpPr>
          <p:nvPr>
            <p:ph type="body" idx="1"/>
          </p:nvPr>
        </p:nvSpPr>
        <p:spPr/>
        <p:txBody>
          <a:bodyPr/>
          <a:lstStyle/>
          <a:p>
            <a:endParaRPr lang="fa-I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70544" y="1052736"/>
            <a:ext cx="4021936" cy="5832648"/>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3528" y="1052736"/>
            <a:ext cx="4354848" cy="5790434"/>
          </a:xfrm>
          <a:prstGeom prst="rect">
            <a:avLst/>
          </a:prstGeom>
        </p:spPr>
      </p:pic>
    </p:spTree>
    <p:extLst>
      <p:ext uri="{BB962C8B-B14F-4D97-AF65-F5344CB8AC3E}">
        <p14:creationId xmlns:p14="http://schemas.microsoft.com/office/powerpoint/2010/main" val="318619249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Terminator 3"/>
          <p:cNvSpPr/>
          <p:nvPr/>
        </p:nvSpPr>
        <p:spPr>
          <a:xfrm>
            <a:off x="2051720" y="908720"/>
            <a:ext cx="3528392" cy="720080"/>
          </a:xfrm>
          <a:prstGeom prst="flowChartTerminator">
            <a:avLst/>
          </a:prstGeom>
        </p:spPr>
        <p:style>
          <a:lnRef idx="1">
            <a:schemeClr val="dk1"/>
          </a:lnRef>
          <a:fillRef idx="2">
            <a:schemeClr val="dk1"/>
          </a:fillRef>
          <a:effectRef idx="1">
            <a:schemeClr val="dk1"/>
          </a:effectRef>
          <a:fontRef idx="minor">
            <a:schemeClr val="dk1"/>
          </a:fontRef>
        </p:style>
        <p:txBody>
          <a:bodyPr rtlCol="1" anchor="ctr"/>
          <a:lstStyle/>
          <a:p>
            <a:pPr algn="ctr"/>
            <a:r>
              <a:rPr lang="fa-IR" sz="4000" dirty="0" smtClean="0">
                <a:cs typeface="0 Badr" panose="00000400000000000000" pitchFamily="2" charset="-78"/>
              </a:rPr>
              <a:t>اسماعیل بن خلیفه</a:t>
            </a:r>
            <a:endParaRPr lang="fa-IR" sz="4000" dirty="0">
              <a:cs typeface="0 Badr" panose="00000400000000000000" pitchFamily="2" charset="-78"/>
            </a:endParaRPr>
          </a:p>
        </p:txBody>
      </p:sp>
      <p:sp>
        <p:nvSpPr>
          <p:cNvPr id="6" name="Rectangle 5"/>
          <p:cNvSpPr/>
          <p:nvPr/>
        </p:nvSpPr>
        <p:spPr>
          <a:xfrm>
            <a:off x="107504" y="1779687"/>
            <a:ext cx="7560840" cy="3600986"/>
          </a:xfrm>
          <a:prstGeom prst="rect">
            <a:avLst/>
          </a:prstGeom>
        </p:spPr>
        <p:txBody>
          <a:bodyPr wrap="square">
            <a:spAutoFit/>
          </a:bodyPr>
          <a:lstStyle/>
          <a:p>
            <a:pPr algn="just"/>
            <a:r>
              <a:rPr lang="fa-IR" sz="3800" dirty="0">
                <a:cs typeface="B Mitra" panose="00000400000000000000" pitchFamily="2" charset="-78"/>
              </a:rPr>
              <a:t>مزى در تهذيب الكمال در باره او مى‌نويسد:</a:t>
            </a:r>
          </a:p>
          <a:p>
            <a:pPr algn="just"/>
            <a:r>
              <a:rPr lang="fa-IR" sz="3800" dirty="0">
                <a:solidFill>
                  <a:srgbClr val="FFFF00"/>
                </a:solidFill>
                <a:cs typeface="B Mitra" panose="00000400000000000000" pitchFamily="2" charset="-78"/>
              </a:rPr>
              <a:t>إسماعيل بن خليفة العبسي... رَوَى عَن: إبراهيم بن حسن بن حسن بن علي بن أَبي طالب. والحكم بن عتيبة (ت ق)، والسري بن إسماعيل... وفضيل بن عَمْرو الفقيمي (ق).</a:t>
            </a:r>
          </a:p>
          <a:p>
            <a:pPr algn="just"/>
            <a:r>
              <a:rPr lang="fa-IR" sz="3800" dirty="0">
                <a:cs typeface="B Mitra" panose="00000400000000000000" pitchFamily="2" charset="-78"/>
              </a:rPr>
              <a:t>منظور از (ق) ابن ماجه و (ت) ترمذى است.</a:t>
            </a:r>
          </a:p>
        </p:txBody>
      </p:sp>
      <p:sp>
        <p:nvSpPr>
          <p:cNvPr id="7" name="Rectangle 6"/>
          <p:cNvSpPr/>
          <p:nvPr/>
        </p:nvSpPr>
        <p:spPr>
          <a:xfrm>
            <a:off x="-36512" y="5446965"/>
            <a:ext cx="3563796" cy="646331"/>
          </a:xfrm>
          <a:prstGeom prst="rect">
            <a:avLst/>
          </a:prstGeom>
        </p:spPr>
        <p:txBody>
          <a:bodyPr wrap="none">
            <a:spAutoFit/>
          </a:bodyPr>
          <a:lstStyle/>
          <a:p>
            <a:r>
              <a:rPr lang="fa-IR" sz="3600" dirty="0">
                <a:solidFill>
                  <a:srgbClr val="FFC000"/>
                </a:solidFill>
                <a:cs typeface="B Mitra" panose="00000400000000000000" pitchFamily="2" charset="-78"/>
              </a:rPr>
              <a:t>تهذیب الکمال، ج3، ص77</a:t>
            </a:r>
          </a:p>
        </p:txBody>
      </p:sp>
    </p:spTree>
    <p:extLst>
      <p:ext uri="{BB962C8B-B14F-4D97-AF65-F5344CB8AC3E}">
        <p14:creationId xmlns:p14="http://schemas.microsoft.com/office/powerpoint/2010/main" val="171289273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17215" y="1124743"/>
            <a:ext cx="4103257" cy="5719553"/>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6024" y="1124742"/>
            <a:ext cx="4211960" cy="5832649"/>
          </a:xfrm>
          <a:prstGeom prst="rect">
            <a:avLst/>
          </a:prstGeom>
        </p:spPr>
      </p:pic>
    </p:spTree>
    <p:extLst>
      <p:ext uri="{BB962C8B-B14F-4D97-AF65-F5344CB8AC3E}">
        <p14:creationId xmlns:p14="http://schemas.microsoft.com/office/powerpoint/2010/main" val="306363566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7504" y="836712"/>
            <a:ext cx="7560839" cy="5355312"/>
          </a:xfrm>
          <a:prstGeom prst="rect">
            <a:avLst/>
          </a:prstGeom>
        </p:spPr>
        <p:txBody>
          <a:bodyPr wrap="square">
            <a:spAutoFit/>
          </a:bodyPr>
          <a:lstStyle/>
          <a:p>
            <a:pPr algn="just"/>
            <a:r>
              <a:rPr lang="fa-IR" sz="3800" dirty="0">
                <a:cs typeface="B Mitra" panose="00000400000000000000" pitchFamily="2" charset="-78"/>
              </a:rPr>
              <a:t>و در ادامه مى‌نويسد:</a:t>
            </a:r>
          </a:p>
          <a:p>
            <a:pPr algn="just"/>
            <a:r>
              <a:rPr lang="fa-IR" sz="3800" dirty="0">
                <a:solidFill>
                  <a:srgbClr val="FFFF00"/>
                </a:solidFill>
                <a:cs typeface="B Mitra" panose="00000400000000000000" pitchFamily="2" charset="-78"/>
              </a:rPr>
              <a:t>وَقَال (عمرو بن علي) أيضا: سألت عبد الرحمن عن حديث أبي اسرائيل، فأبى أن يحدثني به، وَقَال: كان يشتم عثمان.</a:t>
            </a:r>
          </a:p>
          <a:p>
            <a:pPr algn="just"/>
            <a:r>
              <a:rPr lang="fa-IR" sz="3800" dirty="0">
                <a:solidFill>
                  <a:srgbClr val="FFFF00"/>
                </a:solidFill>
                <a:cs typeface="B Mitra" panose="00000400000000000000" pitchFamily="2" charset="-78"/>
              </a:rPr>
              <a:t>وقَال البُخارِيُّ: تركه ابن مهدي، وكان يشتم عثمان.</a:t>
            </a:r>
          </a:p>
          <a:p>
            <a:pPr algn="just"/>
            <a:r>
              <a:rPr lang="fa-IR" sz="3800" dirty="0">
                <a:cs typeface="B Mitra" panose="00000400000000000000" pitchFamily="2" charset="-78"/>
              </a:rPr>
              <a:t>عمرو بن علي مى‌گويد: از عبد الرحمن از روايات ابواسرائيل پرسيدم تا برايم نقل نمايد، به سخنم توجهى نكرد و گفت: ابواسرائيل (اسماعيل بن خليفه) از عثمان بدگويى مى‌كرد.</a:t>
            </a:r>
          </a:p>
        </p:txBody>
      </p:sp>
      <p:sp>
        <p:nvSpPr>
          <p:cNvPr id="5" name="Rectangle 4"/>
          <p:cNvSpPr/>
          <p:nvPr/>
        </p:nvSpPr>
        <p:spPr>
          <a:xfrm>
            <a:off x="-36512" y="5517232"/>
            <a:ext cx="3188693" cy="584775"/>
          </a:xfrm>
          <a:prstGeom prst="rect">
            <a:avLst/>
          </a:prstGeom>
        </p:spPr>
        <p:txBody>
          <a:bodyPr wrap="none">
            <a:spAutoFit/>
          </a:bodyPr>
          <a:lstStyle/>
          <a:p>
            <a:r>
              <a:rPr lang="fa-IR" sz="3200" dirty="0">
                <a:solidFill>
                  <a:srgbClr val="FFC000"/>
                </a:solidFill>
                <a:cs typeface="B Mitra" panose="00000400000000000000" pitchFamily="2" charset="-78"/>
              </a:rPr>
              <a:t>تهذیب الکمال، ج3، ص79</a:t>
            </a:r>
          </a:p>
        </p:txBody>
      </p:sp>
    </p:spTree>
    <p:extLst>
      <p:ext uri="{BB962C8B-B14F-4D97-AF65-F5344CB8AC3E}">
        <p14:creationId xmlns:p14="http://schemas.microsoft.com/office/powerpoint/2010/main" val="274667441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endParaRPr lang="fa-IR"/>
          </a:p>
        </p:txBody>
      </p:sp>
      <p:sp>
        <p:nvSpPr>
          <p:cNvPr id="9" name="Text Placeholder 8"/>
          <p:cNvSpPr>
            <a:spLocks noGrp="1"/>
          </p:cNvSpPr>
          <p:nvPr>
            <p:ph type="body" idx="1"/>
          </p:nvPr>
        </p:nvSpPr>
        <p:spPr/>
        <p:txBody>
          <a:bodyPr/>
          <a:lstStyle/>
          <a:p>
            <a:endParaRPr lang="fa-I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3199" y="1124744"/>
            <a:ext cx="4247273" cy="5719552"/>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6024" y="1124743"/>
            <a:ext cx="4211960" cy="5719553"/>
          </a:xfrm>
          <a:prstGeom prst="rect">
            <a:avLst/>
          </a:prstGeom>
        </p:spPr>
      </p:pic>
    </p:spTree>
    <p:extLst>
      <p:ext uri="{BB962C8B-B14F-4D97-AF65-F5344CB8AC3E}">
        <p14:creationId xmlns:p14="http://schemas.microsoft.com/office/powerpoint/2010/main" val="262271711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7504" y="908720"/>
            <a:ext cx="7632848" cy="5078313"/>
          </a:xfrm>
          <a:prstGeom prst="rect">
            <a:avLst/>
          </a:prstGeom>
        </p:spPr>
        <p:txBody>
          <a:bodyPr wrap="square">
            <a:spAutoFit/>
          </a:bodyPr>
          <a:lstStyle/>
          <a:p>
            <a:pPr algn="just"/>
            <a:r>
              <a:rPr lang="fa-IR" sz="4050" dirty="0">
                <a:cs typeface="B Mitra" panose="00000400000000000000" pitchFamily="2" charset="-78"/>
              </a:rPr>
              <a:t>اما به سوال دیگری که باید پاسخ داد، و </a:t>
            </a:r>
            <a:r>
              <a:rPr lang="fa-IR" sz="4050" dirty="0" smtClean="0">
                <a:cs typeface="B Mitra" panose="00000400000000000000" pitchFamily="2" charset="-78"/>
              </a:rPr>
              <a:t>آن </a:t>
            </a:r>
            <a:r>
              <a:rPr lang="fa-IR" sz="4050" dirty="0">
                <a:cs typeface="B Mitra" panose="00000400000000000000" pitchFamily="2" charset="-78"/>
              </a:rPr>
              <a:t>اینکه آیا شتم شیخین موجب عدم نقل حدیث می شود یا خیر؟</a:t>
            </a:r>
          </a:p>
          <a:p>
            <a:pPr algn="just"/>
            <a:r>
              <a:rPr lang="fa-IR" sz="4050" dirty="0">
                <a:cs typeface="B Mitra" panose="00000400000000000000" pitchFamily="2" charset="-78"/>
              </a:rPr>
              <a:t>اگر اشکال شود که شاتم شیخین مستحق عدم نقل روایت است، در پاسخ می گوئیم كسانى در سلسله راويان صحاح سته اهل سنت وجود دارند؛ با اين كه شيخين را شتم و مثالب آن‌ها را بيان مى‌كرده‌اند، در عين حال توثيق شده‌اند كه به نام چند نفر اشاره مى‌كنيم:</a:t>
            </a:r>
          </a:p>
        </p:txBody>
      </p:sp>
    </p:spTree>
    <p:extLst>
      <p:ext uri="{BB962C8B-B14F-4D97-AF65-F5344CB8AC3E}">
        <p14:creationId xmlns:p14="http://schemas.microsoft.com/office/powerpoint/2010/main" val="57965006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Terminator 3"/>
          <p:cNvSpPr/>
          <p:nvPr/>
        </p:nvSpPr>
        <p:spPr>
          <a:xfrm>
            <a:off x="1619672" y="908720"/>
            <a:ext cx="4536504" cy="720080"/>
          </a:xfrm>
          <a:prstGeom prst="flowChartTerminator">
            <a:avLst/>
          </a:prstGeom>
        </p:spPr>
        <p:style>
          <a:lnRef idx="1">
            <a:schemeClr val="dk1"/>
          </a:lnRef>
          <a:fillRef idx="2">
            <a:schemeClr val="dk1"/>
          </a:fillRef>
          <a:effectRef idx="1">
            <a:schemeClr val="dk1"/>
          </a:effectRef>
          <a:fontRef idx="minor">
            <a:schemeClr val="dk1"/>
          </a:fontRef>
        </p:style>
        <p:txBody>
          <a:bodyPr rtlCol="1" anchor="ctr"/>
          <a:lstStyle/>
          <a:p>
            <a:pPr algn="ctr"/>
            <a:r>
              <a:rPr lang="fa-IR" sz="4000" dirty="0" smtClean="0">
                <a:cs typeface="0 Badr" panose="00000400000000000000" pitchFamily="2" charset="-78"/>
              </a:rPr>
              <a:t>تلید بن سلیمان المحاربی</a:t>
            </a:r>
            <a:endParaRPr lang="fa-IR" sz="4000" dirty="0">
              <a:cs typeface="0 Badr" panose="00000400000000000000" pitchFamily="2" charset="-78"/>
            </a:endParaRPr>
          </a:p>
        </p:txBody>
      </p:sp>
      <p:sp>
        <p:nvSpPr>
          <p:cNvPr id="6" name="Rectangle 5"/>
          <p:cNvSpPr/>
          <p:nvPr/>
        </p:nvSpPr>
        <p:spPr>
          <a:xfrm>
            <a:off x="0" y="1640637"/>
            <a:ext cx="7812360" cy="3785652"/>
          </a:xfrm>
          <a:prstGeom prst="rect">
            <a:avLst/>
          </a:prstGeom>
        </p:spPr>
        <p:txBody>
          <a:bodyPr wrap="square">
            <a:spAutoFit/>
          </a:bodyPr>
          <a:lstStyle/>
          <a:p>
            <a:pPr algn="just"/>
            <a:r>
              <a:rPr lang="fa-IR" sz="4000" dirty="0">
                <a:cs typeface="B Mitra" panose="00000400000000000000" pitchFamily="2" charset="-78"/>
              </a:rPr>
              <a:t>وى از رجال سنن ترمذى است كه ابوبكر و عمر را شتم مى‌كرده است. مزى در باره وى مى‌نويسد:</a:t>
            </a:r>
          </a:p>
          <a:p>
            <a:pPr algn="just"/>
            <a:r>
              <a:rPr lang="fa-IR" sz="4000" dirty="0">
                <a:solidFill>
                  <a:srgbClr val="FFFF00"/>
                </a:solidFill>
                <a:cs typeface="B Mitra" panose="00000400000000000000" pitchFamily="2" charset="-78"/>
              </a:rPr>
              <a:t>وقال أبو داود: رافضي خبيث، رجل سوء، يشتم أبا بكر وعمر.</a:t>
            </a:r>
          </a:p>
          <a:p>
            <a:pPr algn="just"/>
            <a:r>
              <a:rPr lang="fa-IR" sz="4000" dirty="0">
                <a:cs typeface="B Mitra" panose="00000400000000000000" pitchFamily="2" charset="-78"/>
              </a:rPr>
              <a:t>ابوداوود گفته: او رافضى پست و مرد بدى است و به ابوبكر و عمر فحش مى‌داده است.</a:t>
            </a:r>
          </a:p>
        </p:txBody>
      </p:sp>
      <p:sp>
        <p:nvSpPr>
          <p:cNvPr id="7" name="Rectangle 6"/>
          <p:cNvSpPr/>
          <p:nvPr/>
        </p:nvSpPr>
        <p:spPr>
          <a:xfrm>
            <a:off x="22402" y="5442606"/>
            <a:ext cx="3748142" cy="646331"/>
          </a:xfrm>
          <a:prstGeom prst="rect">
            <a:avLst/>
          </a:prstGeom>
        </p:spPr>
        <p:txBody>
          <a:bodyPr wrap="none">
            <a:spAutoFit/>
          </a:bodyPr>
          <a:lstStyle/>
          <a:p>
            <a:r>
              <a:rPr lang="fa-IR" sz="3600" dirty="0">
                <a:solidFill>
                  <a:srgbClr val="FFC000"/>
                </a:solidFill>
                <a:cs typeface="B Mitra" panose="00000400000000000000" pitchFamily="2" charset="-78"/>
              </a:rPr>
              <a:t>تهذیب الکمال، ج4، ص322</a:t>
            </a:r>
          </a:p>
        </p:txBody>
      </p:sp>
    </p:spTree>
    <p:extLst>
      <p:ext uri="{BB962C8B-B14F-4D97-AF65-F5344CB8AC3E}">
        <p14:creationId xmlns:p14="http://schemas.microsoft.com/office/powerpoint/2010/main" val="173958779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88024" y="1052736"/>
            <a:ext cx="4141381" cy="5805264"/>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9512" y="1052735"/>
            <a:ext cx="4398065" cy="5889735"/>
          </a:xfrm>
          <a:prstGeom prst="rect">
            <a:avLst/>
          </a:prstGeom>
        </p:spPr>
      </p:pic>
    </p:spTree>
    <p:extLst>
      <p:ext uri="{BB962C8B-B14F-4D97-AF65-F5344CB8AC3E}">
        <p14:creationId xmlns:p14="http://schemas.microsoft.com/office/powerpoint/2010/main" val="50260281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7504" y="908720"/>
            <a:ext cx="7632848" cy="5078313"/>
          </a:xfrm>
          <a:prstGeom prst="rect">
            <a:avLst/>
          </a:prstGeom>
        </p:spPr>
        <p:txBody>
          <a:bodyPr wrap="square">
            <a:spAutoFit/>
          </a:bodyPr>
          <a:lstStyle/>
          <a:p>
            <a:pPr algn="just"/>
            <a:r>
              <a:rPr lang="fa-IR" sz="3600" dirty="0">
                <a:cs typeface="B Mitra" panose="00000400000000000000" pitchFamily="2" charset="-78"/>
              </a:rPr>
              <a:t>مزی در ادامه مى‌گويد:</a:t>
            </a:r>
            <a:r>
              <a:rPr lang="fa-IR" sz="3600" dirty="0">
                <a:solidFill>
                  <a:srgbClr val="FFFF00"/>
                </a:solidFill>
                <a:cs typeface="B Mitra" panose="00000400000000000000" pitchFamily="2" charset="-78"/>
              </a:rPr>
              <a:t>وَقَال [عَباس الدُّورِيُّ ] في موضع آخر: كذاب، كان يشتم عثمان، وكل من شتم عثمان، أو طلحة، أو أحدا من أصحاب رسول الله ، دجال، لا يكتب عنه، وعليه لعنة الله والملائكة والناس أجمعين.</a:t>
            </a:r>
          </a:p>
          <a:p>
            <a:pPr algn="just"/>
            <a:r>
              <a:rPr lang="fa-IR" sz="3600" dirty="0">
                <a:cs typeface="B Mitra" panose="00000400000000000000" pitchFamily="2" charset="-78"/>
              </a:rPr>
              <a:t>عباس دوري،‌ در جاى ديگر در باره سليمان گفته است: وى بسيار دروغگو است و عثمان را فحش مى‌داده است، و هر كس عثمان يا طلحه و يا هر يك از اصحاب را فحش دهد، او دجال است و حديث وى نوشته نمى‌شود و لعنت خدا، تمام مردم و ملائكه بر او باد.</a:t>
            </a:r>
          </a:p>
        </p:txBody>
      </p:sp>
      <p:sp>
        <p:nvSpPr>
          <p:cNvPr id="5" name="Rectangle 4"/>
          <p:cNvSpPr/>
          <p:nvPr/>
        </p:nvSpPr>
        <p:spPr>
          <a:xfrm>
            <a:off x="-36512" y="5517232"/>
            <a:ext cx="3352200" cy="584775"/>
          </a:xfrm>
          <a:prstGeom prst="rect">
            <a:avLst/>
          </a:prstGeom>
        </p:spPr>
        <p:txBody>
          <a:bodyPr wrap="none">
            <a:spAutoFit/>
          </a:bodyPr>
          <a:lstStyle/>
          <a:p>
            <a:r>
              <a:rPr lang="fa-IR" sz="3200" dirty="0">
                <a:solidFill>
                  <a:srgbClr val="FFC000"/>
                </a:solidFill>
                <a:cs typeface="B Mitra" panose="00000400000000000000" pitchFamily="2" charset="-78"/>
              </a:rPr>
              <a:t>تهذیب الکمال، ج4، ص322</a:t>
            </a:r>
          </a:p>
        </p:txBody>
      </p:sp>
    </p:spTree>
    <p:extLst>
      <p:ext uri="{BB962C8B-B14F-4D97-AF65-F5344CB8AC3E}">
        <p14:creationId xmlns:p14="http://schemas.microsoft.com/office/powerpoint/2010/main" val="83108258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07504" y="980728"/>
            <a:ext cx="7560840" cy="3046988"/>
          </a:xfrm>
          <a:prstGeom prst="rect">
            <a:avLst/>
          </a:prstGeom>
        </p:spPr>
        <p:txBody>
          <a:bodyPr wrap="square">
            <a:spAutoFit/>
          </a:bodyPr>
          <a:lstStyle/>
          <a:p>
            <a:pPr algn="just"/>
            <a:r>
              <a:rPr lang="fa-IR" sz="4800" b="1" dirty="0" smtClean="0">
                <a:solidFill>
                  <a:schemeClr val="accent1">
                    <a:lumMod val="20000"/>
                    <a:lumOff val="80000"/>
                  </a:schemeClr>
                </a:solidFill>
                <a:cs typeface="B Mitra" panose="00000400000000000000" pitchFamily="2" charset="-78"/>
              </a:rPr>
              <a:t>إنّ عمر رفس فاطمة حتّى أسقطت بمحسن.</a:t>
            </a:r>
          </a:p>
          <a:p>
            <a:pPr algn="just"/>
            <a:r>
              <a:rPr lang="fa-IR" sz="4800" b="1" dirty="0" smtClean="0">
                <a:solidFill>
                  <a:srgbClr val="FFFF00"/>
                </a:solidFill>
                <a:cs typeface="0 Badr" panose="00000400000000000000" pitchFamily="2" charset="-78"/>
              </a:rPr>
              <a:t>عمر به [حضرت] فاطمه [سلام الله عليها] لگد زد که سبب سقط محسن گرديد</a:t>
            </a:r>
            <a:endParaRPr lang="fa-IR" sz="4800" b="1" dirty="0">
              <a:solidFill>
                <a:srgbClr val="FFFF00"/>
              </a:solidFill>
              <a:cs typeface="0 Badr" panose="00000400000000000000" pitchFamily="2" charset="-78"/>
            </a:endParaRPr>
          </a:p>
        </p:txBody>
      </p:sp>
      <p:sp>
        <p:nvSpPr>
          <p:cNvPr id="9" name="Flowchart: Terminator 8"/>
          <p:cNvSpPr/>
          <p:nvPr/>
        </p:nvSpPr>
        <p:spPr>
          <a:xfrm>
            <a:off x="107504" y="4509120"/>
            <a:ext cx="7524328" cy="1512168"/>
          </a:xfrm>
          <a:prstGeom prst="flowChartTerminator">
            <a:avLst/>
          </a:prstGeom>
          <a:blipFill>
            <a:blip r:embed="rId2"/>
            <a:tile tx="0" ty="0" sx="100000" sy="100000" flip="none" algn="tl"/>
          </a:blipFill>
          <a:effectLst>
            <a:outerShdw blurRad="40000" dist="20000" dir="5400000" rotWithShape="0">
              <a:srgbClr val="000000">
                <a:alpha val="38000"/>
              </a:srgbClr>
            </a:outerShdw>
            <a:softEdge rad="317500"/>
          </a:effectLst>
        </p:spPr>
        <p:style>
          <a:lnRef idx="1">
            <a:schemeClr val="dk1"/>
          </a:lnRef>
          <a:fillRef idx="2">
            <a:schemeClr val="dk1"/>
          </a:fillRef>
          <a:effectRef idx="1">
            <a:schemeClr val="dk1"/>
          </a:effectRef>
          <a:fontRef idx="minor">
            <a:schemeClr val="dk1"/>
          </a:fontRef>
        </p:style>
        <p:txBody>
          <a:bodyPr rtlCol="1" anchor="ctr"/>
          <a:lstStyle/>
          <a:p>
            <a:pPr algn="ctr"/>
            <a:r>
              <a:rPr lang="fa-IR" sz="3600" dirty="0" smtClean="0">
                <a:cs typeface="B Mitra" panose="00000400000000000000" pitchFamily="2" charset="-78"/>
              </a:rPr>
              <a:t>سیر أعلام النبلاء ج 15 ص 578</a:t>
            </a:r>
          </a:p>
          <a:p>
            <a:pPr algn="ctr"/>
            <a:r>
              <a:rPr lang="fa-IR" sz="3600" dirty="0" smtClean="0">
                <a:cs typeface="B Mitra" panose="00000400000000000000" pitchFamily="2" charset="-78"/>
              </a:rPr>
              <a:t>میزان الإعتدال ج 1 ص 283</a:t>
            </a:r>
          </a:p>
          <a:p>
            <a:pPr algn="ctr"/>
            <a:r>
              <a:rPr lang="fa-IR" sz="3600" dirty="0" smtClean="0">
                <a:cs typeface="B Mitra" panose="00000400000000000000" pitchFamily="2" charset="-78"/>
              </a:rPr>
              <a:t>لسان المیزان ج 1 ص 268</a:t>
            </a:r>
            <a:endParaRPr lang="en-US" sz="3600" dirty="0">
              <a:cs typeface="B Mitra" panose="00000400000000000000" pitchFamily="2" charset="-78"/>
            </a:endParaRPr>
          </a:p>
        </p:txBody>
      </p:sp>
    </p:spTree>
    <p:extLst>
      <p:ext uri="{BB962C8B-B14F-4D97-AF65-F5344CB8AC3E}">
        <p14:creationId xmlns:p14="http://schemas.microsoft.com/office/powerpoint/2010/main" val="381952670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endParaRPr lang="fa-IR"/>
          </a:p>
        </p:txBody>
      </p:sp>
      <p:sp>
        <p:nvSpPr>
          <p:cNvPr id="9" name="Text Placeholder 8"/>
          <p:cNvSpPr>
            <a:spLocks noGrp="1"/>
          </p:cNvSpPr>
          <p:nvPr>
            <p:ph type="body" idx="1"/>
          </p:nvPr>
        </p:nvSpPr>
        <p:spPr/>
        <p:txBody>
          <a:bodyPr/>
          <a:lstStyle/>
          <a:p>
            <a:endParaRPr lang="fa-I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60032" y="1196752"/>
            <a:ext cx="4141381" cy="5661248"/>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7488" y="1196753"/>
            <a:ext cx="4384512" cy="5645290"/>
          </a:xfrm>
          <a:prstGeom prst="rect">
            <a:avLst/>
          </a:prstGeom>
        </p:spPr>
      </p:pic>
    </p:spTree>
    <p:extLst>
      <p:ext uri="{BB962C8B-B14F-4D97-AF65-F5344CB8AC3E}">
        <p14:creationId xmlns:p14="http://schemas.microsoft.com/office/powerpoint/2010/main" val="83899090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Terminator 3"/>
          <p:cNvSpPr/>
          <p:nvPr/>
        </p:nvSpPr>
        <p:spPr>
          <a:xfrm>
            <a:off x="2123728" y="908720"/>
            <a:ext cx="3312368" cy="720080"/>
          </a:xfrm>
          <a:prstGeom prst="flowChartTerminator">
            <a:avLst/>
          </a:prstGeom>
        </p:spPr>
        <p:style>
          <a:lnRef idx="1">
            <a:schemeClr val="dk1"/>
          </a:lnRef>
          <a:fillRef idx="2">
            <a:schemeClr val="dk1"/>
          </a:fillRef>
          <a:effectRef idx="1">
            <a:schemeClr val="dk1"/>
          </a:effectRef>
          <a:fontRef idx="minor">
            <a:schemeClr val="dk1"/>
          </a:fontRef>
        </p:style>
        <p:txBody>
          <a:bodyPr rtlCol="1" anchor="ctr"/>
          <a:lstStyle/>
          <a:p>
            <a:pPr algn="ctr"/>
            <a:r>
              <a:rPr lang="fa-IR" sz="4000" dirty="0" smtClean="0">
                <a:cs typeface="0 Badr" panose="00000400000000000000" pitchFamily="2" charset="-78"/>
              </a:rPr>
              <a:t>عبدالرزاق بن همام</a:t>
            </a:r>
            <a:endParaRPr lang="fa-IR" sz="4000" dirty="0">
              <a:cs typeface="0 Badr" panose="00000400000000000000" pitchFamily="2" charset="-78"/>
            </a:endParaRPr>
          </a:p>
        </p:txBody>
      </p:sp>
      <p:sp>
        <p:nvSpPr>
          <p:cNvPr id="7" name="Rectangle 6"/>
          <p:cNvSpPr/>
          <p:nvPr/>
        </p:nvSpPr>
        <p:spPr>
          <a:xfrm>
            <a:off x="0" y="1628800"/>
            <a:ext cx="7740352" cy="4401205"/>
          </a:xfrm>
          <a:prstGeom prst="rect">
            <a:avLst/>
          </a:prstGeom>
        </p:spPr>
        <p:txBody>
          <a:bodyPr wrap="square">
            <a:spAutoFit/>
          </a:bodyPr>
          <a:lstStyle/>
          <a:p>
            <a:pPr algn="just"/>
            <a:r>
              <a:rPr lang="fa-IR" sz="4000" dirty="0">
                <a:cs typeface="B Mitra" panose="00000400000000000000" pitchFamily="2" charset="-78"/>
              </a:rPr>
              <a:t>شمس الدين ذهبى در باره او مى‌گويد:</a:t>
            </a:r>
          </a:p>
          <a:p>
            <a:pPr algn="just"/>
            <a:r>
              <a:rPr lang="fa-IR" sz="4000" dirty="0">
                <a:solidFill>
                  <a:srgbClr val="FFFF00"/>
                </a:solidFill>
                <a:cs typeface="B Mitra" panose="00000400000000000000" pitchFamily="2" charset="-78"/>
              </a:rPr>
              <a:t>وله ما ينفرد به، ونقموا عليه التشيّع، وما كان يغلو فيه بل كان يحبّ عليّاً ويبغض من قاتله.</a:t>
            </a:r>
            <a:r>
              <a:rPr lang="fa-IR" sz="4000" dirty="0">
                <a:cs typeface="B Mitra" panose="00000400000000000000" pitchFamily="2" charset="-78"/>
              </a:rPr>
              <a:t> </a:t>
            </a:r>
          </a:p>
          <a:p>
            <a:pPr algn="just"/>
            <a:r>
              <a:rPr lang="fa-IR" sz="4000" dirty="0">
                <a:cs typeface="B Mitra" panose="00000400000000000000" pitchFamily="2" charset="-78"/>
              </a:rPr>
              <a:t>او چيزهايى نقل كرده است كه در نقل آن تنها است و به جهت شيعه بودنش سرزنش شده است. در شيعه بودن غلو مى‌كرد،‌ علي را دوست داشت و دشمن كسانى بود كه با علي جنگيدند.</a:t>
            </a:r>
          </a:p>
        </p:txBody>
      </p:sp>
      <p:sp>
        <p:nvSpPr>
          <p:cNvPr id="8" name="Rectangle 7"/>
          <p:cNvSpPr/>
          <p:nvPr/>
        </p:nvSpPr>
        <p:spPr>
          <a:xfrm>
            <a:off x="-36512" y="5508521"/>
            <a:ext cx="3248005" cy="584775"/>
          </a:xfrm>
          <a:prstGeom prst="rect">
            <a:avLst/>
          </a:prstGeom>
        </p:spPr>
        <p:txBody>
          <a:bodyPr wrap="none">
            <a:spAutoFit/>
          </a:bodyPr>
          <a:lstStyle/>
          <a:p>
            <a:r>
              <a:rPr lang="fa-IR" sz="3200" dirty="0">
                <a:solidFill>
                  <a:srgbClr val="FFC000"/>
                </a:solidFill>
                <a:cs typeface="B Mitra" panose="00000400000000000000" pitchFamily="2" charset="-78"/>
              </a:rPr>
              <a:t>تذکرة الحفاظ، ج1، ص364</a:t>
            </a:r>
          </a:p>
        </p:txBody>
      </p:sp>
    </p:spTree>
    <p:extLst>
      <p:ext uri="{BB962C8B-B14F-4D97-AF65-F5344CB8AC3E}">
        <p14:creationId xmlns:p14="http://schemas.microsoft.com/office/powerpoint/2010/main" val="277007382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44008" y="1052736"/>
            <a:ext cx="4363693" cy="5805264"/>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765" y="1052736"/>
            <a:ext cx="4463235" cy="5805264"/>
          </a:xfrm>
          <a:prstGeom prst="rect">
            <a:avLst/>
          </a:prstGeom>
        </p:spPr>
      </p:pic>
    </p:spTree>
    <p:extLst>
      <p:ext uri="{BB962C8B-B14F-4D97-AF65-F5344CB8AC3E}">
        <p14:creationId xmlns:p14="http://schemas.microsoft.com/office/powerpoint/2010/main" val="130871821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94126" y="908720"/>
            <a:ext cx="6526146" cy="707886"/>
          </a:xfrm>
          <a:prstGeom prst="rect">
            <a:avLst/>
          </a:prstGeom>
        </p:spPr>
        <p:txBody>
          <a:bodyPr wrap="none">
            <a:spAutoFit/>
          </a:bodyPr>
          <a:lstStyle/>
          <a:p>
            <a:r>
              <a:rPr lang="fa-IR" sz="4000" dirty="0">
                <a:solidFill>
                  <a:srgbClr val="FFC000"/>
                </a:solidFill>
                <a:cs typeface="B Mitra" panose="00000400000000000000" pitchFamily="2" charset="-78"/>
              </a:rPr>
              <a:t>مجلس ما را با ياد </a:t>
            </a:r>
            <a:r>
              <a:rPr lang="fa-IR" sz="4000" dirty="0" smtClean="0">
                <a:solidFill>
                  <a:srgbClr val="FFC000"/>
                </a:solidFill>
                <a:cs typeface="B Mitra" panose="00000400000000000000" pitchFamily="2" charset="-78"/>
              </a:rPr>
              <a:t>پسر أبو </a:t>
            </a:r>
            <a:r>
              <a:rPr lang="fa-IR" sz="4000" dirty="0">
                <a:solidFill>
                  <a:srgbClr val="FFC000"/>
                </a:solidFill>
                <a:cs typeface="B Mitra" panose="00000400000000000000" pitchFamily="2" charset="-78"/>
              </a:rPr>
              <a:t>سفيان كثيف نكنيد</a:t>
            </a:r>
          </a:p>
        </p:txBody>
      </p:sp>
      <p:sp>
        <p:nvSpPr>
          <p:cNvPr id="5" name="Rectangle 4"/>
          <p:cNvSpPr/>
          <p:nvPr/>
        </p:nvSpPr>
        <p:spPr>
          <a:xfrm>
            <a:off x="0" y="1555051"/>
            <a:ext cx="7668344" cy="4185761"/>
          </a:xfrm>
          <a:prstGeom prst="rect">
            <a:avLst/>
          </a:prstGeom>
        </p:spPr>
        <p:txBody>
          <a:bodyPr wrap="square">
            <a:spAutoFit/>
          </a:bodyPr>
          <a:lstStyle/>
          <a:p>
            <a:pPr algn="just"/>
            <a:r>
              <a:rPr lang="fa-IR" sz="3800" dirty="0">
                <a:cs typeface="B Mitra" panose="00000400000000000000" pitchFamily="2" charset="-78"/>
              </a:rPr>
              <a:t>ذهبی پیرامون موضع عبدالرزاق نسبت به معاویه مى‌نويسد:</a:t>
            </a:r>
          </a:p>
          <a:p>
            <a:pPr algn="just"/>
            <a:r>
              <a:rPr lang="fa-IR" sz="3800" dirty="0">
                <a:solidFill>
                  <a:srgbClr val="FFFF00"/>
                </a:solidFill>
                <a:cs typeface="B Mitra" panose="00000400000000000000" pitchFamily="2" charset="-78"/>
              </a:rPr>
              <a:t>سمعت مخلدا الشعيرى يقول: كنت عند عبد الرزاق فذكر رجل معاوية، فقال: لا تُقْذِر مجلسَنا بذكر ولد أبى سفيان.</a:t>
            </a:r>
          </a:p>
          <a:p>
            <a:pPr algn="just"/>
            <a:r>
              <a:rPr lang="fa-IR" sz="3800" dirty="0">
                <a:cs typeface="B Mitra" panose="00000400000000000000" pitchFamily="2" charset="-78"/>
              </a:rPr>
              <a:t>از مخلد شعيرى شنيدم كه مى‌گفت: نزد عبد الرزاق بودم، سخن از معاويه به ميان آمد، عبد الرزاق گفت: مجلس ما را با ياد پسر ابوسفيان كثيف نكنيد.</a:t>
            </a:r>
          </a:p>
        </p:txBody>
      </p:sp>
      <p:sp>
        <p:nvSpPr>
          <p:cNvPr id="2" name="Rectangle 1"/>
          <p:cNvSpPr/>
          <p:nvPr/>
        </p:nvSpPr>
        <p:spPr>
          <a:xfrm>
            <a:off x="-108520" y="5509980"/>
            <a:ext cx="4084773" cy="646331"/>
          </a:xfrm>
          <a:prstGeom prst="rect">
            <a:avLst/>
          </a:prstGeom>
        </p:spPr>
        <p:txBody>
          <a:bodyPr wrap="none">
            <a:spAutoFit/>
          </a:bodyPr>
          <a:lstStyle/>
          <a:p>
            <a:r>
              <a:rPr lang="fa-IR" sz="3600" dirty="0">
                <a:solidFill>
                  <a:srgbClr val="FFC000"/>
                </a:solidFill>
                <a:cs typeface="B Mitra" panose="00000400000000000000" pitchFamily="2" charset="-78"/>
              </a:rPr>
              <a:t>سیر أعلام النبلاء، ج9، ص570</a:t>
            </a:r>
          </a:p>
        </p:txBody>
      </p:sp>
    </p:spTree>
    <p:extLst>
      <p:ext uri="{BB962C8B-B14F-4D97-AF65-F5344CB8AC3E}">
        <p14:creationId xmlns:p14="http://schemas.microsoft.com/office/powerpoint/2010/main" val="212019864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32040" y="1124744"/>
            <a:ext cx="3816424" cy="5733256"/>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0041" y="1124744"/>
            <a:ext cx="4067943" cy="5733256"/>
          </a:xfrm>
          <a:prstGeom prst="rect">
            <a:avLst/>
          </a:prstGeom>
        </p:spPr>
      </p:pic>
    </p:spTree>
    <p:extLst>
      <p:ext uri="{BB962C8B-B14F-4D97-AF65-F5344CB8AC3E}">
        <p14:creationId xmlns:p14="http://schemas.microsoft.com/office/powerpoint/2010/main" val="275029125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226007" y="787351"/>
            <a:ext cx="5214890" cy="923330"/>
          </a:xfrm>
          <a:prstGeom prst="rect">
            <a:avLst/>
          </a:prstGeom>
        </p:spPr>
        <p:txBody>
          <a:bodyPr wrap="none">
            <a:spAutoFit/>
          </a:bodyPr>
          <a:lstStyle/>
          <a:p>
            <a:pPr algn="ctr"/>
            <a:r>
              <a:rPr lang="ar-SA" sz="5400" dirty="0">
                <a:solidFill>
                  <a:srgbClr val="FFC000"/>
                </a:solidFill>
                <a:cs typeface="B Mitra" panose="00000400000000000000" pitchFamily="2" charset="-78"/>
              </a:rPr>
              <a:t>اعتراض عبد الرزاق به عمر</a:t>
            </a:r>
            <a:endParaRPr lang="fa-IR" sz="5400" dirty="0">
              <a:solidFill>
                <a:srgbClr val="FFC000"/>
              </a:solidFill>
              <a:cs typeface="B Mitra" panose="00000400000000000000" pitchFamily="2" charset="-78"/>
            </a:endParaRPr>
          </a:p>
        </p:txBody>
      </p:sp>
      <p:sp>
        <p:nvSpPr>
          <p:cNvPr id="5" name="Rectangle 4"/>
          <p:cNvSpPr/>
          <p:nvPr/>
        </p:nvSpPr>
        <p:spPr>
          <a:xfrm>
            <a:off x="0" y="1484784"/>
            <a:ext cx="7740352" cy="4247317"/>
          </a:xfrm>
          <a:prstGeom prst="rect">
            <a:avLst/>
          </a:prstGeom>
        </p:spPr>
        <p:txBody>
          <a:bodyPr wrap="square">
            <a:spAutoFit/>
          </a:bodyPr>
          <a:lstStyle/>
          <a:p>
            <a:pPr algn="just"/>
            <a:r>
              <a:rPr lang="fa-IR" sz="3000" dirty="0">
                <a:cs typeface="B Mitra" panose="00000400000000000000" pitchFamily="2" charset="-78"/>
              </a:rPr>
              <a:t>ذهبى در ميزان الإعتدال مى‌نويسد:</a:t>
            </a:r>
          </a:p>
          <a:p>
            <a:pPr algn="just"/>
            <a:r>
              <a:rPr lang="fa-IR" sz="3000" dirty="0">
                <a:solidFill>
                  <a:srgbClr val="FFFF00"/>
                </a:solidFill>
                <a:cs typeface="B Mitra" panose="00000400000000000000" pitchFamily="2" charset="-78"/>
              </a:rPr>
              <a:t>سمعت علي بن عبداللّه بن المبارك الصنعانى يقول: كان زيد بن المبارك لزم عبد الرزاق فأكثر عنه، ثم خرق كتبه، ولزم محمد بن ثور، فقيل له في ذلك، فقال: كنا عند عبد الرزاق فحدثنا بحديث ابن الحدثان، فلما قرأ قول عمر رضى اللّه عنه لعلى والعباس رضى اللّه عنهما فجئت أنت تطلب ميراثك من ابن أخيك، وجاء هذا يطلب ميراث أمرأته من أبيها. قال عبد الرزاق: انظر إلى هذا الانوَك [احمق، الجاهل العاجز] يقول: من ابن أخيك، من أبيها! لا يقول: رسول اللّه صلى اللّه عليه وسلم. قال زيد بن المبارك: فقمت فلم أعد إليه، ولا أروى عنه.</a:t>
            </a:r>
          </a:p>
        </p:txBody>
      </p:sp>
      <p:sp>
        <p:nvSpPr>
          <p:cNvPr id="6" name="Rectangle 5"/>
          <p:cNvSpPr/>
          <p:nvPr/>
        </p:nvSpPr>
        <p:spPr>
          <a:xfrm>
            <a:off x="-36512" y="5589240"/>
            <a:ext cx="3603872" cy="523220"/>
          </a:xfrm>
          <a:prstGeom prst="rect">
            <a:avLst/>
          </a:prstGeom>
        </p:spPr>
        <p:txBody>
          <a:bodyPr wrap="none">
            <a:spAutoFit/>
          </a:bodyPr>
          <a:lstStyle/>
          <a:p>
            <a:r>
              <a:rPr lang="fa-IR" sz="2800" dirty="0">
                <a:solidFill>
                  <a:srgbClr val="FFC000"/>
                </a:solidFill>
                <a:cs typeface="B Mitra" panose="00000400000000000000" pitchFamily="2" charset="-78"/>
              </a:rPr>
              <a:t>میزان الاعتدال، </a:t>
            </a:r>
            <a:r>
              <a:rPr lang="fa-IR" sz="2800" dirty="0" smtClean="0">
                <a:solidFill>
                  <a:srgbClr val="FFC000"/>
                </a:solidFill>
                <a:cs typeface="B Mitra" panose="00000400000000000000" pitchFamily="2" charset="-78"/>
              </a:rPr>
              <a:t>ج4، </a:t>
            </a:r>
            <a:r>
              <a:rPr lang="fa-IR" sz="2800" dirty="0">
                <a:solidFill>
                  <a:srgbClr val="FFC000"/>
                </a:solidFill>
                <a:cs typeface="B Mitra" panose="00000400000000000000" pitchFamily="2" charset="-78"/>
              </a:rPr>
              <a:t>ص343-344</a:t>
            </a:r>
          </a:p>
        </p:txBody>
      </p:sp>
    </p:spTree>
    <p:extLst>
      <p:ext uri="{BB962C8B-B14F-4D97-AF65-F5344CB8AC3E}">
        <p14:creationId xmlns:p14="http://schemas.microsoft.com/office/powerpoint/2010/main" val="77640595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7504" y="871547"/>
            <a:ext cx="7632848" cy="5170646"/>
          </a:xfrm>
          <a:prstGeom prst="rect">
            <a:avLst/>
          </a:prstGeom>
        </p:spPr>
        <p:txBody>
          <a:bodyPr wrap="square">
            <a:spAutoFit/>
          </a:bodyPr>
          <a:lstStyle/>
          <a:p>
            <a:pPr algn="just"/>
            <a:r>
              <a:rPr lang="fa-IR" sz="3300" dirty="0">
                <a:solidFill>
                  <a:srgbClr val="FFC000"/>
                </a:solidFill>
                <a:cs typeface="B Mitra" panose="00000400000000000000" pitchFamily="2" charset="-78"/>
              </a:rPr>
              <a:t>از علي بن عبد الله بن مبارك صنعانى شنيدم كه مى‌گفت: زيد بن مبارك همنشين عبد الرزاق بود و از وى شنيدنيهاى زيادى داشت؛‌ ولى سر انجام كتاب‌هايش را پاره كرد و همنشين محمد بن ثور شد. در اين باره از وى پرسيدند،‌ گفت: نزد عبد الرزاق بودم، سخن از حديث ابن حدثان پيش آمد، هنگامى كه به اين بخش از سخن عمر رسيد كه به علي و عباس گفت: تو آمده‌اى تا سهم ارث پسر برادرت را بگيري، و علي آمده است تا سهم ارث زنش از پدرش را بگيرد، عبد الرزاق گفت: ببين كه اين احمق مى‌گويد: ارث پسر برادرش، نمى‌گويد: رسول خدا. به همين جهت از نزد وى خارج شدم و بازنگشتم و روايت هم از وى نقل نكردم.</a:t>
            </a:r>
          </a:p>
        </p:txBody>
      </p:sp>
    </p:spTree>
    <p:extLst>
      <p:ext uri="{BB962C8B-B14F-4D97-AF65-F5344CB8AC3E}">
        <p14:creationId xmlns:p14="http://schemas.microsoft.com/office/powerpoint/2010/main" val="405083509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46802" y="1107504"/>
            <a:ext cx="4145678" cy="5777880"/>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6025" y="1097203"/>
            <a:ext cx="4139951" cy="5788181"/>
          </a:xfrm>
          <a:prstGeom prst="rect">
            <a:avLst/>
          </a:prstGeom>
        </p:spPr>
      </p:pic>
    </p:spTree>
    <p:extLst>
      <p:ext uri="{BB962C8B-B14F-4D97-AF65-F5344CB8AC3E}">
        <p14:creationId xmlns:p14="http://schemas.microsoft.com/office/powerpoint/2010/main" val="213926947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fa-IR"/>
          </a:p>
        </p:txBody>
      </p:sp>
      <p:sp>
        <p:nvSpPr>
          <p:cNvPr id="7" name="Text Placeholder 6"/>
          <p:cNvSpPr>
            <a:spLocks noGrp="1"/>
          </p:cNvSpPr>
          <p:nvPr>
            <p:ph type="body" idx="1"/>
          </p:nvPr>
        </p:nvSpPr>
        <p:spPr/>
        <p:txBody>
          <a:bodyPr/>
          <a:lstStyle/>
          <a:p>
            <a:endParaRPr lang="fa-I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39752" y="1052736"/>
            <a:ext cx="4248472" cy="5805264"/>
          </a:xfrm>
          <a:prstGeom prst="rect">
            <a:avLst/>
          </a:prstGeom>
        </p:spPr>
      </p:pic>
    </p:spTree>
    <p:extLst>
      <p:ext uri="{BB962C8B-B14F-4D97-AF65-F5344CB8AC3E}">
        <p14:creationId xmlns:p14="http://schemas.microsoft.com/office/powerpoint/2010/main" val="367671952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67544" y="836712"/>
            <a:ext cx="6914072" cy="830997"/>
          </a:xfrm>
          <a:prstGeom prst="rect">
            <a:avLst/>
          </a:prstGeom>
        </p:spPr>
        <p:txBody>
          <a:bodyPr wrap="none">
            <a:spAutoFit/>
          </a:bodyPr>
          <a:lstStyle/>
          <a:p>
            <a:r>
              <a:rPr lang="fa-IR" sz="4800" dirty="0">
                <a:solidFill>
                  <a:srgbClr val="FFFF00"/>
                </a:solidFill>
                <a:cs typeface="B Mitra" panose="00000400000000000000" pitchFamily="2" charset="-78"/>
              </a:rPr>
              <a:t>دفاع جانانه يحيي بن معين از عبد الرزاق</a:t>
            </a:r>
          </a:p>
        </p:txBody>
      </p:sp>
      <p:sp>
        <p:nvSpPr>
          <p:cNvPr id="5" name="Rectangle 4"/>
          <p:cNvSpPr/>
          <p:nvPr/>
        </p:nvSpPr>
        <p:spPr>
          <a:xfrm>
            <a:off x="179512" y="1700808"/>
            <a:ext cx="7488832" cy="5047536"/>
          </a:xfrm>
          <a:prstGeom prst="rect">
            <a:avLst/>
          </a:prstGeom>
        </p:spPr>
        <p:txBody>
          <a:bodyPr wrap="square">
            <a:spAutoFit/>
          </a:bodyPr>
          <a:lstStyle/>
          <a:p>
            <a:pPr algn="just"/>
            <a:r>
              <a:rPr lang="fa-IR" sz="4600" dirty="0">
                <a:cs typeface="B Mitra" panose="00000400000000000000" pitchFamily="2" charset="-78"/>
              </a:rPr>
              <a:t>حاكم نيشابورى در معرفة علوم </a:t>
            </a:r>
            <a:r>
              <a:rPr lang="fa-IR" sz="4600" dirty="0" smtClean="0">
                <a:cs typeface="B Mitra" panose="00000400000000000000" pitchFamily="2" charset="-78"/>
              </a:rPr>
              <a:t>الحديث به </a:t>
            </a:r>
            <a:r>
              <a:rPr lang="fa-IR" sz="4600" dirty="0">
                <a:cs typeface="B Mitra" panose="00000400000000000000" pitchFamily="2" charset="-78"/>
              </a:rPr>
              <a:t>نقل از يحيى بن معين مى‌نويسند:</a:t>
            </a:r>
          </a:p>
          <a:p>
            <a:pPr algn="just"/>
            <a:r>
              <a:rPr lang="fa-IR" sz="4600" dirty="0">
                <a:solidFill>
                  <a:srgbClr val="FFFF00"/>
                </a:solidFill>
                <a:cs typeface="B Mitra" panose="00000400000000000000" pitchFamily="2" charset="-78"/>
              </a:rPr>
              <a:t>لو ارتد عبد الرزاق عن الاسلام ما تركنا حديثه.</a:t>
            </a:r>
          </a:p>
          <a:p>
            <a:pPr algn="just"/>
            <a:r>
              <a:rPr lang="fa-IR" sz="4600" dirty="0">
                <a:cs typeface="B Mitra" panose="00000400000000000000" pitchFamily="2" charset="-78"/>
              </a:rPr>
              <a:t>اگر عبد الرزاق از اسلام نيز برگردد، من حديث او را ترك نمى‌كنم</a:t>
            </a:r>
            <a:r>
              <a:rPr lang="fa-IR" sz="4600" dirty="0" smtClean="0">
                <a:cs typeface="B Mitra" panose="00000400000000000000" pitchFamily="2" charset="-78"/>
              </a:rPr>
              <a:t>.</a:t>
            </a:r>
          </a:p>
          <a:p>
            <a:pPr algn="just"/>
            <a:endParaRPr lang="fa-IR" sz="4600" dirty="0">
              <a:cs typeface="B Mitra" panose="00000400000000000000" pitchFamily="2" charset="-78"/>
            </a:endParaRPr>
          </a:p>
          <a:p>
            <a:pPr algn="just"/>
            <a:r>
              <a:rPr lang="fa-IR" sz="4600" dirty="0" smtClean="0">
                <a:solidFill>
                  <a:srgbClr val="FFC000"/>
                </a:solidFill>
                <a:cs typeface="B Mitra" panose="00000400000000000000" pitchFamily="2" charset="-78"/>
              </a:rPr>
              <a:t>                   </a:t>
            </a:r>
            <a:endParaRPr lang="fa-IR" sz="4600" dirty="0">
              <a:solidFill>
                <a:srgbClr val="FFC000"/>
              </a:solidFill>
              <a:cs typeface="B Mitra" panose="00000400000000000000" pitchFamily="2" charset="-78"/>
            </a:endParaRPr>
          </a:p>
        </p:txBody>
      </p:sp>
      <p:sp>
        <p:nvSpPr>
          <p:cNvPr id="2" name="Rectangle 1"/>
          <p:cNvSpPr/>
          <p:nvPr/>
        </p:nvSpPr>
        <p:spPr>
          <a:xfrm>
            <a:off x="0" y="5229200"/>
            <a:ext cx="4243469" cy="707886"/>
          </a:xfrm>
          <a:prstGeom prst="rect">
            <a:avLst/>
          </a:prstGeom>
        </p:spPr>
        <p:txBody>
          <a:bodyPr wrap="none">
            <a:spAutoFit/>
          </a:bodyPr>
          <a:lstStyle/>
          <a:p>
            <a:pPr algn="just"/>
            <a:r>
              <a:rPr lang="fa-IR" sz="4000" dirty="0">
                <a:solidFill>
                  <a:srgbClr val="FFC000"/>
                </a:solidFill>
                <a:cs typeface="B Mitra" panose="00000400000000000000" pitchFamily="2" charset="-78"/>
              </a:rPr>
              <a:t>معرفة علوم الحدیث، ص140</a:t>
            </a:r>
          </a:p>
        </p:txBody>
      </p:sp>
    </p:spTree>
    <p:extLst>
      <p:ext uri="{BB962C8B-B14F-4D97-AF65-F5344CB8AC3E}">
        <p14:creationId xmlns:p14="http://schemas.microsoft.com/office/powerpoint/2010/main" val="253817698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88024" y="1268760"/>
            <a:ext cx="3672408" cy="5594351"/>
          </a:xfrm>
          <a:prstGeom prst="rect">
            <a:avLst/>
          </a:prstGeom>
        </p:spPr>
      </p:pic>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9592" y="1268760"/>
            <a:ext cx="3672408" cy="5594351"/>
          </a:xfrm>
          <a:prstGeom prst="rect">
            <a:avLst/>
          </a:prstGeom>
        </p:spPr>
      </p:pic>
      <p:sp>
        <p:nvSpPr>
          <p:cNvPr id="5" name="Left Arrow 4">
            <a:hlinkClick r:id="rId4" action="ppaction://hlinksldjump"/>
          </p:cNvPr>
          <p:cNvSpPr/>
          <p:nvPr/>
        </p:nvSpPr>
        <p:spPr>
          <a:xfrm>
            <a:off x="0" y="6242423"/>
            <a:ext cx="720080" cy="620688"/>
          </a:xfrm>
          <a:prstGeom prst="leftArrow">
            <a:avLst/>
          </a:prstGeom>
          <a:gradFill flip="none" rotWithShape="1">
            <a:gsLst>
              <a:gs pos="33000">
                <a:srgbClr val="FFFF00"/>
              </a:gs>
              <a:gs pos="65000">
                <a:srgbClr val="FF0000"/>
              </a:gs>
              <a:gs pos="100000">
                <a:schemeClr val="tx1">
                  <a:tint val="23500"/>
                  <a:satMod val="160000"/>
                </a:schemeClr>
              </a:gs>
            </a:gsLst>
            <a:lin ang="135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985773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mph" presetSubtype="0" repeatCount="indefinite" fill="hold" grpId="0" nodeType="afterEffect">
                                  <p:stCondLst>
                                    <p:cond delay="0"/>
                                  </p:stCondLst>
                                  <p:childTnLst>
                                    <p:anim calcmode="discrete" valueType="str">
                                      <p:cBhvr>
                                        <p:cTn id="6" dur="500" fill="hold"/>
                                        <p:tgtEl>
                                          <p:spTgt spid="5"/>
                                        </p:tgtEl>
                                        <p:attrNameLst>
                                          <p:attrName>style.visibility</p:attrName>
                                        </p:attrNameLst>
                                      </p:cBhvr>
                                      <p:tavLst>
                                        <p:tav tm="0">
                                          <p:val>
                                            <p:strVal val="hidden"/>
                                          </p:val>
                                        </p:tav>
                                        <p:tav tm="50000">
                                          <p:val>
                                            <p:strVal val="visible"/>
                                          </p:val>
                                        </p:tav>
                                      </p:tavLst>
                                    </p:anim>
                                  </p:childTnLst>
                                </p:cTn>
                              </p:par>
                            </p:childTnLst>
                          </p:cTn>
                        </p:par>
                        <p:par>
                          <p:cTn id="7" fill="hold">
                            <p:stCondLst>
                              <p:cond delay="500"/>
                            </p:stCondLst>
                            <p:childTnLst>
                              <p:par>
                                <p:cTn id="8" presetID="19" presetClass="emph" presetSubtype="0" repeatCount="indefinite" fill="hold" grpId="1" nodeType="afterEffect">
                                  <p:stCondLst>
                                    <p:cond delay="0"/>
                                  </p:stCondLst>
                                  <p:childTnLst>
                                    <p:animClr clrSpc="rgb" dir="cw">
                                      <p:cBhvr override="childStyle">
                                        <p:cTn id="9" dur="500" fill="hold"/>
                                        <p:tgtEl>
                                          <p:spTgt spid="5"/>
                                        </p:tgtEl>
                                        <p:attrNameLst>
                                          <p:attrName>style.color</p:attrName>
                                        </p:attrNameLst>
                                      </p:cBhvr>
                                      <p:to>
                                        <a:schemeClr val="accent1"/>
                                      </p:to>
                                    </p:animClr>
                                    <p:animClr clrSpc="rgb" dir="cw">
                                      <p:cBhvr>
                                        <p:cTn id="10" dur="500" fill="hold"/>
                                        <p:tgtEl>
                                          <p:spTgt spid="5"/>
                                        </p:tgtEl>
                                        <p:attrNameLst>
                                          <p:attrName>fillcolor</p:attrName>
                                        </p:attrNameLst>
                                      </p:cBhvr>
                                      <p:to>
                                        <a:schemeClr val="accent1"/>
                                      </p:to>
                                    </p:animClr>
                                    <p:set>
                                      <p:cBhvr>
                                        <p:cTn id="11" dur="500" fill="hold"/>
                                        <p:tgtEl>
                                          <p:spTgt spid="5"/>
                                        </p:tgtEl>
                                        <p:attrNameLst>
                                          <p:attrName>fill.type</p:attrName>
                                        </p:attrNameLst>
                                      </p:cBhvr>
                                      <p:to>
                                        <p:strVal val="solid"/>
                                      </p:to>
                                    </p:set>
                                    <p:set>
                                      <p:cBhvr>
                                        <p:cTn id="12" dur="500" fill="hold"/>
                                        <p:tgtEl>
                                          <p:spTgt spid="5"/>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60032" y="1196752"/>
            <a:ext cx="3747861" cy="5661248"/>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3568" y="1196752"/>
            <a:ext cx="3816424" cy="5661496"/>
          </a:xfrm>
          <a:prstGeom prst="rect">
            <a:avLst/>
          </a:prstGeom>
        </p:spPr>
      </p:pic>
    </p:spTree>
    <p:extLst>
      <p:ext uri="{BB962C8B-B14F-4D97-AF65-F5344CB8AC3E}">
        <p14:creationId xmlns:p14="http://schemas.microsoft.com/office/powerpoint/2010/main" val="45919436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929510" y="836712"/>
            <a:ext cx="3251211" cy="923330"/>
          </a:xfrm>
          <a:prstGeom prst="rect">
            <a:avLst/>
          </a:prstGeom>
        </p:spPr>
        <p:txBody>
          <a:bodyPr wrap="none">
            <a:spAutoFit/>
          </a:bodyPr>
          <a:lstStyle/>
          <a:p>
            <a:r>
              <a:rPr lang="fa-IR" sz="5400" b="1" dirty="0">
                <a:solidFill>
                  <a:srgbClr val="FF3300"/>
                </a:solidFill>
                <a:cs typeface="B Titr" pitchFamily="2" charset="-78"/>
              </a:rPr>
              <a:t>توثيق نواصب</a:t>
            </a:r>
            <a:endParaRPr lang="fa-IR" sz="5400" dirty="0"/>
          </a:p>
        </p:txBody>
      </p:sp>
      <p:sp>
        <p:nvSpPr>
          <p:cNvPr id="5" name="Rectangle 4"/>
          <p:cNvSpPr/>
          <p:nvPr/>
        </p:nvSpPr>
        <p:spPr>
          <a:xfrm>
            <a:off x="107504" y="1762938"/>
            <a:ext cx="7632848" cy="4108817"/>
          </a:xfrm>
          <a:prstGeom prst="rect">
            <a:avLst/>
          </a:prstGeom>
        </p:spPr>
        <p:txBody>
          <a:bodyPr wrap="square">
            <a:spAutoFit/>
          </a:bodyPr>
          <a:lstStyle/>
          <a:p>
            <a:pPr algn="just"/>
            <a:r>
              <a:rPr lang="fa-IR" sz="2900" dirty="0">
                <a:solidFill>
                  <a:srgbClr val="FFFF00"/>
                </a:solidFill>
                <a:cs typeface="B Titr" pitchFamily="2" charset="-78"/>
              </a:rPr>
              <a:t>از همه اين‌ها كه بگذريم، عالمان جرح و تعديل اهل سنت كسانى را توثيق كرده‌اند كه اميرمؤمنان عليه السلام را سبّ مى‌كرده‌اند. حال پرسش ما اين است كه اگر شتم صحابه، سبب تضعيف راوى مى‌شود، چرا نواصب را توثيق كرده‌ايد؟</a:t>
            </a:r>
          </a:p>
          <a:p>
            <a:pPr algn="just"/>
            <a:r>
              <a:rPr lang="fa-IR" sz="2900" dirty="0">
                <a:solidFill>
                  <a:srgbClr val="FFFF00"/>
                </a:solidFill>
                <a:cs typeface="B Titr" pitchFamily="2" charset="-78"/>
              </a:rPr>
              <a:t>آيا كسى كه ابوبكر و عمر را شتم كند، ضعيف؛‌ ولى كسى كه اميرمؤمنان را شتم كند، ثقه است؟ آيا اين برخورد دو گانه قابل توجيه است.</a:t>
            </a:r>
          </a:p>
          <a:p>
            <a:pPr algn="just"/>
            <a:r>
              <a:rPr lang="fa-IR" sz="2900" dirty="0">
                <a:solidFill>
                  <a:srgbClr val="FFFF00"/>
                </a:solidFill>
                <a:cs typeface="B Titr" pitchFamily="2" charset="-78"/>
              </a:rPr>
              <a:t>در ذيل تعدادى از نواصب را ذكر مى‌كنيم كه توسط عالمان جرح و تعديل توثيق شده‌اند</a:t>
            </a:r>
          </a:p>
        </p:txBody>
      </p:sp>
    </p:spTree>
    <p:extLst>
      <p:ext uri="{BB962C8B-B14F-4D97-AF65-F5344CB8AC3E}">
        <p14:creationId xmlns:p14="http://schemas.microsoft.com/office/powerpoint/2010/main" val="31021315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47664" y="932069"/>
            <a:ext cx="4507965" cy="707886"/>
          </a:xfrm>
          <a:prstGeom prst="rect">
            <a:avLst/>
          </a:prstGeom>
        </p:spPr>
        <p:txBody>
          <a:bodyPr wrap="none">
            <a:spAutoFit/>
          </a:bodyPr>
          <a:lstStyle/>
          <a:p>
            <a:r>
              <a:rPr lang="fa-IR" sz="4000" b="1" dirty="0">
                <a:solidFill>
                  <a:srgbClr val="FF0000"/>
                </a:solidFill>
                <a:cs typeface="B Titr" pitchFamily="2" charset="-78"/>
              </a:rPr>
              <a:t>حريز بن عثمان الحمصي</a:t>
            </a:r>
            <a:endParaRPr lang="fa-IR" sz="4000" dirty="0">
              <a:solidFill>
                <a:srgbClr val="FF0000"/>
              </a:solidFill>
            </a:endParaRPr>
          </a:p>
        </p:txBody>
      </p:sp>
      <p:sp>
        <p:nvSpPr>
          <p:cNvPr id="5" name="Rectangle 4"/>
          <p:cNvSpPr/>
          <p:nvPr/>
        </p:nvSpPr>
        <p:spPr>
          <a:xfrm>
            <a:off x="0" y="1639955"/>
            <a:ext cx="7668344" cy="4031873"/>
          </a:xfrm>
          <a:prstGeom prst="rect">
            <a:avLst/>
          </a:prstGeom>
        </p:spPr>
        <p:txBody>
          <a:bodyPr wrap="square">
            <a:spAutoFit/>
          </a:bodyPr>
          <a:lstStyle/>
          <a:p>
            <a:pPr algn="just"/>
            <a:r>
              <a:rPr lang="fa-IR" sz="3200" dirty="0">
                <a:cs typeface="B Mitra" panose="00000400000000000000" pitchFamily="2" charset="-78"/>
              </a:rPr>
              <a:t>وی نیز از کسانی بوده است که حضرت علی علیه السلام را لعن می کرده </a:t>
            </a:r>
            <a:r>
              <a:rPr lang="fa-IR" sz="3200" dirty="0" smtClean="0">
                <a:cs typeface="B Mitra" panose="00000400000000000000" pitchFamily="2" charset="-78"/>
              </a:rPr>
              <a:t>است.</a:t>
            </a:r>
            <a:endParaRPr lang="fa-IR" sz="3200" dirty="0">
              <a:cs typeface="B Mitra" panose="00000400000000000000" pitchFamily="2" charset="-78"/>
            </a:endParaRPr>
          </a:p>
          <a:p>
            <a:pPr algn="just"/>
            <a:r>
              <a:rPr lang="fa-IR" sz="3200" dirty="0">
                <a:cs typeface="B Mitra" panose="00000400000000000000" pitchFamily="2" charset="-78"/>
              </a:rPr>
              <a:t>ذهبی می نویسد:</a:t>
            </a:r>
          </a:p>
          <a:p>
            <a:pPr algn="just"/>
            <a:r>
              <a:rPr lang="fa-IR" sz="3200" dirty="0">
                <a:solidFill>
                  <a:srgbClr val="FFFF00"/>
                </a:solidFill>
                <a:cs typeface="B Mitra" panose="00000400000000000000" pitchFamily="2" charset="-78"/>
              </a:rPr>
              <a:t>عن أحمد بن سليمان المروزي: حدثنا إسماعيل بن عياش، قال: عادلت حريز بن عثمان من مصر إلى مكة فجعل يسب عليا ويلعنه.</a:t>
            </a:r>
          </a:p>
          <a:p>
            <a:pPr algn="just"/>
            <a:r>
              <a:rPr lang="fa-IR" sz="3200" dirty="0">
                <a:cs typeface="B Mitra" panose="00000400000000000000" pitchFamily="2" charset="-78"/>
              </a:rPr>
              <a:t>احمد بن سليمان مروزى از اسماعيل بن عياش نقل مى‌كند كه گفت: از مصر تا مكه حريز بن عثمان را همراهى كردم، در اين مدت به علي ناسزا مى‌گفت و او را لعن مى‌كرد.</a:t>
            </a:r>
          </a:p>
        </p:txBody>
      </p:sp>
      <p:sp>
        <p:nvSpPr>
          <p:cNvPr id="6" name="Rectangle 5"/>
          <p:cNvSpPr/>
          <p:nvPr/>
        </p:nvSpPr>
        <p:spPr>
          <a:xfrm>
            <a:off x="-36512" y="5517232"/>
            <a:ext cx="3440365" cy="584775"/>
          </a:xfrm>
          <a:prstGeom prst="rect">
            <a:avLst/>
          </a:prstGeom>
        </p:spPr>
        <p:txBody>
          <a:bodyPr wrap="none">
            <a:spAutoFit/>
          </a:bodyPr>
          <a:lstStyle/>
          <a:p>
            <a:r>
              <a:rPr lang="fa-IR" sz="3200" dirty="0">
                <a:solidFill>
                  <a:srgbClr val="FFC000"/>
                </a:solidFill>
                <a:cs typeface="B Mitra" panose="00000400000000000000" pitchFamily="2" charset="-78"/>
              </a:rPr>
              <a:t>تاریخ الإسلام، ج10، ص123</a:t>
            </a:r>
          </a:p>
        </p:txBody>
      </p:sp>
    </p:spTree>
    <p:extLst>
      <p:ext uri="{BB962C8B-B14F-4D97-AF65-F5344CB8AC3E}">
        <p14:creationId xmlns:p14="http://schemas.microsoft.com/office/powerpoint/2010/main" val="240765863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88024" y="1196752"/>
            <a:ext cx="4104456" cy="5661248"/>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1520" y="1196752"/>
            <a:ext cx="4176464" cy="5661248"/>
          </a:xfrm>
          <a:prstGeom prst="rect">
            <a:avLst/>
          </a:prstGeom>
        </p:spPr>
      </p:pic>
    </p:spTree>
    <p:extLst>
      <p:ext uri="{BB962C8B-B14F-4D97-AF65-F5344CB8AC3E}">
        <p14:creationId xmlns:p14="http://schemas.microsoft.com/office/powerpoint/2010/main" val="1342270126"/>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71600" y="901169"/>
            <a:ext cx="6534161" cy="1015663"/>
          </a:xfrm>
          <a:prstGeom prst="rect">
            <a:avLst/>
          </a:prstGeom>
        </p:spPr>
        <p:txBody>
          <a:bodyPr wrap="none">
            <a:spAutoFit/>
          </a:bodyPr>
          <a:lstStyle/>
          <a:p>
            <a:r>
              <a:rPr lang="fa-IR" sz="6000" b="1" dirty="0">
                <a:solidFill>
                  <a:srgbClr val="FFC000"/>
                </a:solidFill>
                <a:cs typeface="B Mitra" panose="00000400000000000000" pitchFamily="2" charset="-78"/>
              </a:rPr>
              <a:t> توثيقات حریز بن عثمان</a:t>
            </a:r>
          </a:p>
        </p:txBody>
      </p:sp>
      <p:sp>
        <p:nvSpPr>
          <p:cNvPr id="5" name="Rectangle 4"/>
          <p:cNvSpPr/>
          <p:nvPr/>
        </p:nvSpPr>
        <p:spPr>
          <a:xfrm>
            <a:off x="107505" y="1916832"/>
            <a:ext cx="7560840" cy="3477875"/>
          </a:xfrm>
          <a:prstGeom prst="rect">
            <a:avLst/>
          </a:prstGeom>
        </p:spPr>
        <p:txBody>
          <a:bodyPr wrap="square">
            <a:spAutoFit/>
          </a:bodyPr>
          <a:lstStyle/>
          <a:p>
            <a:pPr algn="justLow"/>
            <a:r>
              <a:rPr lang="fa-IR" sz="4400" dirty="0">
                <a:cs typeface="B Titr" pitchFamily="2" charset="-78"/>
              </a:rPr>
              <a:t>و شگفت‌آور اين است كه اين شخص از كسانى است كه بيشترين توثيقات در حق او نقل شده است. مزى در تهذيب الكمال و ابن حجر عسقلانى در توثيقات او مى‌نويسند:</a:t>
            </a:r>
          </a:p>
        </p:txBody>
      </p:sp>
    </p:spTree>
    <p:extLst>
      <p:ext uri="{BB962C8B-B14F-4D97-AF65-F5344CB8AC3E}">
        <p14:creationId xmlns:p14="http://schemas.microsoft.com/office/powerpoint/2010/main" val="3605371139"/>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79512" y="908720"/>
            <a:ext cx="7560839" cy="4154984"/>
          </a:xfrm>
          <a:prstGeom prst="rect">
            <a:avLst/>
          </a:prstGeom>
        </p:spPr>
        <p:txBody>
          <a:bodyPr wrap="square">
            <a:spAutoFit/>
          </a:bodyPr>
          <a:lstStyle/>
          <a:p>
            <a:pPr algn="justLow"/>
            <a:r>
              <a:rPr lang="fa-IR" sz="4400" dirty="0">
                <a:solidFill>
                  <a:srgbClr val="FFFF00"/>
                </a:solidFill>
                <a:cs typeface="B Mitra" panose="00000400000000000000" pitchFamily="2" charset="-78"/>
              </a:rPr>
              <a:t>وسألت أحمد بن حنبل عنه فقال ثقة ثقة وقال أيضا ليس بالشام أثبت من حريز... قال: وَقَال أبو داود: سمعت أحمد وذكر له حريز وأبو بكر بن أَبي مريم وصفوان، فقال: ليس فيهم مثل حريز، ليس أثبت منه، ولم يكن يرى القدر، قال: وسمعت أحمد مرة أخرى يقول: حريز ثقة، ثقة.</a:t>
            </a:r>
          </a:p>
        </p:txBody>
      </p:sp>
      <p:sp>
        <p:nvSpPr>
          <p:cNvPr id="5" name="Rectangle 4"/>
          <p:cNvSpPr/>
          <p:nvPr/>
        </p:nvSpPr>
        <p:spPr>
          <a:xfrm>
            <a:off x="12045" y="4907418"/>
            <a:ext cx="4984057" cy="707886"/>
          </a:xfrm>
          <a:prstGeom prst="rect">
            <a:avLst/>
          </a:prstGeom>
        </p:spPr>
        <p:txBody>
          <a:bodyPr wrap="none">
            <a:spAutoFit/>
          </a:bodyPr>
          <a:lstStyle/>
          <a:p>
            <a:pPr algn="l"/>
            <a:r>
              <a:rPr lang="fa-IR" sz="4000" dirty="0">
                <a:solidFill>
                  <a:srgbClr val="FFC000"/>
                </a:solidFill>
                <a:cs typeface="B Mitra" panose="00000400000000000000" pitchFamily="2" charset="-78"/>
              </a:rPr>
              <a:t>تهذیب الکمال، ج5، ص572-573</a:t>
            </a:r>
          </a:p>
        </p:txBody>
      </p:sp>
      <p:sp>
        <p:nvSpPr>
          <p:cNvPr id="6" name="Rectangle 5"/>
          <p:cNvSpPr/>
          <p:nvPr/>
        </p:nvSpPr>
        <p:spPr>
          <a:xfrm>
            <a:off x="179512" y="5451073"/>
            <a:ext cx="4262705" cy="707886"/>
          </a:xfrm>
          <a:prstGeom prst="rect">
            <a:avLst/>
          </a:prstGeom>
        </p:spPr>
        <p:txBody>
          <a:bodyPr wrap="none">
            <a:spAutoFit/>
          </a:bodyPr>
          <a:lstStyle/>
          <a:p>
            <a:pPr algn="l"/>
            <a:r>
              <a:rPr lang="fa-IR" sz="4000" dirty="0">
                <a:solidFill>
                  <a:srgbClr val="FFC000"/>
                </a:solidFill>
                <a:cs typeface="B Mitra" panose="00000400000000000000" pitchFamily="2" charset="-78"/>
              </a:rPr>
              <a:t>تاریخ الإسلام، ج10، ص123</a:t>
            </a:r>
          </a:p>
        </p:txBody>
      </p:sp>
    </p:spTree>
    <p:extLst>
      <p:ext uri="{BB962C8B-B14F-4D97-AF65-F5344CB8AC3E}">
        <p14:creationId xmlns:p14="http://schemas.microsoft.com/office/powerpoint/2010/main" val="1478986707"/>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7504" y="895995"/>
            <a:ext cx="7632848" cy="4939814"/>
          </a:xfrm>
          <a:prstGeom prst="rect">
            <a:avLst/>
          </a:prstGeom>
        </p:spPr>
        <p:txBody>
          <a:bodyPr wrap="square">
            <a:spAutoFit/>
          </a:bodyPr>
          <a:lstStyle/>
          <a:p>
            <a:pPr algn="justLow"/>
            <a:r>
              <a:rPr lang="fa-IR" sz="3500" dirty="0">
                <a:cs typeface="B Titr" pitchFamily="2" charset="-78"/>
              </a:rPr>
              <a:t>از احمد بن حنبل در باره وى پرسيدند، دو مرتبه گفت: ثقه است (بسيار مورد اعتماد است). و گفت: در شام از حريز مطمئن‌تر در نقل حديث و آثار نبود.معاذ بن معاذ مى‌گويد: هنگامى در نزد احمد بن حنبل از حريز، ابوبكر بن مريم و صفوان ياد شد، شنيدم كه مى‌گفت: در ميان آن‌ها همانند حريز (در اعتبار) و مطمئن تر نبود و بار ديگر از احمد شنيدم كه گفت: حريز مورد اعتماد است، مورد اعتماد است.</a:t>
            </a:r>
          </a:p>
        </p:txBody>
      </p:sp>
    </p:spTree>
    <p:extLst>
      <p:ext uri="{BB962C8B-B14F-4D97-AF65-F5344CB8AC3E}">
        <p14:creationId xmlns:p14="http://schemas.microsoft.com/office/powerpoint/2010/main" val="3700006336"/>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endParaRPr lang="fa-IR"/>
          </a:p>
        </p:txBody>
      </p:sp>
      <p:sp>
        <p:nvSpPr>
          <p:cNvPr id="9" name="Text Placeholder 8"/>
          <p:cNvSpPr>
            <a:spLocks noGrp="1"/>
          </p:cNvSpPr>
          <p:nvPr>
            <p:ph type="body" idx="1"/>
          </p:nvPr>
        </p:nvSpPr>
        <p:spPr/>
        <p:txBody>
          <a:bodyPr/>
          <a:lstStyle/>
          <a:p>
            <a:endParaRPr lang="fa-I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88024" y="1340768"/>
            <a:ext cx="4032448" cy="5517232"/>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3528" y="1340768"/>
            <a:ext cx="4176464" cy="5517232"/>
          </a:xfrm>
          <a:prstGeom prst="rect">
            <a:avLst/>
          </a:prstGeom>
        </p:spPr>
      </p:pic>
    </p:spTree>
    <p:extLst>
      <p:ext uri="{BB962C8B-B14F-4D97-AF65-F5344CB8AC3E}">
        <p14:creationId xmlns:p14="http://schemas.microsoft.com/office/powerpoint/2010/main" val="3023428280"/>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fa-IR"/>
          </a:p>
        </p:txBody>
      </p:sp>
      <p:sp>
        <p:nvSpPr>
          <p:cNvPr id="6" name="Text Placeholder 5"/>
          <p:cNvSpPr>
            <a:spLocks noGrp="1"/>
          </p:cNvSpPr>
          <p:nvPr>
            <p:ph type="body" idx="1"/>
          </p:nvPr>
        </p:nvSpPr>
        <p:spPr/>
        <p:txBody>
          <a:bodyPr/>
          <a:lstStyle/>
          <a:p>
            <a:endParaRPr lang="fa-I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04099" y="1268760"/>
            <a:ext cx="4228141" cy="5589240"/>
          </a:xfrm>
          <a:prstGeom prst="rect">
            <a:avLst/>
          </a:prstGeom>
        </p:spPr>
      </p:pic>
    </p:spTree>
    <p:extLst>
      <p:ext uri="{BB962C8B-B14F-4D97-AF65-F5344CB8AC3E}">
        <p14:creationId xmlns:p14="http://schemas.microsoft.com/office/powerpoint/2010/main" val="1071784060"/>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90704" y="869811"/>
            <a:ext cx="5769528" cy="830997"/>
          </a:xfrm>
          <a:prstGeom prst="rect">
            <a:avLst/>
          </a:prstGeom>
        </p:spPr>
        <p:txBody>
          <a:bodyPr wrap="none">
            <a:spAutoFit/>
          </a:bodyPr>
          <a:lstStyle/>
          <a:p>
            <a:r>
              <a:rPr lang="fa-IR" sz="4800" b="1" dirty="0">
                <a:cs typeface="B Mitra" panose="00000400000000000000" pitchFamily="2" charset="-78"/>
              </a:rPr>
              <a:t>عمر بن سعد بن أبي وقاص</a:t>
            </a:r>
            <a:endParaRPr lang="fa-IR" sz="4800" dirty="0">
              <a:cs typeface="B Mitra" panose="00000400000000000000" pitchFamily="2" charset="-78"/>
            </a:endParaRPr>
          </a:p>
        </p:txBody>
      </p:sp>
      <p:sp>
        <p:nvSpPr>
          <p:cNvPr id="5" name="Rectangle 4"/>
          <p:cNvSpPr/>
          <p:nvPr/>
        </p:nvSpPr>
        <p:spPr>
          <a:xfrm>
            <a:off x="0" y="1638182"/>
            <a:ext cx="7740352" cy="4278094"/>
          </a:xfrm>
          <a:prstGeom prst="rect">
            <a:avLst/>
          </a:prstGeom>
        </p:spPr>
        <p:txBody>
          <a:bodyPr wrap="square">
            <a:spAutoFit/>
          </a:bodyPr>
          <a:lstStyle/>
          <a:p>
            <a:pPr algn="justLow"/>
            <a:r>
              <a:rPr lang="fa-IR" sz="3400" dirty="0">
                <a:cs typeface="B Mitra" panose="00000400000000000000" pitchFamily="2" charset="-78"/>
              </a:rPr>
              <a:t>مزى در تهذيب الكمال و ابن حجر در تهذيب التهذيب در باره عمر بن سعد بن </a:t>
            </a:r>
            <a:r>
              <a:rPr lang="fa-IR" sz="3400" dirty="0" smtClean="0">
                <a:cs typeface="B Mitra" panose="00000400000000000000" pitchFamily="2" charset="-78"/>
              </a:rPr>
              <a:t>ابی وقاص</a:t>
            </a:r>
            <a:r>
              <a:rPr lang="fa-IR" sz="3400" dirty="0">
                <a:cs typeface="B Mitra" panose="00000400000000000000" pitchFamily="2" charset="-78"/>
              </a:rPr>
              <a:t>، فرمانده مشهور يزيديان در كربلا مى‌نويسند:</a:t>
            </a:r>
          </a:p>
          <a:p>
            <a:pPr algn="justLow"/>
            <a:r>
              <a:rPr lang="fa-IR" sz="3400" dirty="0">
                <a:solidFill>
                  <a:srgbClr val="FFFF00"/>
                </a:solidFill>
                <a:cs typeface="B Mitra" panose="00000400000000000000" pitchFamily="2" charset="-78"/>
              </a:rPr>
              <a:t>وَقَال أحمد بن عَبد الله العجلي: كان يروي عَن أبيه أحاديث، وروى الناس عنه. وهو الذي قتل الحسين، وهو تابعي ثقة.</a:t>
            </a:r>
          </a:p>
          <a:p>
            <a:pPr algn="justLow"/>
            <a:r>
              <a:rPr lang="fa-IR" sz="3400" dirty="0">
                <a:cs typeface="B Mitra" panose="00000400000000000000" pitchFamily="2" charset="-78"/>
              </a:rPr>
              <a:t>عجلى مى‌گويد: عمر بن سعد از پدرش رواياتى نقل كرده و ديگران نيز از او نقل كرده‌اند. او تابعى و مورد اعتماد است، او همان كسى است كه حسين [عليه السلام] را كشته است.</a:t>
            </a:r>
          </a:p>
        </p:txBody>
      </p:sp>
      <p:sp>
        <p:nvSpPr>
          <p:cNvPr id="6" name="Rectangle 5"/>
          <p:cNvSpPr/>
          <p:nvPr/>
        </p:nvSpPr>
        <p:spPr>
          <a:xfrm>
            <a:off x="-63979" y="5662409"/>
            <a:ext cx="2691763" cy="461665"/>
          </a:xfrm>
          <a:prstGeom prst="rect">
            <a:avLst/>
          </a:prstGeom>
        </p:spPr>
        <p:txBody>
          <a:bodyPr wrap="none">
            <a:spAutoFit/>
          </a:bodyPr>
          <a:lstStyle/>
          <a:p>
            <a:r>
              <a:rPr lang="fa-IR" sz="2400" dirty="0">
                <a:solidFill>
                  <a:srgbClr val="FFC000"/>
                </a:solidFill>
                <a:cs typeface="B Mitra" panose="00000400000000000000" pitchFamily="2" charset="-78"/>
              </a:rPr>
              <a:t>تهذیب الکمال، ج21، ص357</a:t>
            </a:r>
          </a:p>
        </p:txBody>
      </p:sp>
    </p:spTree>
    <p:extLst>
      <p:ext uri="{BB962C8B-B14F-4D97-AF65-F5344CB8AC3E}">
        <p14:creationId xmlns:p14="http://schemas.microsoft.com/office/powerpoint/2010/main" val="323394882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3528" y="1052736"/>
            <a:ext cx="7272807" cy="5078313"/>
          </a:xfrm>
          <a:prstGeom prst="rect">
            <a:avLst/>
          </a:prstGeom>
        </p:spPr>
        <p:txBody>
          <a:bodyPr wrap="square">
            <a:spAutoFit/>
          </a:bodyPr>
          <a:lstStyle/>
          <a:p>
            <a:pPr algn="just"/>
            <a:r>
              <a:rPr lang="fa-IR" sz="5400" b="1" dirty="0">
                <a:solidFill>
                  <a:srgbClr val="FFFF00"/>
                </a:solidFill>
                <a:cs typeface="B Titr" panose="00000700000000000000" pitchFamily="2" charset="-78"/>
              </a:rPr>
              <a:t>اشکال اصلی که بر این روایت مطرح است، مربوط به </a:t>
            </a:r>
            <a:r>
              <a:rPr lang="fa-IR" sz="5400" b="1" dirty="0" smtClean="0">
                <a:solidFill>
                  <a:srgbClr val="00B0F0"/>
                </a:solidFill>
                <a:cs typeface="B Titr" panose="00000700000000000000" pitchFamily="2" charset="-78"/>
              </a:rPr>
              <a:t>شخصیت«ابی دارم»</a:t>
            </a:r>
            <a:r>
              <a:rPr lang="fa-IR" sz="5400" b="1" dirty="0" smtClean="0">
                <a:solidFill>
                  <a:srgbClr val="FFFF00"/>
                </a:solidFill>
                <a:cs typeface="B Titr" panose="00000700000000000000" pitchFamily="2" charset="-78"/>
              </a:rPr>
              <a:t>است </a:t>
            </a:r>
            <a:r>
              <a:rPr lang="fa-IR" sz="5400" b="1" dirty="0">
                <a:solidFill>
                  <a:srgbClr val="FFFF00"/>
                </a:solidFill>
                <a:cs typeface="B Titr" panose="00000700000000000000" pitchFamily="2" charset="-78"/>
              </a:rPr>
              <a:t>که از وی به عنوان رافضی یاد شده و در صدد تضعیف این روایت هستند.</a:t>
            </a:r>
            <a:endParaRPr lang="en-US" sz="5400" b="1" dirty="0">
              <a:solidFill>
                <a:srgbClr val="FFFF00"/>
              </a:solidFill>
              <a:cs typeface="B Titr" panose="00000700000000000000" pitchFamily="2" charset="-78"/>
            </a:endParaRPr>
          </a:p>
        </p:txBody>
      </p:sp>
    </p:spTree>
    <p:extLst>
      <p:ext uri="{BB962C8B-B14F-4D97-AF65-F5344CB8AC3E}">
        <p14:creationId xmlns:p14="http://schemas.microsoft.com/office/powerpoint/2010/main" val="3226993053"/>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endParaRPr lang="fa-IR"/>
          </a:p>
        </p:txBody>
      </p:sp>
      <p:sp>
        <p:nvSpPr>
          <p:cNvPr id="9" name="Text Placeholder 8"/>
          <p:cNvSpPr>
            <a:spLocks noGrp="1"/>
          </p:cNvSpPr>
          <p:nvPr>
            <p:ph type="body" idx="1"/>
          </p:nvPr>
        </p:nvSpPr>
        <p:spPr/>
        <p:txBody>
          <a:bodyPr/>
          <a:lstStyle/>
          <a:p>
            <a:endParaRPr lang="fa-I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63002" y="1340768"/>
            <a:ext cx="4085462" cy="5517232"/>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0040" y="1340768"/>
            <a:ext cx="4139952" cy="5517232"/>
          </a:xfrm>
          <a:prstGeom prst="rect">
            <a:avLst/>
          </a:prstGeom>
        </p:spPr>
      </p:pic>
    </p:spTree>
    <p:extLst>
      <p:ext uri="{BB962C8B-B14F-4D97-AF65-F5344CB8AC3E}">
        <p14:creationId xmlns:p14="http://schemas.microsoft.com/office/powerpoint/2010/main" val="3458287602"/>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2008" y="836712"/>
            <a:ext cx="7668344" cy="5509200"/>
          </a:xfrm>
          <a:prstGeom prst="rect">
            <a:avLst/>
          </a:prstGeom>
        </p:spPr>
        <p:txBody>
          <a:bodyPr wrap="square">
            <a:spAutoFit/>
          </a:bodyPr>
          <a:lstStyle/>
          <a:p>
            <a:pPr algn="justLow"/>
            <a:r>
              <a:rPr lang="fa-IR" sz="4300" dirty="0">
                <a:cs typeface="B Mitra" panose="00000400000000000000" pitchFamily="2" charset="-78"/>
              </a:rPr>
              <a:t>چگونه است كسى كه فرزند رسول خدا </a:t>
            </a:r>
            <a:r>
              <a:rPr lang="fa-IR" sz="4300" dirty="0" smtClean="0">
                <a:cs typeface="B Mitra" panose="00000400000000000000" pitchFamily="2" charset="-78"/>
              </a:rPr>
              <a:t>(ص) را </a:t>
            </a:r>
            <a:r>
              <a:rPr lang="fa-IR" sz="4300" dirty="0">
                <a:cs typeface="B Mitra" panose="00000400000000000000" pitchFamily="2" charset="-78"/>
              </a:rPr>
              <a:t>با آن وضعيت فجيع به شهادت مى‌رساند، دختران رسول خدا (ص)</a:t>
            </a:r>
            <a:r>
              <a:rPr lang="fa-IR" sz="4300" dirty="0" smtClean="0">
                <a:cs typeface="B Mitra" panose="00000400000000000000" pitchFamily="2" charset="-78"/>
              </a:rPr>
              <a:t> را </a:t>
            </a:r>
            <a:r>
              <a:rPr lang="fa-IR" sz="4300" dirty="0">
                <a:cs typeface="B Mitra" panose="00000400000000000000" pitchFamily="2" charset="-78"/>
              </a:rPr>
              <a:t>به اسارت مى‌برد، مى‌تواند مورد اعتماد باشد و رواياتش براى اهل سنت حجت است؛ اما اگر كسى امير مؤمنان عليه السلام را دوست داشته </a:t>
            </a:r>
            <a:r>
              <a:rPr lang="fa-IR" sz="4300" dirty="0" smtClean="0">
                <a:cs typeface="B Mitra" panose="00000400000000000000" pitchFamily="2" charset="-78"/>
              </a:rPr>
              <a:t>باشدو آن حضرت </a:t>
            </a:r>
            <a:r>
              <a:rPr lang="fa-IR" sz="4300" dirty="0">
                <a:cs typeface="B Mitra" panose="00000400000000000000" pitchFamily="2" charset="-78"/>
              </a:rPr>
              <a:t>را از خلفاى سه گانه برتر بداند </a:t>
            </a:r>
            <a:r>
              <a:rPr lang="fa-IR" sz="4300" dirty="0" smtClean="0">
                <a:cs typeface="B Mitra" panose="00000400000000000000" pitchFamily="2" charset="-78"/>
              </a:rPr>
              <a:t>رواياتش </a:t>
            </a:r>
            <a:r>
              <a:rPr lang="fa-IR" sz="4300" dirty="0">
                <a:cs typeface="B Mitra" panose="00000400000000000000" pitchFamily="2" charset="-78"/>
              </a:rPr>
              <a:t>ضعيف و غير قابل قبول است؟</a:t>
            </a:r>
          </a:p>
        </p:txBody>
      </p:sp>
    </p:spTree>
    <p:extLst>
      <p:ext uri="{BB962C8B-B14F-4D97-AF65-F5344CB8AC3E}">
        <p14:creationId xmlns:p14="http://schemas.microsoft.com/office/powerpoint/2010/main" val="384131805"/>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80528" y="980728"/>
            <a:ext cx="8100392" cy="2123658"/>
          </a:xfrm>
          <a:prstGeom prst="rect">
            <a:avLst/>
          </a:prstGeom>
        </p:spPr>
        <p:txBody>
          <a:bodyPr wrap="square">
            <a:spAutoFit/>
          </a:bodyPr>
          <a:lstStyle/>
          <a:p>
            <a:pPr algn="ctr"/>
            <a:r>
              <a:rPr lang="fa-IR" sz="6000" dirty="0">
                <a:solidFill>
                  <a:srgbClr val="FF0000"/>
                </a:solidFill>
                <a:cs typeface="B Mitra" panose="00000400000000000000" pitchFamily="2" charset="-78"/>
              </a:rPr>
              <a:t>اصل </a:t>
            </a:r>
            <a:r>
              <a:rPr lang="fa-IR" sz="6000" dirty="0" smtClean="0">
                <a:solidFill>
                  <a:srgbClr val="FF0000"/>
                </a:solidFill>
                <a:cs typeface="B Mitra" panose="00000400000000000000" pitchFamily="2" charset="-78"/>
              </a:rPr>
              <a:t>روایت</a:t>
            </a:r>
            <a:endParaRPr lang="fa-IR" sz="6000" b="1" dirty="0" smtClean="0">
              <a:ln w="1905"/>
              <a:solidFill>
                <a:schemeClr val="tx1">
                  <a:lumMod val="95000"/>
                  <a:lumOff val="5000"/>
                </a:schemeClr>
              </a:solidFill>
              <a:effectLst>
                <a:outerShdw blurRad="38100" dist="38100" dir="2700000" algn="tl">
                  <a:srgbClr val="000000">
                    <a:alpha val="43137"/>
                  </a:srgbClr>
                </a:outerShdw>
              </a:effectLst>
              <a:cs typeface="B Mitra" panose="00000400000000000000" pitchFamily="2" charset="-78"/>
            </a:endParaRPr>
          </a:p>
          <a:p>
            <a:pPr algn="ctr">
              <a:buNone/>
            </a:pPr>
            <a:r>
              <a:rPr lang="fa-IR" sz="3600" b="1" dirty="0" smtClean="0">
                <a:ln w="1905"/>
                <a:solidFill>
                  <a:schemeClr val="tx1">
                    <a:lumMod val="95000"/>
                    <a:lumOff val="5000"/>
                  </a:schemeClr>
                </a:solidFill>
                <a:effectLst>
                  <a:outerShdw blurRad="38100" dist="38100" dir="2700000" algn="tl">
                    <a:srgbClr val="000000">
                      <a:alpha val="43137"/>
                    </a:srgbClr>
                  </a:outerShdw>
                </a:effectLst>
                <a:cs typeface="B Mitra" panose="00000400000000000000" pitchFamily="2" charset="-78"/>
              </a:rPr>
              <a:t>إنّ </a:t>
            </a:r>
            <a:r>
              <a:rPr lang="fa-IR" sz="3600" b="1" dirty="0">
                <a:ln w="1905"/>
                <a:solidFill>
                  <a:schemeClr val="tx1">
                    <a:lumMod val="95000"/>
                    <a:lumOff val="5000"/>
                  </a:schemeClr>
                </a:solidFill>
                <a:effectLst>
                  <a:outerShdw blurRad="38100" dist="38100" dir="2700000" algn="tl">
                    <a:srgbClr val="000000">
                      <a:alpha val="43137"/>
                    </a:srgbClr>
                  </a:outerShdw>
                </a:effectLst>
                <a:cs typeface="B Mitra" panose="00000400000000000000" pitchFamily="2" charset="-78"/>
              </a:rPr>
              <a:t>عمر رفس فاطمة حتّى أسقطت بمحسن.</a:t>
            </a:r>
            <a:r>
              <a:rPr lang="fa-IR" sz="3600" b="1" dirty="0">
                <a:ln w="1905"/>
                <a:solidFill>
                  <a:srgbClr val="FF0000"/>
                </a:solidFill>
                <a:effectLst>
                  <a:outerShdw blurRad="38100" dist="38100" dir="2700000" algn="tl">
                    <a:srgbClr val="000000">
                      <a:alpha val="43137"/>
                    </a:srgbClr>
                  </a:outerShdw>
                </a:effectLst>
                <a:cs typeface="B Mitra" panose="00000400000000000000" pitchFamily="2" charset="-78"/>
              </a:rPr>
              <a:t/>
            </a:r>
            <a:br>
              <a:rPr lang="fa-IR" sz="3600" b="1" dirty="0">
                <a:ln w="1905"/>
                <a:solidFill>
                  <a:srgbClr val="FF0000"/>
                </a:solidFill>
                <a:effectLst>
                  <a:outerShdw blurRad="38100" dist="38100" dir="2700000" algn="tl">
                    <a:srgbClr val="000000">
                      <a:alpha val="43137"/>
                    </a:srgbClr>
                  </a:outerShdw>
                </a:effectLst>
                <a:cs typeface="B Mitra" panose="00000400000000000000" pitchFamily="2" charset="-78"/>
              </a:rPr>
            </a:br>
            <a:r>
              <a:rPr lang="fa-IR" sz="3600" b="1" dirty="0">
                <a:ln w="1905"/>
                <a:solidFill>
                  <a:srgbClr val="FFFF00"/>
                </a:solidFill>
                <a:effectLst>
                  <a:outerShdw blurRad="38100" dist="38100" dir="2700000" algn="tl">
                    <a:srgbClr val="000000">
                      <a:alpha val="43137"/>
                    </a:srgbClr>
                  </a:outerShdw>
                </a:effectLst>
                <a:cs typeface="B Mitra" panose="00000400000000000000" pitchFamily="2" charset="-78"/>
              </a:rPr>
              <a:t>عمر به فاطمه لگد زد که سبب سقط محسن گرديد</a:t>
            </a:r>
            <a:r>
              <a:rPr lang="fa-IR" sz="3600" b="1" dirty="0" smtClean="0">
                <a:ln w="1905"/>
                <a:solidFill>
                  <a:srgbClr val="FFFF00"/>
                </a:solidFill>
                <a:effectLst>
                  <a:outerShdw blurRad="38100" dist="38100" dir="2700000" algn="tl">
                    <a:srgbClr val="000000">
                      <a:alpha val="43137"/>
                    </a:srgbClr>
                  </a:outerShdw>
                </a:effectLst>
                <a:cs typeface="B Mitra" panose="00000400000000000000" pitchFamily="2" charset="-78"/>
              </a:rPr>
              <a:t>.</a:t>
            </a:r>
            <a:endParaRPr lang="fa-IR" sz="3600" b="1" dirty="0">
              <a:ln w="1905"/>
              <a:solidFill>
                <a:srgbClr val="FFFF00"/>
              </a:solidFill>
              <a:effectLst>
                <a:outerShdw blurRad="38100" dist="38100" dir="2700000" algn="tl">
                  <a:srgbClr val="000000">
                    <a:alpha val="43137"/>
                  </a:srgbClr>
                </a:outerShdw>
              </a:effectLst>
              <a:cs typeface="B Mitra" panose="00000400000000000000" pitchFamily="2" charset="-78"/>
            </a:endParaRPr>
          </a:p>
        </p:txBody>
      </p:sp>
      <p:sp>
        <p:nvSpPr>
          <p:cNvPr id="5" name="Rectangle 4"/>
          <p:cNvSpPr/>
          <p:nvPr/>
        </p:nvSpPr>
        <p:spPr>
          <a:xfrm>
            <a:off x="0" y="3158966"/>
            <a:ext cx="7740352" cy="2862322"/>
          </a:xfrm>
          <a:prstGeom prst="rect">
            <a:avLst/>
          </a:prstGeom>
        </p:spPr>
        <p:txBody>
          <a:bodyPr wrap="square">
            <a:spAutoFit/>
          </a:bodyPr>
          <a:lstStyle/>
          <a:p>
            <a:pPr algn="justLow"/>
            <a:r>
              <a:rPr lang="fa-IR" sz="3600" dirty="0" smtClean="0">
                <a:solidFill>
                  <a:srgbClr val="FFFF00"/>
                </a:solidFill>
                <a:cs typeface="B Mitra" panose="00000400000000000000" pitchFamily="2" charset="-78"/>
              </a:rPr>
              <a:t>نتیجه : </a:t>
            </a:r>
            <a:r>
              <a:rPr lang="fa-IR" sz="3600" dirty="0" smtClean="0">
                <a:cs typeface="B Mitra" panose="00000400000000000000" pitchFamily="2" charset="-78"/>
              </a:rPr>
              <a:t>روايت </a:t>
            </a:r>
            <a:r>
              <a:rPr lang="fa-IR" sz="3600" dirty="0">
                <a:cs typeface="B Mitra" panose="00000400000000000000" pitchFamily="2" charset="-78"/>
              </a:rPr>
              <a:t>ابن أبي دارم، هيچ ايرادى ندارد و اتهاماتى كه به او زده‌اند؛ از جمله رافضى بودن و يا غلو در رفض، ضررى به صحت روايت نمى‌زند؛ چرا كه عين همان مطالب در باره راويان بخاري، مسلم و ديگر صحاح سته اهل سنت نيز نقل شده است.</a:t>
            </a:r>
          </a:p>
        </p:txBody>
      </p:sp>
    </p:spTree>
    <p:extLst>
      <p:ext uri="{BB962C8B-B14F-4D97-AF65-F5344CB8AC3E}">
        <p14:creationId xmlns:p14="http://schemas.microsoft.com/office/powerpoint/2010/main" val="2884004215"/>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79512" y="980728"/>
            <a:ext cx="7488832" cy="5078313"/>
          </a:xfrm>
          <a:prstGeom prst="rect">
            <a:avLst/>
          </a:prstGeom>
        </p:spPr>
        <p:txBody>
          <a:bodyPr wrap="square">
            <a:spAutoFit/>
          </a:bodyPr>
          <a:lstStyle/>
          <a:p>
            <a:pPr algn="ctr"/>
            <a:r>
              <a:rPr lang="fa-IR" sz="5400" dirty="0">
                <a:cs typeface="B Mitra" panose="00000400000000000000" pitchFamily="2" charset="-78"/>
              </a:rPr>
              <a:t>کاری از</a:t>
            </a:r>
            <a:r>
              <a:rPr lang="fa-IR" sz="5400" dirty="0" smtClean="0">
                <a:cs typeface="B Mitra" panose="00000400000000000000" pitchFamily="2" charset="-78"/>
              </a:rPr>
              <a:t>:</a:t>
            </a:r>
          </a:p>
          <a:p>
            <a:pPr algn="ctr"/>
            <a:r>
              <a:rPr lang="fa-IR" sz="5400" dirty="0" smtClean="0">
                <a:cs typeface="B Mitra" panose="00000400000000000000" pitchFamily="2" charset="-78"/>
              </a:rPr>
              <a:t>گروه </a:t>
            </a:r>
            <a:r>
              <a:rPr lang="fa-IR" sz="5400" dirty="0">
                <a:cs typeface="B Mitra" panose="00000400000000000000" pitchFamily="2" charset="-78"/>
              </a:rPr>
              <a:t>پاسخ به </a:t>
            </a:r>
            <a:r>
              <a:rPr lang="fa-IR" sz="5400" dirty="0" smtClean="0">
                <a:cs typeface="B Mitra" panose="00000400000000000000" pitchFamily="2" charset="-78"/>
              </a:rPr>
              <a:t>شبهات</a:t>
            </a:r>
          </a:p>
          <a:p>
            <a:pPr algn="ctr"/>
            <a:r>
              <a:rPr lang="fa-IR" sz="5400" dirty="0" smtClean="0">
                <a:cs typeface="B Mitra" panose="00000400000000000000" pitchFamily="2" charset="-78"/>
              </a:rPr>
              <a:t>موسسه </a:t>
            </a:r>
            <a:r>
              <a:rPr lang="fa-IR" sz="5400" dirty="0">
                <a:cs typeface="B Mitra" panose="00000400000000000000" pitchFamily="2" charset="-78"/>
              </a:rPr>
              <a:t>تحقیقاتی حضرت ولی </a:t>
            </a:r>
            <a:r>
              <a:rPr lang="fa-IR" sz="5400" dirty="0" smtClean="0">
                <a:cs typeface="B Mitra" panose="00000400000000000000" pitchFamily="2" charset="-78"/>
              </a:rPr>
              <a:t>عصر</a:t>
            </a:r>
          </a:p>
          <a:p>
            <a:pPr algn="ctr"/>
            <a:r>
              <a:rPr lang="fa-IR" sz="5400" dirty="0" smtClean="0">
                <a:cs typeface="B Mitra" panose="00000400000000000000" pitchFamily="2" charset="-78"/>
              </a:rPr>
              <a:t>عجل </a:t>
            </a:r>
            <a:r>
              <a:rPr lang="fa-IR" sz="5400" dirty="0">
                <a:cs typeface="B Mitra" panose="00000400000000000000" pitchFamily="2" charset="-78"/>
              </a:rPr>
              <a:t>الله تعالی فرجه </a:t>
            </a:r>
            <a:r>
              <a:rPr lang="fa-IR" sz="5400" dirty="0" smtClean="0">
                <a:cs typeface="B Mitra" panose="00000400000000000000" pitchFamily="2" charset="-78"/>
              </a:rPr>
              <a:t>الشریف</a:t>
            </a:r>
          </a:p>
          <a:p>
            <a:pPr algn="ctr"/>
            <a:endParaRPr lang="fa-IR" sz="5400" dirty="0">
              <a:cs typeface="B Mitra" panose="00000400000000000000" pitchFamily="2" charset="-78"/>
            </a:endParaRPr>
          </a:p>
          <a:p>
            <a:pPr algn="ctr"/>
            <a:r>
              <a:rPr lang="en-US" sz="5400" dirty="0">
                <a:cs typeface="B Mitra" panose="00000400000000000000" pitchFamily="2" charset="-78"/>
              </a:rPr>
              <a:t>www.valiasr-aj.com</a:t>
            </a:r>
            <a:endParaRPr lang="fa-IR" sz="5400" dirty="0">
              <a:cs typeface="B Mitra" panose="00000400000000000000" pitchFamily="2" charset="-78"/>
            </a:endParaRPr>
          </a:p>
        </p:txBody>
      </p:sp>
    </p:spTree>
    <p:extLst>
      <p:ext uri="{BB962C8B-B14F-4D97-AF65-F5344CB8AC3E}">
        <p14:creationId xmlns:p14="http://schemas.microsoft.com/office/powerpoint/2010/main" val="252279896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79512" y="1052736"/>
            <a:ext cx="7416824" cy="2554545"/>
          </a:xfrm>
          <a:prstGeom prst="rect">
            <a:avLst/>
          </a:prstGeom>
        </p:spPr>
        <p:txBody>
          <a:bodyPr wrap="square">
            <a:spAutoFit/>
          </a:bodyPr>
          <a:lstStyle/>
          <a:p>
            <a:pPr algn="just"/>
            <a:r>
              <a:rPr lang="fa-IR" sz="4000" dirty="0">
                <a:cs typeface="B Mitra" panose="00000400000000000000" pitchFamily="2" charset="-78"/>
              </a:rPr>
              <a:t>اما با مراجعه به کتب رجالی و تراجم اهل سنت؛ در می یابیم که وی از علما و بزرگان بوده و مورد اعتماد است چنان چه ذهبی در شرح حال وی چنین می نویسد:</a:t>
            </a:r>
            <a:endParaRPr lang="en-US" sz="4000" dirty="0">
              <a:cs typeface="B Mitra" panose="00000400000000000000" pitchFamily="2" charset="-78"/>
            </a:endParaRPr>
          </a:p>
        </p:txBody>
      </p:sp>
      <p:sp>
        <p:nvSpPr>
          <p:cNvPr id="7" name="Rectangle 6"/>
          <p:cNvSpPr/>
          <p:nvPr/>
        </p:nvSpPr>
        <p:spPr>
          <a:xfrm>
            <a:off x="179512" y="3393574"/>
            <a:ext cx="7416824" cy="2123658"/>
          </a:xfrm>
          <a:prstGeom prst="rect">
            <a:avLst/>
          </a:prstGeom>
        </p:spPr>
        <p:txBody>
          <a:bodyPr wrap="square">
            <a:spAutoFit/>
          </a:bodyPr>
          <a:lstStyle/>
          <a:p>
            <a:pPr algn="just"/>
            <a:r>
              <a:rPr lang="fa-IR" sz="4400" dirty="0">
                <a:solidFill>
                  <a:srgbClr val="00B0F0"/>
                </a:solidFill>
                <a:cs typeface="B Mitra" panose="00000400000000000000" pitchFamily="2" charset="-78"/>
              </a:rPr>
              <a:t>الإمام الحافظ </a:t>
            </a:r>
            <a:r>
              <a:rPr lang="fa-IR" sz="4400" dirty="0" smtClean="0">
                <a:solidFill>
                  <a:srgbClr val="00B0F0"/>
                </a:solidFill>
                <a:cs typeface="B Mitra" panose="00000400000000000000" pitchFamily="2" charset="-78"/>
              </a:rPr>
              <a:t>الفاضل...كان </a:t>
            </a:r>
            <a:r>
              <a:rPr lang="fa-IR" sz="4400" dirty="0">
                <a:solidFill>
                  <a:srgbClr val="00B0F0"/>
                </a:solidFill>
                <a:cs typeface="B Mitra" panose="00000400000000000000" pitchFamily="2" charset="-78"/>
              </a:rPr>
              <a:t>موصوفا بالحفظ </a:t>
            </a:r>
            <a:r>
              <a:rPr lang="fa-IR" sz="4400" dirty="0" smtClean="0">
                <a:solidFill>
                  <a:srgbClr val="00B0F0"/>
                </a:solidFill>
                <a:cs typeface="B Mitra" panose="00000400000000000000" pitchFamily="2" charset="-78"/>
              </a:rPr>
              <a:t>والمعرفة...وقال </a:t>
            </a:r>
            <a:r>
              <a:rPr lang="fa-IR" sz="4400" dirty="0">
                <a:solidFill>
                  <a:srgbClr val="00B0F0"/>
                </a:solidFill>
                <a:cs typeface="B Mitra" panose="00000400000000000000" pitchFamily="2" charset="-78"/>
              </a:rPr>
              <a:t>محمد بن حماد الحافظ كان مستقيم الأمر عامة دهره</a:t>
            </a:r>
          </a:p>
        </p:txBody>
      </p:sp>
      <p:sp>
        <p:nvSpPr>
          <p:cNvPr id="6" name="Round Diagonal Corner Rectangle 5"/>
          <p:cNvSpPr/>
          <p:nvPr/>
        </p:nvSpPr>
        <p:spPr>
          <a:xfrm>
            <a:off x="107504" y="5517232"/>
            <a:ext cx="5073449" cy="504056"/>
          </a:xfrm>
          <a:prstGeom prst="round2DiagRect">
            <a:avLst/>
          </a:prstGeom>
        </p:spPr>
        <p:style>
          <a:lnRef idx="1">
            <a:schemeClr val="accent4"/>
          </a:lnRef>
          <a:fillRef idx="2">
            <a:schemeClr val="accent4"/>
          </a:fillRef>
          <a:effectRef idx="1">
            <a:schemeClr val="accent4"/>
          </a:effectRef>
          <a:fontRef idx="minor">
            <a:schemeClr val="dk1"/>
          </a:fontRef>
        </p:style>
        <p:txBody>
          <a:bodyPr rtlCol="1" anchor="ctr"/>
          <a:lstStyle/>
          <a:p>
            <a:pPr algn="ctr"/>
            <a:r>
              <a:rPr lang="fa-IR" sz="3200" dirty="0">
                <a:cs typeface="B Mitra" panose="00000400000000000000" pitchFamily="2" charset="-78"/>
              </a:rPr>
              <a:t>سیر أعلام النبلاء ج 15ص576و577و578</a:t>
            </a:r>
            <a:endParaRPr lang="en-US" sz="3200" dirty="0">
              <a:cs typeface="B Mitra" panose="00000400000000000000" pitchFamily="2" charset="-78"/>
            </a:endParaRPr>
          </a:p>
        </p:txBody>
      </p:sp>
    </p:spTree>
    <p:extLst>
      <p:ext uri="{BB962C8B-B14F-4D97-AF65-F5344CB8AC3E}">
        <p14:creationId xmlns:p14="http://schemas.microsoft.com/office/powerpoint/2010/main" val="27652161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36485" y="1052736"/>
            <a:ext cx="3883987" cy="5805264"/>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7935" y="1062856"/>
            <a:ext cx="4194065" cy="5805264"/>
          </a:xfrm>
          <a:prstGeom prst="rect">
            <a:avLst/>
          </a:prstGeom>
        </p:spPr>
      </p:pic>
    </p:spTree>
    <p:extLst>
      <p:ext uri="{BB962C8B-B14F-4D97-AF65-F5344CB8AC3E}">
        <p14:creationId xmlns:p14="http://schemas.microsoft.com/office/powerpoint/2010/main" val="24093617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fa-IR"/>
          </a:p>
        </p:txBody>
      </p:sp>
      <p:sp>
        <p:nvSpPr>
          <p:cNvPr id="9" name="Text Placeholder 8"/>
          <p:cNvSpPr>
            <a:spLocks noGrp="1"/>
          </p:cNvSpPr>
          <p:nvPr>
            <p:ph type="body" idx="1"/>
          </p:nvPr>
        </p:nvSpPr>
        <p:spPr/>
        <p:txBody>
          <a:bodyPr/>
          <a:lstStyle/>
          <a:p>
            <a:endParaRPr lang="fa-I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16016" y="1124744"/>
            <a:ext cx="4208395" cy="5760640"/>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9512" y="1124744"/>
            <a:ext cx="4248472" cy="5760640"/>
          </a:xfrm>
          <a:prstGeom prst="rect">
            <a:avLst/>
          </a:prstGeom>
        </p:spPr>
      </p:pic>
    </p:spTree>
    <p:extLst>
      <p:ext uri="{BB962C8B-B14F-4D97-AF65-F5344CB8AC3E}">
        <p14:creationId xmlns:p14="http://schemas.microsoft.com/office/powerpoint/2010/main" val="218523595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1737</TotalTime>
  <Words>2615</Words>
  <Application>Microsoft Office PowerPoint</Application>
  <PresentationFormat>On-screen Show (4:3)</PresentationFormat>
  <Paragraphs>135</Paragraphs>
  <Slides>63</Slides>
  <Notes>0</Notes>
  <HiddenSlides>0</HiddenSlides>
  <MMClips>0</MMClips>
  <ScaleCrop>false</ScaleCrop>
  <HeadingPairs>
    <vt:vector size="4" baseType="variant">
      <vt:variant>
        <vt:lpstr>Theme</vt:lpstr>
      </vt:variant>
      <vt:variant>
        <vt:i4>1</vt:i4>
      </vt:variant>
      <vt:variant>
        <vt:lpstr>Slide Titles</vt:lpstr>
      </vt:variant>
      <vt:variant>
        <vt:i4>63</vt:i4>
      </vt:variant>
    </vt:vector>
  </HeadingPairs>
  <TitlesOfParts>
    <vt:vector size="64"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User</cp:lastModifiedBy>
  <cp:revision>78</cp:revision>
  <dcterms:created xsi:type="dcterms:W3CDTF">2016-01-02T10:04:37Z</dcterms:created>
  <dcterms:modified xsi:type="dcterms:W3CDTF">2016-01-14T07:45:52Z</dcterms:modified>
</cp:coreProperties>
</file>