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6"/>
  </p:notesMasterIdLst>
  <p:sldIdLst>
    <p:sldId id="257" r:id="rId2"/>
    <p:sldId id="272" r:id="rId3"/>
    <p:sldId id="258" r:id="rId4"/>
    <p:sldId id="270" r:id="rId5"/>
    <p:sldId id="265" r:id="rId6"/>
    <p:sldId id="271" r:id="rId7"/>
    <p:sldId id="264" r:id="rId8"/>
    <p:sldId id="266" r:id="rId9"/>
    <p:sldId id="267" r:id="rId10"/>
    <p:sldId id="268" r:id="rId11"/>
    <p:sldId id="269" r:id="rId12"/>
    <p:sldId id="273" r:id="rId13"/>
    <p:sldId id="274" r:id="rId14"/>
    <p:sldId id="275" r:id="rId15"/>
    <p:sldId id="276" r:id="rId16"/>
    <p:sldId id="280" r:id="rId17"/>
    <p:sldId id="281" r:id="rId18"/>
    <p:sldId id="282" r:id="rId19"/>
    <p:sldId id="283" r:id="rId20"/>
    <p:sldId id="277" r:id="rId21"/>
    <p:sldId id="278" r:id="rId22"/>
    <p:sldId id="279" r:id="rId23"/>
    <p:sldId id="284" r:id="rId24"/>
    <p:sldId id="285" r:id="rId25"/>
    <p:sldId id="287" r:id="rId26"/>
    <p:sldId id="288" r:id="rId27"/>
    <p:sldId id="289" r:id="rId28"/>
    <p:sldId id="290" r:id="rId29"/>
    <p:sldId id="292" r:id="rId30"/>
    <p:sldId id="294" r:id="rId31"/>
    <p:sldId id="295" r:id="rId32"/>
    <p:sldId id="296" r:id="rId33"/>
    <p:sldId id="297" r:id="rId34"/>
    <p:sldId id="286" r:id="rId35"/>
    <p:sldId id="291" r:id="rId36"/>
    <p:sldId id="293" r:id="rId37"/>
    <p:sldId id="309" r:id="rId38"/>
    <p:sldId id="310" r:id="rId39"/>
    <p:sldId id="311" r:id="rId40"/>
    <p:sldId id="312" r:id="rId41"/>
    <p:sldId id="313" r:id="rId42"/>
    <p:sldId id="314" r:id="rId43"/>
    <p:sldId id="315" r:id="rId44"/>
    <p:sldId id="301" r:id="rId45"/>
    <p:sldId id="298" r:id="rId46"/>
    <p:sldId id="299" r:id="rId47"/>
    <p:sldId id="300" r:id="rId48"/>
    <p:sldId id="302" r:id="rId49"/>
    <p:sldId id="303" r:id="rId50"/>
    <p:sldId id="304" r:id="rId51"/>
    <p:sldId id="305" r:id="rId52"/>
    <p:sldId id="306" r:id="rId53"/>
    <p:sldId id="307" r:id="rId54"/>
    <p:sldId id="30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27" autoAdjust="0"/>
    <p:restoredTop sz="95411" autoAdjust="0"/>
  </p:normalViewPr>
  <p:slideViewPr>
    <p:cSldViewPr>
      <p:cViewPr varScale="1">
        <p:scale>
          <a:sx n="85" d="100"/>
          <a:sy n="85" d="100"/>
        </p:scale>
        <p:origin x="1272"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772CEF-2882-46A3-97D2-B63E9BCA68B9}" type="datetimeFigureOut">
              <a:rPr lang="en-US" smtClean="0"/>
              <a:t>10/22/2015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141F8-53E0-47FC-9A83-F29C61A5E56D}" type="slidenum">
              <a:rPr lang="en-US" smtClean="0"/>
              <a:t>‹#›</a:t>
            </a:fld>
            <a:endParaRPr lang="en-US"/>
          </a:p>
        </p:txBody>
      </p:sp>
    </p:spTree>
    <p:extLst>
      <p:ext uri="{BB962C8B-B14F-4D97-AF65-F5344CB8AC3E}">
        <p14:creationId xmlns:p14="http://schemas.microsoft.com/office/powerpoint/2010/main" val="292051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D141F8-53E0-47FC-9A83-F29C61A5E56D}" type="slidenum">
              <a:rPr lang="en-US" smtClean="0"/>
              <a:t>1</a:t>
            </a:fld>
            <a:endParaRPr lang="en-US"/>
          </a:p>
        </p:txBody>
      </p:sp>
    </p:spTree>
    <p:extLst>
      <p:ext uri="{BB962C8B-B14F-4D97-AF65-F5344CB8AC3E}">
        <p14:creationId xmlns:p14="http://schemas.microsoft.com/office/powerpoint/2010/main" val="337768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D141F8-53E0-47FC-9A83-F29C61A5E56D}" type="slidenum">
              <a:rPr lang="en-US" smtClean="0"/>
              <a:t>3</a:t>
            </a:fld>
            <a:endParaRPr lang="en-US"/>
          </a:p>
        </p:txBody>
      </p:sp>
    </p:spTree>
    <p:extLst>
      <p:ext uri="{BB962C8B-B14F-4D97-AF65-F5344CB8AC3E}">
        <p14:creationId xmlns:p14="http://schemas.microsoft.com/office/powerpoint/2010/main" val="3261672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ctrTitle"/>
          </p:nvPr>
        </p:nvSpPr>
        <p:spPr>
          <a:xfrm>
            <a:off x="464234" y="381001"/>
            <a:ext cx="8229600" cy="2209800"/>
          </a:xfrm>
        </p:spPr>
        <p:txBody>
          <a:bodyPr lIns="45720" rIns="228600" anchor="b">
            <a:normAutofit/>
          </a:bodyPr>
          <a:lstStyle>
            <a:lvl1pPr marL="0" algn="ctr" rtl="1">
              <a:defRPr sz="4800"/>
            </a:lvl1pPr>
            <a:extLst/>
          </a:lstStyle>
          <a:p>
            <a:r>
              <a:rPr kumimoji="0" lang="en-US" dirty="0" smtClean="0"/>
              <a:t>Click to edit Master title style</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1A19684-A8AB-4174-8403-D9FFDCAB9C21}" type="datetimeFigureOut">
              <a:rPr lang="en-US" smtClean="0"/>
              <a:t>10/22/2015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88EA42-5253-4564-87F6-252A5E042B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1A19684-A8AB-4174-8403-D9FFDCAB9C21}" type="datetimeFigureOut">
              <a:rPr lang="en-US" smtClean="0"/>
              <a:t>10/22/2015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88EA42-5253-4564-87F6-252A5E042B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1" cy="6858000"/>
          </a:xfrm>
          <a:prstGeom prst="rect">
            <a:avLst/>
          </a:prstGeom>
          <a:gradFill flip="none" rotWithShape="1">
            <a:gsLst>
              <a:gs pos="0">
                <a:srgbClr val="FF0000"/>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B1A19684-A8AB-4174-8403-D9FFDCAB9C21}" type="datetimeFigureOut">
              <a:rPr lang="en-US" smtClean="0"/>
              <a:t>10/22/2015</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388EA42-5253-4564-87F6-252A5E042B3A}"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1A19684-A8AB-4174-8403-D9FFDCAB9C21}" type="datetimeFigureOut">
              <a:rPr lang="en-US" smtClean="0"/>
              <a:t>10/22/2015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A388EA42-5253-4564-87F6-252A5E042B3A}"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1A19684-A8AB-4174-8403-D9FFDCAB9C21}" type="datetimeFigureOut">
              <a:rPr lang="en-US" smtClean="0"/>
              <a:t>10/22/2015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A388EA42-5253-4564-87F6-252A5E042B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1A19684-A8AB-4174-8403-D9FFDCAB9C21}" type="datetimeFigureOut">
              <a:rPr lang="en-US" smtClean="0"/>
              <a:t>10/22/2015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388EA42-5253-4564-87F6-252A5E042B3A}"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1A19684-A8AB-4174-8403-D9FFDCAB9C21}" type="datetimeFigureOut">
              <a:rPr lang="en-US" smtClean="0"/>
              <a:t>10/22/2015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388EA42-5253-4564-87F6-252A5E042B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B1A19684-A8AB-4174-8403-D9FFDCAB9C21}" type="datetimeFigureOut">
              <a:rPr lang="en-US" smtClean="0"/>
              <a:t>10/22/2015</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388EA42-5253-4564-87F6-252A5E042B3A}"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B1A19684-A8AB-4174-8403-D9FFDCAB9C21}" type="datetimeFigureOut">
              <a:rPr lang="en-US" smtClean="0"/>
              <a:t>10/22/2015</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388EA42-5253-4564-87F6-252A5E042B3A}"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1A19684-A8AB-4174-8403-D9FFDCAB9C21}" type="datetimeFigureOut">
              <a:rPr lang="en-US" smtClean="0"/>
              <a:t>10/22/2015</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388EA42-5253-4564-87F6-252A5E042B3A}"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0"/>
            <a:ext cx="8229600" cy="2209800"/>
          </a:xfrm>
        </p:spPr>
        <p:txBody>
          <a:bodyPr>
            <a:noAutofit/>
          </a:bodyPr>
          <a:lstStyle/>
          <a:p>
            <a:r>
              <a:rPr lang="fa-IR" sz="5400" dirty="0" smtClean="0">
                <a:cs typeface="B Titr" pitchFamily="2" charset="-78"/>
              </a:rPr>
              <a:t/>
            </a:r>
            <a:br>
              <a:rPr lang="fa-IR" sz="5400" dirty="0" smtClean="0">
                <a:cs typeface="B Titr" pitchFamily="2" charset="-78"/>
              </a:rPr>
            </a:br>
            <a:r>
              <a:rPr lang="fa-IR" sz="5400" dirty="0" smtClean="0">
                <a:cs typeface="B Titr" pitchFamily="2" charset="-78"/>
              </a:rPr>
              <a:t/>
            </a:r>
            <a:br>
              <a:rPr lang="fa-IR" sz="5400" dirty="0" smtClean="0">
                <a:cs typeface="B Titr" pitchFamily="2" charset="-78"/>
              </a:rPr>
            </a:br>
            <a:r>
              <a:rPr lang="fa-IR" sz="5400" dirty="0" smtClean="0">
                <a:cs typeface="B Titr" pitchFamily="2" charset="-78"/>
              </a:rPr>
              <a:t/>
            </a:r>
            <a:br>
              <a:rPr lang="fa-IR" sz="5400" dirty="0" smtClean="0">
                <a:cs typeface="B Titr" pitchFamily="2" charset="-78"/>
              </a:rPr>
            </a:br>
            <a:r>
              <a:rPr lang="fa-IR" sz="5400" dirty="0" smtClean="0">
                <a:cs typeface="B Titr" pitchFamily="2" charset="-78"/>
              </a:rPr>
              <a:t/>
            </a:r>
            <a:br>
              <a:rPr lang="fa-IR" sz="5400" dirty="0" smtClean="0">
                <a:cs typeface="B Titr" pitchFamily="2" charset="-78"/>
              </a:rPr>
            </a:br>
            <a:r>
              <a:rPr lang="fa-IR" sz="5400" dirty="0" smtClean="0">
                <a:cs typeface="B Titr" pitchFamily="2" charset="-78"/>
              </a:rPr>
              <a:t/>
            </a:r>
            <a:br>
              <a:rPr lang="fa-IR" sz="5400" dirty="0" smtClean="0">
                <a:cs typeface="B Titr" pitchFamily="2" charset="-78"/>
              </a:rPr>
            </a:br>
            <a:r>
              <a:rPr lang="fa-IR" sz="5400" dirty="0" smtClean="0">
                <a:cs typeface="B Titr" pitchFamily="2" charset="-78"/>
              </a:rPr>
              <a:t/>
            </a:r>
            <a:br>
              <a:rPr lang="fa-IR" sz="5400" dirty="0" smtClean="0">
                <a:cs typeface="B Titr" pitchFamily="2" charset="-78"/>
              </a:rPr>
            </a:br>
            <a:r>
              <a:rPr lang="fa-IR" sz="5400" dirty="0" smtClean="0">
                <a:cs typeface="B Titr" pitchFamily="2" charset="-78"/>
              </a:rPr>
              <a:t/>
            </a:r>
            <a:br>
              <a:rPr lang="fa-IR" sz="5400" dirty="0" smtClean="0">
                <a:cs typeface="B Titr" pitchFamily="2" charset="-78"/>
              </a:rPr>
            </a:br>
            <a:r>
              <a:rPr lang="fa-IR" sz="5400" dirty="0" smtClean="0">
                <a:cs typeface="B Titr" pitchFamily="2" charset="-78"/>
              </a:rPr>
              <a:t/>
            </a:r>
            <a:br>
              <a:rPr lang="fa-IR" sz="5400" dirty="0" smtClean="0">
                <a:cs typeface="B Titr" pitchFamily="2" charset="-78"/>
              </a:rPr>
            </a:br>
            <a:r>
              <a:rPr lang="fa-IR" sz="5400" dirty="0" smtClean="0">
                <a:cs typeface="B Titr" pitchFamily="2" charset="-78"/>
              </a:rPr>
              <a:t>روضه خواني علماي اهل تسنن</a:t>
            </a:r>
            <a:br>
              <a:rPr lang="fa-IR" sz="5400" dirty="0" smtClean="0">
                <a:cs typeface="B Titr" pitchFamily="2" charset="-78"/>
              </a:rPr>
            </a:br>
            <a:r>
              <a:rPr lang="fa-IR" sz="5400" dirty="0" smtClean="0">
                <a:cs typeface="B Titr" pitchFamily="2" charset="-78"/>
              </a:rPr>
              <a:t> برای امام حسین </a:t>
            </a:r>
            <a:r>
              <a:rPr lang="fa-IR" sz="7200" dirty="0" smtClean="0">
                <a:sym typeface="Roumouz"/>
              </a:rPr>
              <a:t></a:t>
            </a:r>
            <a:endParaRPr lang="en-US" sz="5400" dirty="0"/>
          </a:p>
        </p:txBody>
      </p:sp>
    </p:spTree>
    <p:extLst>
      <p:ext uri="{BB962C8B-B14F-4D97-AF65-F5344CB8AC3E}">
        <p14:creationId xmlns:p14="http://schemas.microsoft.com/office/powerpoint/2010/main" val="238525394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2133600"/>
            <a:ext cx="5410200" cy="2062103"/>
          </a:xfrm>
          <a:prstGeom prst="rect">
            <a:avLst/>
          </a:prstGeom>
        </p:spPr>
        <p:txBody>
          <a:bodyPr wrap="square">
            <a:spAutoFit/>
          </a:bodyPr>
          <a:lstStyle/>
          <a:p>
            <a:pPr algn="ctr" rtl="1"/>
            <a:r>
              <a:rPr lang="fa-IR" sz="4800" b="1" dirty="0" smtClean="0">
                <a:solidFill>
                  <a:schemeClr val="bg1"/>
                </a:solidFill>
                <a:cs typeface="B Titr" panose="00000700000000000000" pitchFamily="2" charset="-78"/>
              </a:rPr>
              <a:t>روضه خواني</a:t>
            </a:r>
          </a:p>
          <a:p>
            <a:pPr algn="ctr" rtl="1"/>
            <a:r>
              <a:rPr lang="fa-IR" sz="4800" b="1" dirty="0" smtClean="0">
                <a:solidFill>
                  <a:schemeClr val="bg1"/>
                </a:solidFill>
                <a:cs typeface="B Titr" panose="00000700000000000000" pitchFamily="2" charset="-78"/>
              </a:rPr>
              <a:t>سبط ابن جوزي حنفي</a:t>
            </a:r>
          </a:p>
          <a:p>
            <a:pPr algn="ctr" rtl="1"/>
            <a:r>
              <a:rPr lang="fa-IR" sz="2800" b="1" dirty="0" smtClean="0">
                <a:solidFill>
                  <a:schemeClr val="bg1"/>
                </a:solidFill>
                <a:cs typeface="B Titr" panose="00000700000000000000" pitchFamily="2" charset="-78"/>
              </a:rPr>
              <a:t>(نوه دختري ابو الفرج)</a:t>
            </a:r>
          </a:p>
        </p:txBody>
      </p:sp>
    </p:spTree>
    <p:extLst>
      <p:ext uri="{BB962C8B-B14F-4D97-AF65-F5344CB8AC3E}">
        <p14:creationId xmlns:p14="http://schemas.microsoft.com/office/powerpoint/2010/main" val="380319666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569178"/>
            <a:ext cx="5334000" cy="5755422"/>
          </a:xfrm>
          <a:prstGeom prst="rect">
            <a:avLst/>
          </a:prstGeom>
        </p:spPr>
        <p:txBody>
          <a:bodyPr wrap="square">
            <a:spAutoFit/>
          </a:bodyPr>
          <a:lstStyle/>
          <a:p>
            <a:pPr algn="just" rtl="1"/>
            <a:r>
              <a:rPr lang="en-US" sz="2400" dirty="0" err="1" smtClean="0">
                <a:solidFill>
                  <a:schemeClr val="bg1"/>
                </a:solidFill>
                <a:cs typeface="B Badr" panose="00000400000000000000" pitchFamily="2" charset="-78"/>
              </a:rPr>
              <a:t>وقد</a:t>
            </a:r>
            <a:r>
              <a:rPr lang="en-US" sz="2400" dirty="0" smtClean="0">
                <a:solidFill>
                  <a:schemeClr val="bg1"/>
                </a:solidFill>
                <a:cs typeface="B Badr" panose="00000400000000000000" pitchFamily="2" charset="-78"/>
              </a:rPr>
              <a:t> </a:t>
            </a:r>
            <a:r>
              <a:rPr lang="en-US" sz="2400" dirty="0" err="1">
                <a:solidFill>
                  <a:schemeClr val="bg1"/>
                </a:solidFill>
                <a:cs typeface="B Badr" panose="00000400000000000000" pitchFamily="2" charset="-78"/>
              </a:rPr>
              <a:t>سئل</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في</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يوم</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عاشوراء</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زمن</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الملك</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الناصر</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صاحب</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حلب</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أن</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يذكر</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للناس</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شيئا</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من</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مقتل</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الحسين</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فصعد</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المنبر</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وجلس</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طويلا</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لا</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يتكلم</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ثم</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وضع</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المنديل</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على</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وجهه</a:t>
            </a:r>
            <a:r>
              <a:rPr lang="en-US" sz="2400" dirty="0">
                <a:solidFill>
                  <a:schemeClr val="bg1"/>
                </a:solidFill>
                <a:cs typeface="B Badr" panose="00000400000000000000" pitchFamily="2" charset="-78"/>
              </a:rPr>
              <a:t> </a:t>
            </a:r>
            <a:r>
              <a:rPr lang="en-US" sz="2400" dirty="0" smtClean="0">
                <a:solidFill>
                  <a:schemeClr val="bg1"/>
                </a:solidFill>
                <a:cs typeface="B Badr" panose="00000400000000000000" pitchFamily="2" charset="-78"/>
              </a:rPr>
              <a:t>و</a:t>
            </a:r>
            <a:r>
              <a:rPr lang="fa-IR" sz="2400" dirty="0" smtClean="0">
                <a:solidFill>
                  <a:schemeClr val="bg1"/>
                </a:solidFill>
                <a:cs typeface="B Badr" panose="00000400000000000000" pitchFamily="2" charset="-78"/>
              </a:rPr>
              <a:t> </a:t>
            </a:r>
            <a:r>
              <a:rPr lang="en-US" sz="2400" dirty="0" err="1" smtClean="0">
                <a:solidFill>
                  <a:schemeClr val="bg1"/>
                </a:solidFill>
                <a:cs typeface="B Badr" panose="00000400000000000000" pitchFamily="2" charset="-78"/>
              </a:rPr>
              <a:t>بكى</a:t>
            </a:r>
            <a:r>
              <a:rPr lang="en-US" sz="2400" dirty="0" smtClean="0">
                <a:solidFill>
                  <a:schemeClr val="bg1"/>
                </a:solidFill>
                <a:cs typeface="B Badr" panose="00000400000000000000" pitchFamily="2" charset="-78"/>
              </a:rPr>
              <a:t> </a:t>
            </a:r>
            <a:r>
              <a:rPr lang="en-US" sz="2400" dirty="0" err="1">
                <a:solidFill>
                  <a:schemeClr val="bg1"/>
                </a:solidFill>
                <a:cs typeface="B Badr" panose="00000400000000000000" pitchFamily="2" charset="-78"/>
              </a:rPr>
              <a:t>شديدا</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ثم</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أنشا</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يقول</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وهو</a:t>
            </a:r>
            <a:r>
              <a:rPr lang="en-US" sz="2400" dirty="0">
                <a:solidFill>
                  <a:schemeClr val="bg1"/>
                </a:solidFill>
                <a:cs typeface="B Badr" panose="00000400000000000000" pitchFamily="2" charset="-78"/>
              </a:rPr>
              <a:t> </a:t>
            </a:r>
            <a:r>
              <a:rPr lang="en-US" sz="2400" dirty="0" err="1" smtClean="0">
                <a:solidFill>
                  <a:schemeClr val="bg1"/>
                </a:solidFill>
                <a:cs typeface="B Badr" panose="00000400000000000000" pitchFamily="2" charset="-78"/>
              </a:rPr>
              <a:t>يبكي</a:t>
            </a:r>
            <a:r>
              <a:rPr lang="fa-IR" sz="2400" dirty="0" smtClean="0">
                <a:solidFill>
                  <a:schemeClr val="bg1"/>
                </a:solidFill>
                <a:cs typeface="B Badr" panose="00000400000000000000" pitchFamily="2" charset="-78"/>
              </a:rPr>
              <a:t> :</a:t>
            </a:r>
          </a:p>
          <a:p>
            <a:pPr algn="just" rtl="1"/>
            <a:endParaRPr lang="fa-IR" sz="2400" dirty="0" smtClean="0">
              <a:solidFill>
                <a:schemeClr val="bg1"/>
              </a:solidFill>
              <a:cs typeface="B Badr" panose="00000400000000000000" pitchFamily="2" charset="-78"/>
            </a:endParaRPr>
          </a:p>
          <a:p>
            <a:pPr algn="just" rtl="1"/>
            <a:r>
              <a:rPr lang="fa-IR" sz="2400" dirty="0" smtClean="0">
                <a:solidFill>
                  <a:schemeClr val="bg1"/>
                </a:solidFill>
                <a:cs typeface="B Badr" panose="00000400000000000000" pitchFamily="2" charset="-78"/>
              </a:rPr>
              <a:t>ويل لمن شفعاؤه خصماؤه    والصور في نشر الخلائق ينفخ</a:t>
            </a:r>
          </a:p>
          <a:p>
            <a:pPr algn="just" rtl="1"/>
            <a:r>
              <a:rPr lang="fa-IR" sz="2400" dirty="0" smtClean="0">
                <a:solidFill>
                  <a:schemeClr val="bg1"/>
                </a:solidFill>
                <a:cs typeface="B Badr" panose="00000400000000000000" pitchFamily="2" charset="-78"/>
              </a:rPr>
              <a:t>لا بد أن ترد القيامة فاطم     و قميصها بدم الحسين ملطخ</a:t>
            </a:r>
          </a:p>
          <a:p>
            <a:pPr algn="just" rtl="1"/>
            <a:endParaRPr lang="fa-IR" sz="2400" dirty="0" smtClean="0">
              <a:solidFill>
                <a:schemeClr val="bg1"/>
              </a:solidFill>
              <a:cs typeface="B Badr" panose="00000400000000000000" pitchFamily="2" charset="-78"/>
            </a:endParaRPr>
          </a:p>
          <a:p>
            <a:pPr algn="just" rtl="1"/>
            <a:r>
              <a:rPr lang="fa-IR" sz="2400" dirty="0" smtClean="0">
                <a:solidFill>
                  <a:schemeClr val="bg1"/>
                </a:solidFill>
                <a:cs typeface="B Badr" panose="00000400000000000000" pitchFamily="2" charset="-78"/>
              </a:rPr>
              <a:t>ثم نزل عن المنبر و هو يبكي و صعد الي الصالحية و هو كذلك</a:t>
            </a:r>
          </a:p>
          <a:p>
            <a:pPr algn="just" rtl="1"/>
            <a:endParaRPr lang="en-US" dirty="0">
              <a:solidFill>
                <a:schemeClr val="bg1"/>
              </a:solidFill>
            </a:endParaRPr>
          </a:p>
          <a:p>
            <a:pPr algn="just" rtl="1"/>
            <a:r>
              <a:rPr lang="en-US" sz="2200" dirty="0" err="1">
                <a:solidFill>
                  <a:schemeClr val="bg1"/>
                </a:solidFill>
                <a:cs typeface="B Badr" panose="00000400000000000000" pitchFamily="2" charset="-78"/>
              </a:rPr>
              <a:t>البداية</a:t>
            </a:r>
            <a:r>
              <a:rPr lang="en-US" sz="2200" dirty="0">
                <a:solidFill>
                  <a:schemeClr val="bg1"/>
                </a:solidFill>
                <a:cs typeface="B Badr" panose="00000400000000000000" pitchFamily="2" charset="-78"/>
              </a:rPr>
              <a:t> </a:t>
            </a:r>
            <a:r>
              <a:rPr lang="en-US" sz="2200" dirty="0" err="1">
                <a:solidFill>
                  <a:schemeClr val="bg1"/>
                </a:solidFill>
                <a:cs typeface="B Badr" panose="00000400000000000000" pitchFamily="2" charset="-78"/>
              </a:rPr>
              <a:t>والنهاية</a:t>
            </a:r>
            <a:r>
              <a:rPr lang="en-US" sz="2200" dirty="0">
                <a:solidFill>
                  <a:schemeClr val="bg1"/>
                </a:solidFill>
                <a:cs typeface="B Badr" panose="00000400000000000000" pitchFamily="2" charset="-78"/>
              </a:rPr>
              <a:t> </a:t>
            </a:r>
            <a:r>
              <a:rPr lang="fa-IR" sz="2200" dirty="0" smtClean="0">
                <a:solidFill>
                  <a:schemeClr val="bg1"/>
                </a:solidFill>
                <a:cs typeface="B Badr" panose="00000400000000000000" pitchFamily="2" charset="-78"/>
              </a:rPr>
              <a:t>،</a:t>
            </a:r>
            <a:r>
              <a:rPr lang="en-US" sz="2200" dirty="0" smtClean="0">
                <a:solidFill>
                  <a:schemeClr val="bg1"/>
                </a:solidFill>
                <a:cs typeface="B Badr" panose="00000400000000000000" pitchFamily="2" charset="-78"/>
              </a:rPr>
              <a:t> </a:t>
            </a:r>
            <a:r>
              <a:rPr lang="en-US" sz="2200" dirty="0">
                <a:solidFill>
                  <a:schemeClr val="bg1"/>
                </a:solidFill>
                <a:cs typeface="B Badr" panose="00000400000000000000" pitchFamily="2" charset="-78"/>
              </a:rPr>
              <a:t>ج </a:t>
            </a:r>
            <a:r>
              <a:rPr lang="fa-IR" sz="2200" dirty="0" smtClean="0">
                <a:solidFill>
                  <a:schemeClr val="bg1"/>
                </a:solidFill>
                <a:cs typeface="B Badr" panose="00000400000000000000" pitchFamily="2" charset="-78"/>
              </a:rPr>
              <a:t>17 ، </a:t>
            </a:r>
            <a:r>
              <a:rPr lang="en-US" sz="2200" dirty="0" smtClean="0">
                <a:solidFill>
                  <a:schemeClr val="bg1"/>
                </a:solidFill>
                <a:cs typeface="B Badr" panose="00000400000000000000" pitchFamily="2" charset="-78"/>
              </a:rPr>
              <a:t>ص </a:t>
            </a:r>
            <a:r>
              <a:rPr lang="fa-IR" sz="2200" dirty="0">
                <a:solidFill>
                  <a:schemeClr val="bg1"/>
                </a:solidFill>
                <a:cs typeface="B Badr" panose="00000400000000000000" pitchFamily="2" charset="-78"/>
              </a:rPr>
              <a:t>344- 245 ؛ بدر الدين </a:t>
            </a:r>
            <a:r>
              <a:rPr lang="fa-IR" sz="2200" dirty="0" smtClean="0">
                <a:solidFill>
                  <a:schemeClr val="bg1"/>
                </a:solidFill>
                <a:cs typeface="B Badr" panose="00000400000000000000" pitchFamily="2" charset="-78"/>
              </a:rPr>
              <a:t>العينى ، عقد </a:t>
            </a:r>
            <a:r>
              <a:rPr lang="fa-IR" sz="2200" dirty="0">
                <a:solidFill>
                  <a:schemeClr val="bg1"/>
                </a:solidFill>
                <a:cs typeface="B Badr" panose="00000400000000000000" pitchFamily="2" charset="-78"/>
              </a:rPr>
              <a:t>الجمان في تاريخ أهل </a:t>
            </a:r>
            <a:r>
              <a:rPr lang="fa-IR" sz="2200" dirty="0" smtClean="0">
                <a:solidFill>
                  <a:schemeClr val="bg1"/>
                </a:solidFill>
                <a:cs typeface="B Badr" panose="00000400000000000000" pitchFamily="2" charset="-78"/>
              </a:rPr>
              <a:t>الزمان</a:t>
            </a:r>
            <a:r>
              <a:rPr lang="fa-IR" sz="2200" dirty="0">
                <a:solidFill>
                  <a:schemeClr val="bg1"/>
                </a:solidFill>
                <a:cs typeface="B Badr" panose="00000400000000000000" pitchFamily="2" charset="-78"/>
              </a:rPr>
              <a:t>، ص 30 ؛ عبد القادر بن محمد النعيمي </a:t>
            </a:r>
            <a:r>
              <a:rPr lang="fa-IR" sz="2200" dirty="0" smtClean="0">
                <a:solidFill>
                  <a:schemeClr val="bg1"/>
                </a:solidFill>
                <a:cs typeface="B Badr" panose="00000400000000000000" pitchFamily="2" charset="-78"/>
              </a:rPr>
              <a:t>الدمشقي، الدارس </a:t>
            </a:r>
            <a:r>
              <a:rPr lang="fa-IR" sz="2200" dirty="0">
                <a:solidFill>
                  <a:schemeClr val="bg1"/>
                </a:solidFill>
                <a:cs typeface="B Badr" panose="00000400000000000000" pitchFamily="2" charset="-78"/>
              </a:rPr>
              <a:t>في تاريخ </a:t>
            </a:r>
            <a:r>
              <a:rPr lang="fa-IR" sz="2200" dirty="0" smtClean="0">
                <a:solidFill>
                  <a:schemeClr val="bg1"/>
                </a:solidFill>
                <a:cs typeface="B Badr" panose="00000400000000000000" pitchFamily="2" charset="-78"/>
              </a:rPr>
              <a:t>المدارس، ج 1،  </a:t>
            </a:r>
            <a:r>
              <a:rPr lang="fa-IR" sz="2200" dirty="0">
                <a:solidFill>
                  <a:schemeClr val="bg1"/>
                </a:solidFill>
                <a:cs typeface="B Badr" panose="00000400000000000000" pitchFamily="2" charset="-78"/>
              </a:rPr>
              <a:t>ص 367 ؛ عبد القادر </a:t>
            </a:r>
            <a:r>
              <a:rPr lang="fa-IR" sz="2200" dirty="0" smtClean="0">
                <a:solidFill>
                  <a:schemeClr val="bg1"/>
                </a:solidFill>
                <a:cs typeface="B Badr" panose="00000400000000000000" pitchFamily="2" charset="-78"/>
              </a:rPr>
              <a:t>بدران، منادمة </a:t>
            </a:r>
            <a:r>
              <a:rPr lang="fa-IR" sz="2200" dirty="0">
                <a:solidFill>
                  <a:schemeClr val="bg1"/>
                </a:solidFill>
                <a:cs typeface="B Badr" panose="00000400000000000000" pitchFamily="2" charset="-78"/>
              </a:rPr>
              <a:t>الأطلال ومسامرة </a:t>
            </a:r>
            <a:r>
              <a:rPr lang="fa-IR" sz="2200" dirty="0" smtClean="0">
                <a:solidFill>
                  <a:schemeClr val="bg1"/>
                </a:solidFill>
                <a:cs typeface="B Badr" panose="00000400000000000000" pitchFamily="2" charset="-78"/>
              </a:rPr>
              <a:t>الخيال، منادمة الأطلال، </a:t>
            </a:r>
            <a:r>
              <a:rPr lang="fa-IR" sz="2200" dirty="0">
                <a:solidFill>
                  <a:schemeClr val="bg1"/>
                </a:solidFill>
                <a:cs typeface="B Badr" panose="00000400000000000000" pitchFamily="2" charset="-78"/>
              </a:rPr>
              <a:t>ج </a:t>
            </a:r>
            <a:r>
              <a:rPr lang="fa-IR" sz="2200" dirty="0" smtClean="0">
                <a:solidFill>
                  <a:schemeClr val="bg1"/>
                </a:solidFill>
                <a:cs typeface="B Badr" panose="00000400000000000000" pitchFamily="2" charset="-78"/>
              </a:rPr>
              <a:t>1، </a:t>
            </a:r>
            <a:r>
              <a:rPr lang="fa-IR" sz="2200" dirty="0">
                <a:solidFill>
                  <a:schemeClr val="bg1"/>
                </a:solidFill>
                <a:cs typeface="B Badr" panose="00000400000000000000" pitchFamily="2" charset="-78"/>
              </a:rPr>
              <a:t>ص </a:t>
            </a:r>
            <a:r>
              <a:rPr lang="fa-IR" sz="2200" dirty="0" smtClean="0">
                <a:solidFill>
                  <a:schemeClr val="bg1"/>
                </a:solidFill>
                <a:cs typeface="B Badr" panose="00000400000000000000" pitchFamily="2" charset="-78"/>
              </a:rPr>
              <a:t>155.</a:t>
            </a:r>
            <a:endParaRPr lang="en-US" sz="2200" dirty="0">
              <a:solidFill>
                <a:schemeClr val="bg1"/>
              </a:solidFill>
              <a:cs typeface="B Badr" panose="00000400000000000000" pitchFamily="2" charset="-78"/>
            </a:endParaRPr>
          </a:p>
        </p:txBody>
      </p:sp>
    </p:spTree>
    <p:extLst>
      <p:ext uri="{BB962C8B-B14F-4D97-AF65-F5344CB8AC3E}">
        <p14:creationId xmlns:p14="http://schemas.microsoft.com/office/powerpoint/2010/main" val="272132543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569178"/>
            <a:ext cx="5486400" cy="5847755"/>
          </a:xfrm>
          <a:prstGeom prst="rect">
            <a:avLst/>
          </a:prstGeom>
        </p:spPr>
        <p:txBody>
          <a:bodyPr wrap="square">
            <a:spAutoFit/>
          </a:bodyPr>
          <a:lstStyle/>
          <a:p>
            <a:pPr algn="just" rtl="1"/>
            <a:r>
              <a:rPr lang="fa-IR" sz="2400" dirty="0">
                <a:solidFill>
                  <a:schemeClr val="bg1"/>
                </a:solidFill>
                <a:cs typeface="B Badr" panose="00000400000000000000" pitchFamily="2" charset="-78"/>
              </a:rPr>
              <a:t>در </a:t>
            </a:r>
            <a:r>
              <a:rPr lang="en-US" sz="2400" dirty="0" err="1">
                <a:solidFill>
                  <a:schemeClr val="bg1"/>
                </a:solidFill>
                <a:cs typeface="B Badr" panose="00000400000000000000" pitchFamily="2" charset="-78"/>
              </a:rPr>
              <a:t>زم</a:t>
            </a:r>
            <a:r>
              <a:rPr lang="fa-IR" sz="2400" dirty="0">
                <a:solidFill>
                  <a:schemeClr val="bg1"/>
                </a:solidFill>
                <a:cs typeface="B Badr" panose="00000400000000000000" pitchFamily="2" charset="-78"/>
              </a:rPr>
              <a:t>ا</a:t>
            </a:r>
            <a:r>
              <a:rPr lang="en-US" sz="2400" dirty="0">
                <a:solidFill>
                  <a:schemeClr val="bg1"/>
                </a:solidFill>
                <a:cs typeface="B Badr" panose="00000400000000000000" pitchFamily="2" charset="-78"/>
              </a:rPr>
              <a:t>ن </a:t>
            </a:r>
            <a:r>
              <a:rPr lang="en-US" sz="2400" dirty="0" err="1">
                <a:solidFill>
                  <a:schemeClr val="bg1"/>
                </a:solidFill>
                <a:cs typeface="B Badr" panose="00000400000000000000" pitchFamily="2" charset="-78"/>
              </a:rPr>
              <a:t>ملك</a:t>
            </a:r>
            <a:r>
              <a:rPr lang="en-US" sz="2400" dirty="0">
                <a:solidFill>
                  <a:schemeClr val="bg1"/>
                </a:solidFill>
                <a:cs typeface="B Badr" panose="00000400000000000000" pitchFamily="2" charset="-78"/>
              </a:rPr>
              <a:t> </a:t>
            </a:r>
            <a:r>
              <a:rPr lang="en-US" sz="2400" dirty="0" err="1">
                <a:solidFill>
                  <a:schemeClr val="bg1"/>
                </a:solidFill>
                <a:cs typeface="B Badr" panose="00000400000000000000" pitchFamily="2" charset="-78"/>
              </a:rPr>
              <a:t>ناصر</a:t>
            </a:r>
            <a:r>
              <a:rPr lang="en-US" sz="2400" dirty="0">
                <a:solidFill>
                  <a:schemeClr val="bg1"/>
                </a:solidFill>
                <a:cs typeface="B Badr" panose="00000400000000000000" pitchFamily="2" charset="-78"/>
              </a:rPr>
              <a:t> </a:t>
            </a:r>
            <a:r>
              <a:rPr lang="fa-IR" sz="2400" dirty="0">
                <a:solidFill>
                  <a:schemeClr val="bg1"/>
                </a:solidFill>
                <a:cs typeface="B Badr" panose="00000400000000000000" pitchFamily="2" charset="-78"/>
              </a:rPr>
              <a:t>فرماندار </a:t>
            </a:r>
            <a:r>
              <a:rPr lang="en-US" sz="2400" dirty="0" err="1">
                <a:solidFill>
                  <a:schemeClr val="bg1"/>
                </a:solidFill>
                <a:cs typeface="B Badr" panose="00000400000000000000" pitchFamily="2" charset="-78"/>
              </a:rPr>
              <a:t>حلب</a:t>
            </a:r>
            <a:r>
              <a:rPr lang="en-US" sz="2400" dirty="0">
                <a:solidFill>
                  <a:schemeClr val="bg1"/>
                </a:solidFill>
                <a:cs typeface="B Badr" panose="00000400000000000000" pitchFamily="2" charset="-78"/>
              </a:rPr>
              <a:t> </a:t>
            </a:r>
            <a:r>
              <a:rPr lang="fa-IR" sz="2400" dirty="0" smtClean="0">
                <a:solidFill>
                  <a:schemeClr val="bg1"/>
                </a:solidFill>
                <a:cs typeface="B Badr" panose="00000400000000000000" pitchFamily="2" charset="-78"/>
              </a:rPr>
              <a:t>در روز </a:t>
            </a:r>
            <a:r>
              <a:rPr lang="en-US" sz="2400" dirty="0" err="1" smtClean="0">
                <a:solidFill>
                  <a:schemeClr val="bg1"/>
                </a:solidFill>
                <a:cs typeface="B Badr" panose="00000400000000000000" pitchFamily="2" charset="-78"/>
              </a:rPr>
              <a:t>عاشورا</a:t>
            </a:r>
            <a:r>
              <a:rPr lang="fa-IR" sz="2400" dirty="0" smtClean="0">
                <a:solidFill>
                  <a:schemeClr val="bg1"/>
                </a:solidFill>
                <a:cs typeface="B Badr" panose="00000400000000000000" pitchFamily="2" charset="-78"/>
              </a:rPr>
              <a:t> از سبط بن جوزي خواستند براي مردم مقداري مقتل امام حسين عليه السلام براي مردم بگويد؛ وي بالاي منبر رفت و مدت طولاني سكوت كرد، سپس دستمالي بر صورتش گذاشت و به شدت گريه كرد و اين اشعار را در حال گريه خواند :</a:t>
            </a:r>
          </a:p>
          <a:p>
            <a:pPr algn="just" rtl="1"/>
            <a:endParaRPr lang="fa-IR" sz="2400" dirty="0">
              <a:solidFill>
                <a:schemeClr val="bg1"/>
              </a:solidFill>
              <a:cs typeface="B Badr" panose="00000400000000000000" pitchFamily="2" charset="-78"/>
            </a:endParaRPr>
          </a:p>
          <a:p>
            <a:pPr algn="just" rtl="1"/>
            <a:r>
              <a:rPr lang="fa-IR" sz="2300" dirty="0" smtClean="0">
                <a:solidFill>
                  <a:schemeClr val="bg1"/>
                </a:solidFill>
                <a:cs typeface="B Badr" panose="00000400000000000000" pitchFamily="2" charset="-78"/>
              </a:rPr>
              <a:t>واي به حال كسي كه شفيعانش دشمنان او باشند </a:t>
            </a:r>
            <a:r>
              <a:rPr lang="fa-IR" sz="2000" dirty="0" smtClean="0">
                <a:solidFill>
                  <a:schemeClr val="bg1"/>
                </a:solidFill>
                <a:cs typeface="B Badr" panose="00000400000000000000" pitchFamily="2" charset="-78"/>
              </a:rPr>
              <a:t>(پيامبر و اهل بيت عليهم السلام كه در روز قيامت شافع هستند، دشمن يزيد هستند)</a:t>
            </a:r>
          </a:p>
          <a:p>
            <a:pPr algn="just" rtl="1"/>
            <a:r>
              <a:rPr lang="fa-IR" sz="2300" dirty="0">
                <a:solidFill>
                  <a:schemeClr val="bg1"/>
                </a:solidFill>
                <a:cs typeface="B Badr" panose="00000400000000000000" pitchFamily="2" charset="-78"/>
              </a:rPr>
              <a:t>در حالي كه براي محشور شدن خلايق در صور دميده </a:t>
            </a:r>
            <a:r>
              <a:rPr lang="fa-IR" sz="2300" dirty="0" smtClean="0">
                <a:solidFill>
                  <a:schemeClr val="bg1"/>
                </a:solidFill>
                <a:cs typeface="B Badr" panose="00000400000000000000" pitchFamily="2" charset="-78"/>
              </a:rPr>
              <a:t>مي شود</a:t>
            </a:r>
            <a:endParaRPr lang="fa-IR" sz="2300" dirty="0">
              <a:solidFill>
                <a:schemeClr val="bg1"/>
              </a:solidFill>
              <a:cs typeface="B Badr" panose="00000400000000000000" pitchFamily="2" charset="-78"/>
            </a:endParaRPr>
          </a:p>
          <a:p>
            <a:pPr algn="just" rtl="1"/>
            <a:r>
              <a:rPr lang="fa-IR" sz="2300" dirty="0">
                <a:solidFill>
                  <a:schemeClr val="bg1"/>
                </a:solidFill>
                <a:cs typeface="B Badr" panose="00000400000000000000" pitchFamily="2" charset="-78"/>
              </a:rPr>
              <a:t>به ناگاه در عرصه قيامت (حضرت) فاطمه (سلام الله عليها) وارد مي شود </a:t>
            </a:r>
          </a:p>
          <a:p>
            <a:pPr algn="just" rtl="1"/>
            <a:r>
              <a:rPr lang="fa-IR" sz="2300" dirty="0">
                <a:solidFill>
                  <a:schemeClr val="bg1"/>
                </a:solidFill>
                <a:cs typeface="B Badr" panose="00000400000000000000" pitchFamily="2" charset="-78"/>
              </a:rPr>
              <a:t>در حالي كه پيراهنش آغشته به خون (امام) حسين (عليه السلام) </a:t>
            </a:r>
            <a:r>
              <a:rPr lang="fa-IR" sz="2300" dirty="0" smtClean="0">
                <a:solidFill>
                  <a:schemeClr val="bg1"/>
                </a:solidFill>
                <a:cs typeface="B Badr" panose="00000400000000000000" pitchFamily="2" charset="-78"/>
              </a:rPr>
              <a:t>است.</a:t>
            </a:r>
            <a:endParaRPr lang="fa-IR" sz="2300" dirty="0">
              <a:solidFill>
                <a:schemeClr val="bg1"/>
              </a:solidFill>
              <a:cs typeface="B Badr" panose="00000400000000000000" pitchFamily="2" charset="-78"/>
            </a:endParaRPr>
          </a:p>
          <a:p>
            <a:pPr algn="just" rtl="1"/>
            <a:endParaRPr lang="fa-IR" sz="2400" dirty="0" smtClean="0">
              <a:solidFill>
                <a:schemeClr val="bg1"/>
              </a:solidFill>
              <a:cs typeface="B Badr" panose="00000400000000000000" pitchFamily="2" charset="-78"/>
            </a:endParaRPr>
          </a:p>
          <a:p>
            <a:pPr algn="just" rtl="1"/>
            <a:r>
              <a:rPr lang="fa-IR" sz="2400" dirty="0" smtClean="0">
                <a:solidFill>
                  <a:schemeClr val="bg1"/>
                </a:solidFill>
                <a:cs typeface="B Badr" panose="00000400000000000000" pitchFamily="2" charset="-78"/>
              </a:rPr>
              <a:t>سپس در حالي كه گريه مي كرد از منبر پايين آمده و با همان حال گريه به مدرسه صالحيه رفت</a:t>
            </a:r>
            <a:endParaRPr lang="en-US" sz="2200" dirty="0">
              <a:solidFill>
                <a:schemeClr val="bg1"/>
              </a:solidFill>
              <a:cs typeface="B Badr" panose="00000400000000000000" pitchFamily="2" charset="-78"/>
            </a:endParaRPr>
          </a:p>
        </p:txBody>
      </p:sp>
    </p:spTree>
    <p:extLst>
      <p:ext uri="{BB962C8B-B14F-4D97-AF65-F5344CB8AC3E}">
        <p14:creationId xmlns:p14="http://schemas.microsoft.com/office/powerpoint/2010/main" val="145963688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YA HEYDAR\Desktop\سراب 43\روضه خوانی سبط بن جوزی برای امام حسین علیه السلام، البدایة والنهایة، ابن کثیر، جلد.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36789" y="152400"/>
            <a:ext cx="5878611"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93479476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YA HEYDAR\Desktop\سراب 43\روضه خوانی سبط بن جوزی برای امام حسین علیه السلام، البدایة والنهایة، ابن کثیر، ج17، ص344.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1800" y="152400"/>
            <a:ext cx="5949478"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48100107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03262"/>
            <a:ext cx="5791200" cy="66023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1393564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3475" y="152400"/>
            <a:ext cx="5861925" cy="647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7515593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52400"/>
            <a:ext cx="5912865"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7269051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6458" y="152400"/>
            <a:ext cx="5928942"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8104673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52400"/>
            <a:ext cx="5943600" cy="647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59888534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2133600"/>
            <a:ext cx="5410200" cy="2308324"/>
          </a:xfrm>
          <a:prstGeom prst="rect">
            <a:avLst/>
          </a:prstGeom>
        </p:spPr>
        <p:txBody>
          <a:bodyPr wrap="square">
            <a:spAutoFit/>
          </a:bodyPr>
          <a:lstStyle/>
          <a:p>
            <a:pPr algn="ctr" rtl="1"/>
            <a:r>
              <a:rPr lang="fa-IR" sz="4800" b="1" dirty="0" smtClean="0">
                <a:solidFill>
                  <a:schemeClr val="bg1"/>
                </a:solidFill>
                <a:cs typeface="B Titr" panose="00000700000000000000" pitchFamily="2" charset="-78"/>
              </a:rPr>
              <a:t>روضه خواني</a:t>
            </a:r>
          </a:p>
          <a:p>
            <a:pPr algn="ctr" rtl="1"/>
            <a:r>
              <a:rPr lang="fa-IR" sz="4800" b="1" dirty="0" smtClean="0">
                <a:solidFill>
                  <a:schemeClr val="bg1"/>
                </a:solidFill>
                <a:cs typeface="B Titr" panose="00000700000000000000" pitchFamily="2" charset="-78"/>
              </a:rPr>
              <a:t> ابوالفرج</a:t>
            </a:r>
          </a:p>
          <a:p>
            <a:pPr algn="ctr" rtl="1"/>
            <a:r>
              <a:rPr lang="fa-IR" sz="4800" b="1" dirty="0" smtClean="0">
                <a:solidFill>
                  <a:schemeClr val="bg1"/>
                </a:solidFill>
                <a:cs typeface="B Titr" panose="00000700000000000000" pitchFamily="2" charset="-78"/>
              </a:rPr>
              <a:t> ابن جوزي حنبلي</a:t>
            </a:r>
          </a:p>
        </p:txBody>
      </p:sp>
    </p:spTree>
    <p:extLst>
      <p:ext uri="{BB962C8B-B14F-4D97-AF65-F5344CB8AC3E}">
        <p14:creationId xmlns:p14="http://schemas.microsoft.com/office/powerpoint/2010/main" val="2539771018"/>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52400"/>
            <a:ext cx="5872839" cy="647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80211608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5157" y="304800"/>
            <a:ext cx="5880243" cy="6324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174786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52400"/>
            <a:ext cx="5940283"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8152089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52400"/>
            <a:ext cx="5925321"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55988894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752600"/>
            <a:ext cx="5410200" cy="3293209"/>
          </a:xfrm>
          <a:prstGeom prst="rect">
            <a:avLst/>
          </a:prstGeom>
        </p:spPr>
        <p:txBody>
          <a:bodyPr wrap="square">
            <a:spAutoFit/>
          </a:bodyPr>
          <a:lstStyle/>
          <a:p>
            <a:pPr algn="ctr" rtl="1"/>
            <a:r>
              <a:rPr lang="fa-IR" sz="4000" b="1" dirty="0" smtClean="0">
                <a:solidFill>
                  <a:schemeClr val="bg1"/>
                </a:solidFill>
                <a:cs typeface="B Titr" panose="00000700000000000000" pitchFamily="2" charset="-78"/>
              </a:rPr>
              <a:t>دستور حضرت صديقه طاهره</a:t>
            </a:r>
          </a:p>
          <a:p>
            <a:pPr algn="ctr" rtl="1"/>
            <a:r>
              <a:rPr lang="fa-IR" sz="4000" b="1" dirty="0" smtClean="0">
                <a:solidFill>
                  <a:schemeClr val="bg1"/>
                </a:solidFill>
                <a:cs typeface="B Titr" panose="00000700000000000000" pitchFamily="2" charset="-78"/>
              </a:rPr>
              <a:t>    فاطمه زهرا </a:t>
            </a:r>
            <a:r>
              <a:rPr lang="fa-IR" sz="1600" b="1" dirty="0">
                <a:solidFill>
                  <a:schemeClr val="bg1"/>
                </a:solidFill>
                <a:cs typeface="B Titr" panose="00000700000000000000" pitchFamily="2" charset="-78"/>
              </a:rPr>
              <a:t>(</a:t>
            </a:r>
            <a:r>
              <a:rPr lang="fa-IR" sz="1600" b="1" dirty="0" smtClean="0">
                <a:solidFill>
                  <a:schemeClr val="bg1"/>
                </a:solidFill>
                <a:cs typeface="B Titr" panose="00000700000000000000" pitchFamily="2" charset="-78"/>
              </a:rPr>
              <a:t>سلام الله عليها)</a:t>
            </a:r>
            <a:r>
              <a:rPr lang="fa-IR" sz="4800" b="1" dirty="0" smtClean="0">
                <a:solidFill>
                  <a:schemeClr val="bg1"/>
                </a:solidFill>
                <a:cs typeface="B Titr" panose="00000700000000000000" pitchFamily="2" charset="-78"/>
              </a:rPr>
              <a:t> </a:t>
            </a:r>
          </a:p>
          <a:p>
            <a:pPr algn="ctr" rtl="1"/>
            <a:r>
              <a:rPr lang="fa-IR" sz="4000" b="1" dirty="0" smtClean="0">
                <a:solidFill>
                  <a:schemeClr val="bg1"/>
                </a:solidFill>
                <a:cs typeface="B Titr" panose="00000700000000000000" pitchFamily="2" charset="-78"/>
              </a:rPr>
              <a:t>به عالم اهل سنت حنفي</a:t>
            </a:r>
            <a:endParaRPr lang="fa-IR" sz="4800" b="1" dirty="0" smtClean="0">
              <a:solidFill>
                <a:schemeClr val="bg1"/>
              </a:solidFill>
              <a:cs typeface="B Titr" panose="00000700000000000000" pitchFamily="2" charset="-78"/>
            </a:endParaRPr>
          </a:p>
          <a:p>
            <a:pPr algn="ctr" rtl="1"/>
            <a:r>
              <a:rPr lang="fa-IR" sz="4000" b="1" dirty="0">
                <a:solidFill>
                  <a:schemeClr val="bg1"/>
                </a:solidFill>
                <a:cs typeface="B Titr" panose="00000700000000000000" pitchFamily="2" charset="-78"/>
              </a:rPr>
              <a:t>براي برگزاري نوحه خواني براي امام حسين عليه </a:t>
            </a:r>
            <a:r>
              <a:rPr lang="fa-IR" sz="4000" b="1" dirty="0" smtClean="0">
                <a:solidFill>
                  <a:schemeClr val="bg1"/>
                </a:solidFill>
                <a:cs typeface="B Titr" panose="00000700000000000000" pitchFamily="2" charset="-78"/>
              </a:rPr>
              <a:t>السلام</a:t>
            </a:r>
          </a:p>
        </p:txBody>
      </p:sp>
    </p:spTree>
    <p:extLst>
      <p:ext uri="{BB962C8B-B14F-4D97-AF65-F5344CB8AC3E}">
        <p14:creationId xmlns:p14="http://schemas.microsoft.com/office/powerpoint/2010/main" val="127932070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381000"/>
            <a:ext cx="5410200" cy="6186309"/>
          </a:xfrm>
          <a:prstGeom prst="rect">
            <a:avLst/>
          </a:prstGeom>
        </p:spPr>
        <p:txBody>
          <a:bodyPr wrap="square">
            <a:spAutoFit/>
          </a:bodyPr>
          <a:lstStyle/>
          <a:p>
            <a:pPr algn="just" rtl="1"/>
            <a:r>
              <a:rPr lang="ar-SA" sz="2200" dirty="0">
                <a:solidFill>
                  <a:schemeClr val="bg1"/>
                </a:solidFill>
                <a:cs typeface="B Badr" panose="00000400000000000000" pitchFamily="2" charset="-78"/>
              </a:rPr>
              <a:t>حدثني أبي ، قال : خرج إلينا يوماً ، أبو الحسن الكاتب ، فقال : أتعرفون ببغداد رجلاً يقال له : ابن أصدق ؟ قال : فلم يعرفه من أهل المجلس غيري ، فقلت : نعم ، فكيف سألت عنه ؟ فقال : أي شيء يعمل ؟ قلت : ينوح على الحسين عليه السلام . قال : فبكى أبو الحسن ، وقال : إن عندي عجوزاً ربتني من أهل كرخ جدان عفطية اللسان ، الأغلب على لسانها النبطية ، لا يمكنها أن تقيم كلمة عربية صحيحة ، فضلاً عن أن تروي شعراً ، وهي من صالحات نساء المسلمين ، كثيرة الصيام والتهجد . وإنها انتبهت البارحة في جوف الليل ، ومرقدها قريب من موقعي ، فصاحت بي : يا أبا الحسن . فقلت : ما لك ؟ فقالت : الحقني . فجئتها ، فوجدتها ترعد ، فقلت : ما أصابك ؟ فقالت : إني كنت قد صليت وردي فنمت ، فرأيت الساعة في منامي ، كأني في درب من دروب الكرخ ، فإذا بحجرة نظيفة بيضاء ، مليحة الساج ، مفتوحة الباب ، ونساء وقوف عليها . فقلت لهم : من مات ؟ وما الخبر ؟ فأومأوا إلى داخل الدار . فدخلت فإذا بحجرة لطيفة ، في نهاية الحسن ، وفي صحنها امرأة شابة لم أر قط أحسن منها ، ولا أبهى ولا أجمل ، وعليها ثياب حسنة بياض مروي لين ، وهي ملتحفة فوقها بإزار أبيض جداً ، وفي حجرها رأس رجل يشخب دماً </a:t>
            </a:r>
            <a:r>
              <a:rPr lang="ar-SA" sz="2200" dirty="0" smtClean="0">
                <a:solidFill>
                  <a:schemeClr val="bg1"/>
                </a:solidFill>
                <a:cs typeface="B Badr" panose="00000400000000000000" pitchFamily="2" charset="-78"/>
              </a:rPr>
              <a:t>.</a:t>
            </a:r>
            <a:endParaRPr lang="en-US" sz="2200" dirty="0">
              <a:solidFill>
                <a:schemeClr val="bg1"/>
              </a:solidFill>
              <a:cs typeface="B Badr" panose="00000400000000000000" pitchFamily="2" charset="-78"/>
            </a:endParaRPr>
          </a:p>
        </p:txBody>
      </p:sp>
    </p:spTree>
    <p:extLst>
      <p:ext uri="{BB962C8B-B14F-4D97-AF65-F5344CB8AC3E}">
        <p14:creationId xmlns:p14="http://schemas.microsoft.com/office/powerpoint/2010/main" val="295229826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457200"/>
            <a:ext cx="5181600" cy="5940088"/>
          </a:xfrm>
          <a:prstGeom prst="rect">
            <a:avLst/>
          </a:prstGeom>
        </p:spPr>
        <p:txBody>
          <a:bodyPr wrap="square">
            <a:spAutoFit/>
          </a:bodyPr>
          <a:lstStyle/>
          <a:p>
            <a:pPr algn="just" rtl="1"/>
            <a:r>
              <a:rPr lang="fa-IR" sz="1900" dirty="0" smtClean="0">
                <a:solidFill>
                  <a:schemeClr val="bg1"/>
                </a:solidFill>
                <a:cs typeface="B Badr" panose="00000400000000000000" pitchFamily="2" charset="-78"/>
              </a:rPr>
              <a:t>پدرم برايم نقل كرد كه روزي ابوالحسن كاتب (كرخي) بر ما وارد شد و گفت آيا در </a:t>
            </a:r>
            <a:r>
              <a:rPr lang="ar-SA" sz="1900" dirty="0" smtClean="0">
                <a:solidFill>
                  <a:schemeClr val="bg1"/>
                </a:solidFill>
                <a:cs typeface="B Badr" panose="00000400000000000000" pitchFamily="2" charset="-78"/>
              </a:rPr>
              <a:t>بغداد </a:t>
            </a:r>
            <a:r>
              <a:rPr lang="fa-IR" sz="1900" dirty="0" smtClean="0">
                <a:solidFill>
                  <a:schemeClr val="bg1"/>
                </a:solidFill>
                <a:cs typeface="B Badr" panose="00000400000000000000" pitchFamily="2" charset="-78"/>
              </a:rPr>
              <a:t>فردي به نام </a:t>
            </a:r>
            <a:r>
              <a:rPr lang="ar-SA" sz="1900" dirty="0" smtClean="0">
                <a:solidFill>
                  <a:schemeClr val="bg1"/>
                </a:solidFill>
                <a:cs typeface="B Badr" panose="00000400000000000000" pitchFamily="2" charset="-78"/>
              </a:rPr>
              <a:t>ابن </a:t>
            </a:r>
            <a:r>
              <a:rPr lang="fa-IR" sz="1900" dirty="0" smtClean="0">
                <a:solidFill>
                  <a:schemeClr val="bg1"/>
                </a:solidFill>
                <a:cs typeface="B Badr" panose="00000400000000000000" pitchFamily="2" charset="-78"/>
              </a:rPr>
              <a:t>ا</a:t>
            </a:r>
            <a:r>
              <a:rPr lang="ar-SA" sz="1900" dirty="0" smtClean="0">
                <a:solidFill>
                  <a:schemeClr val="bg1"/>
                </a:solidFill>
                <a:cs typeface="B Badr" panose="00000400000000000000" pitchFamily="2" charset="-78"/>
              </a:rPr>
              <a:t>صدق </a:t>
            </a:r>
            <a:r>
              <a:rPr lang="fa-IR" sz="1900" dirty="0" smtClean="0">
                <a:solidFill>
                  <a:schemeClr val="bg1"/>
                </a:solidFill>
                <a:cs typeface="B Badr" panose="00000400000000000000" pitchFamily="2" charset="-78"/>
              </a:rPr>
              <a:t>مي شناسيد</a:t>
            </a:r>
            <a:r>
              <a:rPr lang="ar-SA" sz="1900" dirty="0" smtClean="0">
                <a:solidFill>
                  <a:schemeClr val="bg1"/>
                </a:solidFill>
                <a:cs typeface="B Badr" panose="00000400000000000000" pitchFamily="2" charset="-78"/>
              </a:rPr>
              <a:t>؟ </a:t>
            </a:r>
            <a:r>
              <a:rPr lang="fa-IR" sz="1900" dirty="0" smtClean="0">
                <a:solidFill>
                  <a:schemeClr val="bg1"/>
                </a:solidFill>
                <a:cs typeface="B Badr" panose="00000400000000000000" pitchFamily="2" charset="-78"/>
              </a:rPr>
              <a:t>در آن جلسه كسي غير از من او را نمي شناخت</a:t>
            </a:r>
            <a:r>
              <a:rPr lang="ar-SA" sz="1900" dirty="0" smtClean="0">
                <a:solidFill>
                  <a:schemeClr val="bg1"/>
                </a:solidFill>
                <a:cs typeface="B Badr" panose="00000400000000000000" pitchFamily="2" charset="-78"/>
              </a:rPr>
              <a:t>،</a:t>
            </a:r>
            <a:r>
              <a:rPr lang="fa-IR" sz="1900" dirty="0" smtClean="0">
                <a:solidFill>
                  <a:schemeClr val="bg1"/>
                </a:solidFill>
                <a:cs typeface="B Badr" panose="00000400000000000000" pitchFamily="2" charset="-78"/>
              </a:rPr>
              <a:t> گفتم من او را مي شناسم چه شده كه پيرامون او پرس و جو مي كني؟ ابوالحسن گفت : ابن اصدق چه كاري انجام مي دهد؟ گفتم براي (امام) حسين عليه السلام نوحه خواني مي كند. در اين هنگام ابوالحسن كرخي گريه كرد و گفت نزد من پيره زني است كه پرورش من از كودكي به عهده او بوده ، وي از اهالي</a:t>
            </a:r>
            <a:r>
              <a:rPr lang="ar-SA" sz="1900" dirty="0" smtClean="0">
                <a:solidFill>
                  <a:schemeClr val="bg1"/>
                </a:solidFill>
                <a:cs typeface="B Badr" panose="00000400000000000000" pitchFamily="2" charset="-78"/>
              </a:rPr>
              <a:t> </a:t>
            </a:r>
            <a:r>
              <a:rPr lang="ar-SA" sz="1900" dirty="0">
                <a:solidFill>
                  <a:schemeClr val="bg1"/>
                </a:solidFill>
                <a:cs typeface="B Badr" panose="00000400000000000000" pitchFamily="2" charset="-78"/>
              </a:rPr>
              <a:t>كرخ جدان </a:t>
            </a:r>
            <a:r>
              <a:rPr lang="fa-IR" sz="1900" dirty="0" smtClean="0">
                <a:solidFill>
                  <a:schemeClr val="bg1"/>
                </a:solidFill>
                <a:cs typeface="B Badr" panose="00000400000000000000" pitchFamily="2" charset="-78"/>
              </a:rPr>
              <a:t>است و زبانش از سخن گفتن با زبان عربي ناتوان است و نمي تواند يك كلمه عربي را به درستي بيان كند چه رسد به اينكه بخواهد شعري روايت كند ...</a:t>
            </a:r>
            <a:r>
              <a:rPr lang="ar-SA" sz="1900" dirty="0" smtClean="0">
                <a:solidFill>
                  <a:schemeClr val="bg1"/>
                </a:solidFill>
                <a:cs typeface="B Badr" panose="00000400000000000000" pitchFamily="2" charset="-78"/>
              </a:rPr>
              <a:t> </a:t>
            </a:r>
            <a:r>
              <a:rPr lang="fa-IR" sz="1900" dirty="0" smtClean="0">
                <a:solidFill>
                  <a:schemeClr val="bg1"/>
                </a:solidFill>
                <a:cs typeface="B Badr" panose="00000400000000000000" pitchFamily="2" charset="-78"/>
              </a:rPr>
              <a:t>نيمه هاي شب بيدار شد، محل خوابش نزديك به محل خواب من است، فرياد زد اي ابوالحسن به نزد من بيا! گفتم چه شده؟ پيش او رفتم ديدم مي لرزد،‌ گفتم چه اتفاقي برايت افتاده؟ گفت در خواب ديدم گويا در مقابل يكي از دوازه هاي كرخ هستم، اتاق تميزي را ديدم كه (ديوارهايش) سفيد و اندكي قرمز بود، درب آن باز بود و زنان دم درب ايستاده بودند، به آنها گفتم چه كسي از دنيا رفته ؟</a:t>
            </a:r>
            <a:r>
              <a:rPr lang="ar-SA" sz="1900" dirty="0" smtClean="0">
                <a:solidFill>
                  <a:schemeClr val="bg1"/>
                </a:solidFill>
                <a:cs typeface="B Badr" panose="00000400000000000000" pitchFamily="2" charset="-78"/>
              </a:rPr>
              <a:t> </a:t>
            </a:r>
            <a:r>
              <a:rPr lang="fa-IR" sz="1900" dirty="0" smtClean="0">
                <a:solidFill>
                  <a:schemeClr val="bg1"/>
                </a:solidFill>
                <a:cs typeface="B Badr" panose="00000400000000000000" pitchFamily="2" charset="-78"/>
              </a:rPr>
              <a:t>چه </a:t>
            </a:r>
            <a:r>
              <a:rPr lang="ar-SA" sz="1900" dirty="0" smtClean="0">
                <a:solidFill>
                  <a:schemeClr val="bg1"/>
                </a:solidFill>
                <a:cs typeface="B Badr" panose="00000400000000000000" pitchFamily="2" charset="-78"/>
              </a:rPr>
              <a:t>خبر </a:t>
            </a:r>
            <a:r>
              <a:rPr lang="fa-IR" sz="1900" dirty="0" smtClean="0">
                <a:solidFill>
                  <a:schemeClr val="bg1"/>
                </a:solidFill>
                <a:cs typeface="B Badr" panose="00000400000000000000" pitchFamily="2" charset="-78"/>
              </a:rPr>
              <a:t>است</a:t>
            </a:r>
            <a:r>
              <a:rPr lang="ar-SA" sz="1900" dirty="0" smtClean="0">
                <a:solidFill>
                  <a:schemeClr val="bg1"/>
                </a:solidFill>
                <a:cs typeface="B Badr" panose="00000400000000000000" pitchFamily="2" charset="-78"/>
              </a:rPr>
              <a:t>؟</a:t>
            </a:r>
            <a:r>
              <a:rPr lang="fa-IR" sz="1900" dirty="0" smtClean="0">
                <a:solidFill>
                  <a:schemeClr val="bg1"/>
                </a:solidFill>
                <a:cs typeface="B Badr" panose="00000400000000000000" pitchFamily="2" charset="-78"/>
              </a:rPr>
              <a:t> آنها به داخل اتاق اشاره كردند، وارد شدم</a:t>
            </a:r>
            <a:r>
              <a:rPr lang="ar-SA" sz="1900" dirty="0" smtClean="0">
                <a:solidFill>
                  <a:schemeClr val="bg1"/>
                </a:solidFill>
                <a:cs typeface="B Badr" panose="00000400000000000000" pitchFamily="2" charset="-78"/>
              </a:rPr>
              <a:t> </a:t>
            </a:r>
            <a:r>
              <a:rPr lang="fa-IR" sz="1900" dirty="0" smtClean="0">
                <a:solidFill>
                  <a:schemeClr val="bg1"/>
                </a:solidFill>
                <a:cs typeface="B Badr" panose="00000400000000000000" pitchFamily="2" charset="-78"/>
              </a:rPr>
              <a:t>ديدم اتاقي در نهايت زيبايي است و در وسط آن بانويي جوان هستند كه نيكو تر و زيباتر از ايشان نديده بودم، </a:t>
            </a:r>
            <a:r>
              <a:rPr lang="fa-IR" sz="1900" dirty="0">
                <a:solidFill>
                  <a:schemeClr val="bg1"/>
                </a:solidFill>
                <a:cs typeface="B Badr" panose="00000400000000000000" pitchFamily="2" charset="-78"/>
              </a:rPr>
              <a:t>لباس </a:t>
            </a:r>
            <a:r>
              <a:rPr lang="fa-IR" sz="1900" dirty="0" smtClean="0">
                <a:solidFill>
                  <a:schemeClr val="bg1"/>
                </a:solidFill>
                <a:cs typeface="B Badr" panose="00000400000000000000" pitchFamily="2" charset="-78"/>
              </a:rPr>
              <a:t>زيباي سفيد رنگي كه بلند بود به تن داشت و روي آن نيز روپوشي (شنل) كه فوق العاده سفيد رنگ، پوشيده بود، در دامانش سر بريده اي بود كه خون از آن مي جوشيد.</a:t>
            </a:r>
            <a:endParaRPr lang="en-US" sz="1900" dirty="0">
              <a:solidFill>
                <a:schemeClr val="bg1"/>
              </a:solidFill>
              <a:cs typeface="B Badr" panose="00000400000000000000" pitchFamily="2" charset="-78"/>
            </a:endParaRPr>
          </a:p>
        </p:txBody>
      </p:sp>
      <p:sp>
        <p:nvSpPr>
          <p:cNvPr id="3" name="Left Arrow 2"/>
          <p:cNvSpPr/>
          <p:nvPr/>
        </p:nvSpPr>
        <p:spPr>
          <a:xfrm>
            <a:off x="3352800" y="6023312"/>
            <a:ext cx="609600" cy="45368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15759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443091"/>
            <a:ext cx="5257800" cy="5847755"/>
          </a:xfrm>
          <a:prstGeom prst="rect">
            <a:avLst/>
          </a:prstGeom>
        </p:spPr>
        <p:txBody>
          <a:bodyPr wrap="square">
            <a:spAutoFit/>
          </a:bodyPr>
          <a:lstStyle/>
          <a:p>
            <a:pPr algn="just" rtl="1"/>
            <a:r>
              <a:rPr lang="ar-SA" sz="1700" dirty="0" smtClean="0">
                <a:solidFill>
                  <a:schemeClr val="bg1"/>
                </a:solidFill>
                <a:cs typeface="B Badr" panose="00000400000000000000" pitchFamily="2" charset="-78"/>
              </a:rPr>
              <a:t>فقلت </a:t>
            </a:r>
            <a:r>
              <a:rPr lang="ar-SA" sz="1700" dirty="0">
                <a:solidFill>
                  <a:schemeClr val="bg1"/>
                </a:solidFill>
                <a:cs typeface="B Badr" panose="00000400000000000000" pitchFamily="2" charset="-78"/>
              </a:rPr>
              <a:t>: من أنت ؟ فقالت : لا عليك ، أنا فاطمة بنت رسول الله ، </a:t>
            </a:r>
            <a:r>
              <a:rPr lang="ar-SA" sz="1700" dirty="0" smtClean="0">
                <a:solidFill>
                  <a:schemeClr val="bg1"/>
                </a:solidFill>
                <a:cs typeface="B Badr" panose="00000400000000000000" pitchFamily="2" charset="-78"/>
              </a:rPr>
              <a:t>وهذا </a:t>
            </a:r>
            <a:r>
              <a:rPr lang="ar-SA" sz="1700" dirty="0">
                <a:solidFill>
                  <a:schemeClr val="bg1"/>
                </a:solidFill>
                <a:cs typeface="B Badr" panose="00000400000000000000" pitchFamily="2" charset="-78"/>
              </a:rPr>
              <a:t>رأس ابن الحسين ، عليه السلام ، قولي لابن أصدق عني أن ينوح : لم أمرضه فأسلو . . . لا ولا كان مريضا فانتبهت فزعة . قال : وقالت العجوز : لم أمرطه ، بالطاء ، لأنها لا تتمكن من إقامة الضاد ، فسكنت منها إلى أن نامت . ثم قال لي : يا أبا القاسم مع معرفتك الرجل ، قد حملتك الأمانة ، ولزمتك ، إلى أن تبلغها له . فقلت : سمعاً وطاعة ، لأمر سيدة نساء العالمين .</a:t>
            </a:r>
            <a:r>
              <a:rPr lang="fa-IR" sz="1700" dirty="0">
                <a:solidFill>
                  <a:schemeClr val="bg1"/>
                </a:solidFill>
                <a:cs typeface="B Badr" panose="00000400000000000000" pitchFamily="2" charset="-78"/>
              </a:rPr>
              <a:t> </a:t>
            </a:r>
            <a:r>
              <a:rPr lang="ar-SA" sz="1700" dirty="0">
                <a:solidFill>
                  <a:schemeClr val="bg1"/>
                </a:solidFill>
                <a:cs typeface="B Badr" panose="00000400000000000000" pitchFamily="2" charset="-78"/>
              </a:rPr>
              <a:t>قال : وكان هذا في شعبان ، والناس إذ ذاك يلقون جهداً جهيداً من الحنابلة ، إذا أرادوا الخروج إلى الحائر . فلم أزل أتلطف ، حتى خرجت ، فكنت في الحائر ، ليلة النصف من شعبان . فسألت عن ابن أصدق ، حتى رأيته . فقلت له : إن فاطمة عليها السلام ، تأمرك بأن تنوح بالقصيدة التي فيها : لم أمرضه فأسلو . . . لا ولا كان مريضا وما كنت أعرف القصيدة قبل ذلك . قال : فانزعج من ذلك ، فقصصت عليه ، وعلى من حضر ، الحديث ، فأجهشوا بالبكاء ، وما ناح تلك الليلة إلا بهذه </a:t>
            </a:r>
            <a:r>
              <a:rPr lang="ar-SA" sz="1700" dirty="0" smtClean="0">
                <a:solidFill>
                  <a:schemeClr val="bg1"/>
                </a:solidFill>
                <a:cs typeface="B Badr" panose="00000400000000000000" pitchFamily="2" charset="-78"/>
              </a:rPr>
              <a:t>القصيدة</a:t>
            </a:r>
            <a:r>
              <a:rPr lang="fa-IR" sz="1700" dirty="0" smtClean="0">
                <a:solidFill>
                  <a:schemeClr val="bg1"/>
                </a:solidFill>
                <a:cs typeface="B Badr" panose="00000400000000000000" pitchFamily="2" charset="-78"/>
              </a:rPr>
              <a:t>.</a:t>
            </a:r>
          </a:p>
          <a:p>
            <a:pPr algn="just" rtl="1"/>
            <a:r>
              <a:rPr lang="ar-SA" sz="1700" dirty="0" smtClean="0">
                <a:solidFill>
                  <a:schemeClr val="bg1"/>
                </a:solidFill>
                <a:cs typeface="B Badr" panose="00000400000000000000" pitchFamily="2" charset="-78"/>
              </a:rPr>
              <a:t>و</a:t>
            </a:r>
            <a:r>
              <a:rPr lang="fa-IR" sz="1700" dirty="0" smtClean="0">
                <a:solidFill>
                  <a:schemeClr val="bg1"/>
                </a:solidFill>
                <a:cs typeface="B Badr" panose="00000400000000000000" pitchFamily="2" charset="-78"/>
              </a:rPr>
              <a:t> </a:t>
            </a:r>
            <a:r>
              <a:rPr lang="ar-SA" sz="1700" dirty="0" smtClean="0">
                <a:solidFill>
                  <a:schemeClr val="bg1"/>
                </a:solidFill>
                <a:cs typeface="B Badr" panose="00000400000000000000" pitchFamily="2" charset="-78"/>
              </a:rPr>
              <a:t>أولها :</a:t>
            </a:r>
            <a:r>
              <a:rPr lang="fa-IR" sz="1700" dirty="0" smtClean="0">
                <a:solidFill>
                  <a:schemeClr val="bg1"/>
                </a:solidFill>
                <a:cs typeface="B Badr" panose="00000400000000000000" pitchFamily="2" charset="-78"/>
              </a:rPr>
              <a:t> </a:t>
            </a:r>
            <a:r>
              <a:rPr lang="ar-SA" sz="1700" dirty="0" smtClean="0">
                <a:solidFill>
                  <a:schemeClr val="bg1"/>
                </a:solidFill>
                <a:cs typeface="B Badr" panose="00000400000000000000" pitchFamily="2" charset="-78"/>
              </a:rPr>
              <a:t>أيها </a:t>
            </a:r>
            <a:r>
              <a:rPr lang="ar-SA" sz="1700" dirty="0">
                <a:solidFill>
                  <a:schemeClr val="bg1"/>
                </a:solidFill>
                <a:cs typeface="B Badr" panose="00000400000000000000" pitchFamily="2" charset="-78"/>
              </a:rPr>
              <a:t>العينان فيضا . . . واستهلا لا </a:t>
            </a:r>
            <a:r>
              <a:rPr lang="ar-SA" sz="1700" dirty="0" smtClean="0">
                <a:solidFill>
                  <a:schemeClr val="bg1"/>
                </a:solidFill>
                <a:cs typeface="B Badr" panose="00000400000000000000" pitchFamily="2" charset="-78"/>
              </a:rPr>
              <a:t>تغيضا</a:t>
            </a:r>
            <a:endParaRPr lang="fa-IR" sz="1700" dirty="0" smtClean="0">
              <a:solidFill>
                <a:schemeClr val="bg1"/>
              </a:solidFill>
              <a:cs typeface="B Badr" panose="00000400000000000000" pitchFamily="2" charset="-78"/>
            </a:endParaRPr>
          </a:p>
          <a:p>
            <a:pPr rtl="1"/>
            <a:r>
              <a:rPr lang="fa-IR" sz="1700" dirty="0">
                <a:solidFill>
                  <a:schemeClr val="bg1"/>
                </a:solidFill>
                <a:cs typeface="B Badr" panose="00000400000000000000" pitchFamily="2" charset="-78"/>
              </a:rPr>
              <a:t>نشوار المحاضرة وأخبار المذاكرة ، ج1 ، صص 396-397؛ </a:t>
            </a:r>
            <a:r>
              <a:rPr lang="ar-SA" sz="1700" dirty="0">
                <a:solidFill>
                  <a:schemeClr val="bg1"/>
                </a:solidFill>
                <a:cs typeface="B Badr" panose="00000400000000000000" pitchFamily="2" charset="-78"/>
              </a:rPr>
              <a:t>بغية الطلب في تاريخ حلب</a:t>
            </a:r>
            <a:r>
              <a:rPr lang="fa-IR" sz="1700" dirty="0">
                <a:solidFill>
                  <a:schemeClr val="bg1"/>
                </a:solidFill>
                <a:cs typeface="B Badr" panose="00000400000000000000" pitchFamily="2" charset="-78"/>
              </a:rPr>
              <a:t>،</a:t>
            </a:r>
            <a:r>
              <a:rPr lang="ar-SA" sz="1700" dirty="0">
                <a:solidFill>
                  <a:schemeClr val="bg1"/>
                </a:solidFill>
                <a:cs typeface="B Badr" panose="00000400000000000000" pitchFamily="2" charset="-78"/>
              </a:rPr>
              <a:t> ج 6 </a:t>
            </a:r>
            <a:r>
              <a:rPr lang="fa-IR" sz="1700" dirty="0">
                <a:solidFill>
                  <a:schemeClr val="bg1"/>
                </a:solidFill>
                <a:cs typeface="B Badr" panose="00000400000000000000" pitchFamily="2" charset="-78"/>
              </a:rPr>
              <a:t>،</a:t>
            </a:r>
            <a:r>
              <a:rPr lang="ar-SA" sz="1700" dirty="0">
                <a:solidFill>
                  <a:schemeClr val="bg1"/>
                </a:solidFill>
                <a:cs typeface="B Badr" panose="00000400000000000000" pitchFamily="2" charset="-78"/>
              </a:rPr>
              <a:t> ص</a:t>
            </a:r>
            <a:r>
              <a:rPr lang="fa-IR" sz="1700" dirty="0">
                <a:solidFill>
                  <a:schemeClr val="bg1"/>
                </a:solidFill>
                <a:cs typeface="B Badr" panose="00000400000000000000" pitchFamily="2" charset="-78"/>
              </a:rPr>
              <a:t>ص </a:t>
            </a:r>
            <a:r>
              <a:rPr lang="fa-IR" sz="1700" dirty="0" smtClean="0">
                <a:solidFill>
                  <a:schemeClr val="bg1"/>
                </a:solidFill>
                <a:cs typeface="B Badr" panose="00000400000000000000" pitchFamily="2" charset="-78"/>
              </a:rPr>
              <a:t>2654-265</a:t>
            </a:r>
            <a:endParaRPr lang="en-US" sz="1700" dirty="0" smtClean="0">
              <a:solidFill>
                <a:schemeClr val="bg1"/>
              </a:solidFill>
              <a:cs typeface="B Badr" panose="00000400000000000000" pitchFamily="2" charset="-78"/>
            </a:endParaRPr>
          </a:p>
          <a:p>
            <a:pPr algn="r" rtl="1"/>
            <a:r>
              <a:rPr lang="fa-IR" sz="1700" dirty="0" smtClean="0">
                <a:solidFill>
                  <a:schemeClr val="bg1"/>
                </a:solidFill>
                <a:cs typeface="B Badr" panose="00000400000000000000" pitchFamily="2" charset="-78"/>
              </a:rPr>
              <a:t>ابن </a:t>
            </a:r>
            <a:r>
              <a:rPr lang="fa-IR" sz="1700" dirty="0" smtClean="0">
                <a:solidFill>
                  <a:schemeClr val="bg1"/>
                </a:solidFill>
                <a:cs typeface="B Badr" panose="00000400000000000000" pitchFamily="2" charset="-78"/>
              </a:rPr>
              <a:t>العديم مي نويسد:</a:t>
            </a:r>
          </a:p>
          <a:p>
            <a:pPr algn="just" rtl="1"/>
            <a:r>
              <a:rPr lang="ar-SA" sz="1700" dirty="0" smtClean="0">
                <a:solidFill>
                  <a:schemeClr val="bg1"/>
                </a:solidFill>
                <a:cs typeface="B Badr" panose="00000400000000000000" pitchFamily="2" charset="-78"/>
              </a:rPr>
              <a:t>وأبو </a:t>
            </a:r>
            <a:r>
              <a:rPr lang="ar-SA" sz="1700" dirty="0">
                <a:solidFill>
                  <a:schemeClr val="bg1"/>
                </a:solidFill>
                <a:cs typeface="B Badr" panose="00000400000000000000" pitchFamily="2" charset="-78"/>
              </a:rPr>
              <a:t>الحسن الكرخي المذكور هو من كبار أصحاب أبي حنيفة</a:t>
            </a:r>
          </a:p>
          <a:p>
            <a:pPr rtl="1"/>
            <a:r>
              <a:rPr lang="ar-SA" sz="1700" dirty="0">
                <a:solidFill>
                  <a:schemeClr val="bg1"/>
                </a:solidFill>
                <a:cs typeface="B Badr" panose="00000400000000000000" pitchFamily="2" charset="-78"/>
              </a:rPr>
              <a:t>بغية الطلب في تاريخ حلب  ج 6   ص </a:t>
            </a:r>
            <a:r>
              <a:rPr lang="ar-SA" sz="1700" dirty="0" smtClean="0">
                <a:solidFill>
                  <a:schemeClr val="bg1"/>
                </a:solidFill>
                <a:cs typeface="B Badr" panose="00000400000000000000" pitchFamily="2" charset="-78"/>
              </a:rPr>
              <a:t>2656</a:t>
            </a:r>
            <a:endParaRPr lang="fa-IR" sz="1700" dirty="0" smtClean="0">
              <a:solidFill>
                <a:schemeClr val="bg1"/>
              </a:solidFill>
              <a:cs typeface="B Badr" panose="00000400000000000000" pitchFamily="2" charset="-78"/>
            </a:endParaRPr>
          </a:p>
          <a:p>
            <a:pPr algn="just" rtl="1"/>
            <a:r>
              <a:rPr lang="fa-IR" sz="1700" dirty="0">
                <a:solidFill>
                  <a:schemeClr val="bg1"/>
                </a:solidFill>
                <a:cs typeface="B Badr" panose="00000400000000000000" pitchFamily="2" charset="-78"/>
              </a:rPr>
              <a:t>يافعي در باره ابوالقاسم تنوخي مي نويسد:</a:t>
            </a:r>
          </a:p>
          <a:p>
            <a:pPr algn="just" rtl="1"/>
            <a:r>
              <a:rPr lang="ar-SA" sz="1700" dirty="0">
                <a:solidFill>
                  <a:schemeClr val="bg1"/>
                </a:solidFill>
                <a:cs typeface="B Badr" panose="00000400000000000000" pitchFamily="2" charset="-78"/>
              </a:rPr>
              <a:t>أبو القاسم علي بن محمد التنوخي القاضي الحنفي ، وكان من أذكياء العالم ، راوية الأشعار ، عارفاً بالكلام والنحو ، وله ديوان </a:t>
            </a:r>
            <a:r>
              <a:rPr lang="ar-SA" sz="1700" dirty="0" smtClean="0">
                <a:solidFill>
                  <a:schemeClr val="bg1"/>
                </a:solidFill>
                <a:cs typeface="B Badr" panose="00000400000000000000" pitchFamily="2" charset="-78"/>
              </a:rPr>
              <a:t>شعر</a:t>
            </a:r>
            <a:r>
              <a:rPr lang="fa-IR" sz="1700" dirty="0" smtClean="0">
                <a:solidFill>
                  <a:schemeClr val="bg1"/>
                </a:solidFill>
                <a:cs typeface="B Badr" panose="00000400000000000000" pitchFamily="2" charset="-78"/>
              </a:rPr>
              <a:t>.</a:t>
            </a:r>
          </a:p>
          <a:p>
            <a:pPr rtl="1"/>
            <a:r>
              <a:rPr lang="fa-IR" sz="1700" dirty="0" smtClean="0">
                <a:solidFill>
                  <a:schemeClr val="bg1"/>
                </a:solidFill>
                <a:cs typeface="B Badr" panose="00000400000000000000" pitchFamily="2" charset="-78"/>
              </a:rPr>
              <a:t>اليافعي اليمني المكي، </a:t>
            </a:r>
            <a:r>
              <a:rPr lang="ar-SA" sz="1700" dirty="0" smtClean="0">
                <a:solidFill>
                  <a:schemeClr val="bg1"/>
                </a:solidFill>
                <a:cs typeface="B Badr" panose="00000400000000000000" pitchFamily="2" charset="-78"/>
              </a:rPr>
              <a:t>مرآة </a:t>
            </a:r>
            <a:r>
              <a:rPr lang="ar-SA" sz="1700" dirty="0">
                <a:solidFill>
                  <a:schemeClr val="bg1"/>
                </a:solidFill>
                <a:cs typeface="B Badr" panose="00000400000000000000" pitchFamily="2" charset="-78"/>
              </a:rPr>
              <a:t>الجنان وعبرة اليقظان </a:t>
            </a:r>
            <a:r>
              <a:rPr lang="fa-IR" sz="1700" dirty="0" smtClean="0">
                <a:solidFill>
                  <a:schemeClr val="bg1"/>
                </a:solidFill>
                <a:cs typeface="B Badr" panose="00000400000000000000" pitchFamily="2" charset="-78"/>
              </a:rPr>
              <a:t>، </a:t>
            </a:r>
            <a:r>
              <a:rPr lang="ar-SA" sz="1700" dirty="0" smtClean="0">
                <a:solidFill>
                  <a:schemeClr val="bg1"/>
                </a:solidFill>
                <a:cs typeface="B Badr" panose="00000400000000000000" pitchFamily="2" charset="-78"/>
              </a:rPr>
              <a:t>ج </a:t>
            </a:r>
            <a:r>
              <a:rPr lang="ar-SA" sz="1700" dirty="0">
                <a:solidFill>
                  <a:schemeClr val="bg1"/>
                </a:solidFill>
                <a:cs typeface="B Badr" panose="00000400000000000000" pitchFamily="2" charset="-78"/>
              </a:rPr>
              <a:t>2 ص </a:t>
            </a:r>
            <a:r>
              <a:rPr lang="ar-SA" sz="1700" dirty="0" smtClean="0">
                <a:solidFill>
                  <a:schemeClr val="bg1"/>
                </a:solidFill>
                <a:cs typeface="B Badr" panose="00000400000000000000" pitchFamily="2" charset="-78"/>
              </a:rPr>
              <a:t>251</a:t>
            </a:r>
            <a:endParaRPr lang="en-US" sz="1700" dirty="0">
              <a:solidFill>
                <a:schemeClr val="bg1"/>
              </a:solidFill>
              <a:cs typeface="B Badr" panose="00000400000000000000" pitchFamily="2" charset="-78"/>
            </a:endParaRPr>
          </a:p>
        </p:txBody>
      </p:sp>
    </p:spTree>
    <p:extLst>
      <p:ext uri="{BB962C8B-B14F-4D97-AF65-F5344CB8AC3E}">
        <p14:creationId xmlns:p14="http://schemas.microsoft.com/office/powerpoint/2010/main" val="345242991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381536"/>
            <a:ext cx="5257800" cy="5632311"/>
          </a:xfrm>
          <a:prstGeom prst="rect">
            <a:avLst/>
          </a:prstGeom>
        </p:spPr>
        <p:txBody>
          <a:bodyPr wrap="square">
            <a:spAutoFit/>
          </a:bodyPr>
          <a:lstStyle/>
          <a:p>
            <a:pPr algn="just" rtl="1"/>
            <a:r>
              <a:rPr lang="fa-IR" sz="1500" b="1" dirty="0" smtClean="0">
                <a:solidFill>
                  <a:schemeClr val="bg1"/>
                </a:solidFill>
                <a:cs typeface="B Badr" panose="00000400000000000000" pitchFamily="2" charset="-78"/>
              </a:rPr>
              <a:t>عرضه داشتم شما چه كسي هستيد</a:t>
            </a:r>
            <a:r>
              <a:rPr lang="ar-SA" sz="1500" b="1" dirty="0" smtClean="0">
                <a:solidFill>
                  <a:schemeClr val="bg1"/>
                </a:solidFill>
                <a:cs typeface="B Badr" panose="00000400000000000000" pitchFamily="2" charset="-78"/>
              </a:rPr>
              <a:t>؟</a:t>
            </a:r>
            <a:r>
              <a:rPr lang="fa-IR" sz="1500" b="1" dirty="0" smtClean="0">
                <a:solidFill>
                  <a:schemeClr val="bg1"/>
                </a:solidFill>
                <a:cs typeface="B Badr" panose="00000400000000000000" pitchFamily="2" charset="-78"/>
              </a:rPr>
              <a:t> فرمود با تو كاري ندارم، من فاطمه دختر </a:t>
            </a:r>
            <a:r>
              <a:rPr lang="ar-SA" sz="1500" b="1" dirty="0" smtClean="0">
                <a:solidFill>
                  <a:schemeClr val="bg1"/>
                </a:solidFill>
                <a:cs typeface="B Badr" panose="00000400000000000000" pitchFamily="2" charset="-78"/>
              </a:rPr>
              <a:t>رسول </a:t>
            </a:r>
            <a:r>
              <a:rPr lang="fa-IR" sz="1500" b="1" dirty="0" smtClean="0">
                <a:solidFill>
                  <a:schemeClr val="bg1"/>
                </a:solidFill>
                <a:cs typeface="B Badr" panose="00000400000000000000" pitchFamily="2" charset="-78"/>
              </a:rPr>
              <a:t>خدا هستم و اين سر فرزندم </a:t>
            </a:r>
            <a:r>
              <a:rPr lang="ar-SA" sz="1500" b="1" dirty="0" smtClean="0">
                <a:solidFill>
                  <a:schemeClr val="bg1"/>
                </a:solidFill>
                <a:cs typeface="B Badr" panose="00000400000000000000" pitchFamily="2" charset="-78"/>
              </a:rPr>
              <a:t>حسين </a:t>
            </a:r>
            <a:r>
              <a:rPr lang="fa-IR" sz="1500" b="1" dirty="0" smtClean="0">
                <a:solidFill>
                  <a:schemeClr val="bg1"/>
                </a:solidFill>
                <a:cs typeface="B Badr" panose="00000400000000000000" pitchFamily="2" charset="-78"/>
              </a:rPr>
              <a:t>(</a:t>
            </a:r>
            <a:r>
              <a:rPr lang="ar-SA" sz="1500" b="1" dirty="0" smtClean="0">
                <a:solidFill>
                  <a:schemeClr val="bg1"/>
                </a:solidFill>
                <a:cs typeface="B Badr" panose="00000400000000000000" pitchFamily="2" charset="-78"/>
              </a:rPr>
              <a:t>عليه السلام</a:t>
            </a:r>
            <a:r>
              <a:rPr lang="fa-IR" sz="1500" b="1" dirty="0" smtClean="0">
                <a:solidFill>
                  <a:schemeClr val="bg1"/>
                </a:solidFill>
                <a:cs typeface="B Badr" panose="00000400000000000000" pitchFamily="2" charset="-78"/>
              </a:rPr>
              <a:t>)</a:t>
            </a:r>
            <a:r>
              <a:rPr lang="ar-SA" sz="1500" b="1" dirty="0" smtClean="0">
                <a:solidFill>
                  <a:schemeClr val="bg1"/>
                </a:solidFill>
                <a:cs typeface="B Badr" panose="00000400000000000000" pitchFamily="2" charset="-78"/>
              </a:rPr>
              <a:t> </a:t>
            </a:r>
            <a:r>
              <a:rPr lang="fa-IR" sz="1500" b="1" dirty="0" smtClean="0">
                <a:solidFill>
                  <a:schemeClr val="bg1"/>
                </a:solidFill>
                <a:cs typeface="B Badr" panose="00000400000000000000" pitchFamily="2" charset="-78"/>
              </a:rPr>
              <a:t>است؛ از طرف من به ا</a:t>
            </a:r>
            <a:r>
              <a:rPr lang="ar-SA" sz="1500" b="1" dirty="0" smtClean="0">
                <a:solidFill>
                  <a:schemeClr val="bg1"/>
                </a:solidFill>
                <a:cs typeface="B Badr" panose="00000400000000000000" pitchFamily="2" charset="-78"/>
              </a:rPr>
              <a:t>بن </a:t>
            </a:r>
            <a:r>
              <a:rPr lang="fa-IR" sz="1500" b="1" dirty="0" smtClean="0">
                <a:solidFill>
                  <a:schemeClr val="bg1"/>
                </a:solidFill>
                <a:cs typeface="B Badr" panose="00000400000000000000" pitchFamily="2" charset="-78"/>
              </a:rPr>
              <a:t>ا</a:t>
            </a:r>
            <a:r>
              <a:rPr lang="ar-SA" sz="1500" b="1" dirty="0" smtClean="0">
                <a:solidFill>
                  <a:schemeClr val="bg1"/>
                </a:solidFill>
                <a:cs typeface="B Badr" panose="00000400000000000000" pitchFamily="2" charset="-78"/>
              </a:rPr>
              <a:t>صدق </a:t>
            </a:r>
            <a:r>
              <a:rPr lang="fa-IR" sz="1500" b="1" dirty="0" smtClean="0">
                <a:solidFill>
                  <a:schemeClr val="bg1"/>
                </a:solidFill>
                <a:cs typeface="B Badr" panose="00000400000000000000" pitchFamily="2" charset="-78"/>
              </a:rPr>
              <a:t>بگو اين شعر را به عنوان نوحه (براي حسينم) بخواند</a:t>
            </a:r>
            <a:endParaRPr lang="en-US" sz="1500" b="1" dirty="0" smtClean="0">
              <a:solidFill>
                <a:schemeClr val="bg1"/>
              </a:solidFill>
              <a:cs typeface="B Badr" panose="00000400000000000000" pitchFamily="2" charset="-78"/>
            </a:endParaRPr>
          </a:p>
          <a:p>
            <a:pPr algn="just" rtl="1"/>
            <a:r>
              <a:rPr lang="fa-IR" sz="1500" b="1" dirty="0" smtClean="0">
                <a:solidFill>
                  <a:schemeClr val="bg1"/>
                </a:solidFill>
                <a:cs typeface="B Badr" panose="00000400000000000000" pitchFamily="2" charset="-78"/>
              </a:rPr>
              <a:t>فرزند من مريض نبود (بر اثر بيماري از دنيا نرفت) اين را سؤال كنيد</a:t>
            </a:r>
          </a:p>
          <a:p>
            <a:pPr algn="just" rtl="1"/>
            <a:r>
              <a:rPr lang="fa-IR" sz="1500" b="1" dirty="0" smtClean="0">
                <a:solidFill>
                  <a:schemeClr val="bg1"/>
                </a:solidFill>
                <a:cs typeface="B Badr" panose="00000400000000000000" pitchFamily="2" charset="-78"/>
              </a:rPr>
              <a:t>و قبل از اين واقعه نيز بيمار نبود.</a:t>
            </a:r>
          </a:p>
          <a:p>
            <a:pPr algn="just" rtl="1"/>
            <a:r>
              <a:rPr lang="fa-IR" sz="1500" b="1" dirty="0" smtClean="0">
                <a:solidFill>
                  <a:schemeClr val="bg1"/>
                </a:solidFill>
                <a:cs typeface="B Badr" panose="00000400000000000000" pitchFamily="2" charset="-78"/>
              </a:rPr>
              <a:t>ابوالحسن به من گفت اي ابوالقاسم حال كه ابن اصدق را مي شناسي، امانتداري كن و اين خبر را به ابن اصدق برسان؛ من گفتم به خاطر امر سرور بانوان (به روي چشم)</a:t>
            </a:r>
            <a:r>
              <a:rPr lang="ar-SA" sz="1500" b="1" dirty="0" smtClean="0">
                <a:solidFill>
                  <a:schemeClr val="bg1"/>
                </a:solidFill>
                <a:cs typeface="B Badr" panose="00000400000000000000" pitchFamily="2" charset="-78"/>
              </a:rPr>
              <a:t> </a:t>
            </a:r>
            <a:r>
              <a:rPr lang="fa-IR" sz="1500" b="1" dirty="0" smtClean="0">
                <a:solidFill>
                  <a:schemeClr val="bg1"/>
                </a:solidFill>
                <a:cs typeface="B Badr" panose="00000400000000000000" pitchFamily="2" charset="-78"/>
              </a:rPr>
              <a:t>اطاعت مي كنم. ابوالقاسم تنوخي در ادامه مي گويد: اين داستان در ماه </a:t>
            </a:r>
            <a:r>
              <a:rPr lang="ar-SA" sz="1500" b="1" dirty="0" smtClean="0">
                <a:solidFill>
                  <a:schemeClr val="bg1"/>
                </a:solidFill>
                <a:cs typeface="B Badr" panose="00000400000000000000" pitchFamily="2" charset="-78"/>
              </a:rPr>
              <a:t>شعبان</a:t>
            </a:r>
            <a:r>
              <a:rPr lang="fa-IR" sz="1500" b="1" dirty="0" smtClean="0">
                <a:solidFill>
                  <a:schemeClr val="bg1"/>
                </a:solidFill>
                <a:cs typeface="B Badr" panose="00000400000000000000" pitchFamily="2" charset="-78"/>
              </a:rPr>
              <a:t> بود ، مردم زماني كه مي خواستند به </a:t>
            </a:r>
            <a:r>
              <a:rPr lang="fa-IR" sz="1500" b="1" dirty="0">
                <a:solidFill>
                  <a:schemeClr val="bg1"/>
                </a:solidFill>
                <a:cs typeface="B Badr" panose="00000400000000000000" pitchFamily="2" charset="-78"/>
              </a:rPr>
              <a:t>زيارت امام حسين عليه السلام </a:t>
            </a:r>
            <a:r>
              <a:rPr lang="fa-IR" sz="1500" b="1" dirty="0" smtClean="0">
                <a:solidFill>
                  <a:schemeClr val="bg1"/>
                </a:solidFill>
                <a:cs typeface="B Badr" panose="00000400000000000000" pitchFamily="2" charset="-78"/>
              </a:rPr>
              <a:t>بروند از حنبلي ها به شدت آزار مي ديدند ، من آنقدر تلاش كردم كه بالاخره توانستم خودم را در شب نيمه </a:t>
            </a:r>
            <a:r>
              <a:rPr lang="ar-SA" sz="1500" b="1" dirty="0">
                <a:solidFill>
                  <a:schemeClr val="bg1"/>
                </a:solidFill>
                <a:cs typeface="B Badr" panose="00000400000000000000" pitchFamily="2" charset="-78"/>
              </a:rPr>
              <a:t>شعبان </a:t>
            </a:r>
            <a:r>
              <a:rPr lang="fa-IR" sz="1500" b="1" dirty="0" smtClean="0">
                <a:solidFill>
                  <a:schemeClr val="bg1"/>
                </a:solidFill>
                <a:cs typeface="B Badr" panose="00000400000000000000" pitchFamily="2" charset="-78"/>
              </a:rPr>
              <a:t>به حائر حسيني برسانم. جوياي </a:t>
            </a:r>
            <a:r>
              <a:rPr lang="ar-SA" sz="1500" b="1" dirty="0" smtClean="0">
                <a:solidFill>
                  <a:schemeClr val="bg1"/>
                </a:solidFill>
                <a:cs typeface="B Badr" panose="00000400000000000000" pitchFamily="2" charset="-78"/>
              </a:rPr>
              <a:t>ابن </a:t>
            </a:r>
            <a:r>
              <a:rPr lang="fa-IR" sz="1500" b="1" dirty="0" smtClean="0">
                <a:solidFill>
                  <a:schemeClr val="bg1"/>
                </a:solidFill>
                <a:cs typeface="B Badr" panose="00000400000000000000" pitchFamily="2" charset="-78"/>
              </a:rPr>
              <a:t>ا</a:t>
            </a:r>
            <a:r>
              <a:rPr lang="ar-SA" sz="1500" b="1" dirty="0" smtClean="0">
                <a:solidFill>
                  <a:schemeClr val="bg1"/>
                </a:solidFill>
                <a:cs typeface="B Badr" panose="00000400000000000000" pitchFamily="2" charset="-78"/>
              </a:rPr>
              <a:t>صدق </a:t>
            </a:r>
            <a:r>
              <a:rPr lang="fa-IR" sz="1500" b="1" dirty="0" smtClean="0">
                <a:solidFill>
                  <a:schemeClr val="bg1"/>
                </a:solidFill>
                <a:cs typeface="B Badr" panose="00000400000000000000" pitchFamily="2" charset="-78"/>
              </a:rPr>
              <a:t>شدم تا اينكه او را ديدم. به او گفتم حضرت</a:t>
            </a:r>
            <a:r>
              <a:rPr lang="ar-SA" sz="1500" b="1" dirty="0" smtClean="0">
                <a:solidFill>
                  <a:schemeClr val="bg1"/>
                </a:solidFill>
                <a:cs typeface="B Badr" panose="00000400000000000000" pitchFamily="2" charset="-78"/>
              </a:rPr>
              <a:t> فاطم</a:t>
            </a:r>
            <a:r>
              <a:rPr lang="fa-IR" sz="1500" b="1" dirty="0" smtClean="0">
                <a:solidFill>
                  <a:schemeClr val="bg1"/>
                </a:solidFill>
                <a:cs typeface="B Badr" panose="00000400000000000000" pitchFamily="2" charset="-78"/>
              </a:rPr>
              <a:t>ه سلام الله</a:t>
            </a:r>
            <a:r>
              <a:rPr lang="ar-SA" sz="1500" b="1" dirty="0" smtClean="0">
                <a:solidFill>
                  <a:schemeClr val="bg1"/>
                </a:solidFill>
                <a:cs typeface="B Badr" panose="00000400000000000000" pitchFamily="2" charset="-78"/>
              </a:rPr>
              <a:t> </a:t>
            </a:r>
            <a:r>
              <a:rPr lang="ar-SA" sz="1500" b="1" dirty="0">
                <a:solidFill>
                  <a:schemeClr val="bg1"/>
                </a:solidFill>
                <a:cs typeface="B Badr" panose="00000400000000000000" pitchFamily="2" charset="-78"/>
              </a:rPr>
              <a:t>عليها </a:t>
            </a:r>
            <a:r>
              <a:rPr lang="fa-IR" sz="1500" b="1" dirty="0" smtClean="0">
                <a:solidFill>
                  <a:schemeClr val="bg1"/>
                </a:solidFill>
                <a:cs typeface="B Badr" panose="00000400000000000000" pitchFamily="2" charset="-78"/>
              </a:rPr>
              <a:t>به تو امر نموده اند كه قصيده اي را كه در آن بيت مذكور را به عنوان نوحه (براي امام حسين عليه السلام) بخواني:</a:t>
            </a:r>
          </a:p>
          <a:p>
            <a:pPr algn="just" rtl="1"/>
            <a:r>
              <a:rPr lang="fa-IR" sz="1500" b="1" dirty="0" smtClean="0">
                <a:solidFill>
                  <a:schemeClr val="bg1"/>
                </a:solidFill>
                <a:cs typeface="B Badr" panose="00000400000000000000" pitchFamily="2" charset="-78"/>
              </a:rPr>
              <a:t>به ابن اصدق گفتم من قبل از اين ماجرا اين قصيده را بلد نبودم. حال ابن اصدق دگرگون شد. قضيه خواب را براي او و حاضران در جلسه به طور كامل نقل كردم، همگي به شدت گريه كردند و تمام شب با همين قصيده نوحه سرايي كردند. اول اين قصيده اين بيت است:</a:t>
            </a:r>
          </a:p>
          <a:p>
            <a:pPr algn="just" rtl="1"/>
            <a:r>
              <a:rPr lang="fa-IR" sz="1500" b="1" dirty="0" smtClean="0">
                <a:solidFill>
                  <a:schemeClr val="bg1"/>
                </a:solidFill>
                <a:cs typeface="B Badr" panose="00000400000000000000" pitchFamily="2" charset="-78"/>
              </a:rPr>
              <a:t>اي دو چشم اشك بباريد </a:t>
            </a:r>
            <a:r>
              <a:rPr lang="en-US" sz="1500" b="1" dirty="0" smtClean="0">
                <a:solidFill>
                  <a:schemeClr val="bg1"/>
                </a:solidFill>
                <a:cs typeface="B Badr" panose="00000400000000000000" pitchFamily="2" charset="-78"/>
              </a:rPr>
              <a:t> </a:t>
            </a:r>
            <a:r>
              <a:rPr lang="fa-IR" sz="1500" b="1" dirty="0" smtClean="0">
                <a:solidFill>
                  <a:schemeClr val="bg1"/>
                </a:solidFill>
                <a:cs typeface="B Badr" panose="00000400000000000000" pitchFamily="2" charset="-78"/>
              </a:rPr>
              <a:t>   و به شدت گريه كنيد و خشك نشويد.</a:t>
            </a:r>
          </a:p>
          <a:p>
            <a:pPr algn="just" rtl="1"/>
            <a:endParaRPr lang="fa-IR" sz="1500" b="1" dirty="0" smtClean="0">
              <a:solidFill>
                <a:schemeClr val="bg1"/>
              </a:solidFill>
              <a:cs typeface="B Badr" panose="00000400000000000000" pitchFamily="2" charset="-78"/>
            </a:endParaRPr>
          </a:p>
          <a:p>
            <a:pPr algn="just" rtl="1"/>
            <a:r>
              <a:rPr lang="fa-IR" sz="1500" b="1" dirty="0" smtClean="0">
                <a:solidFill>
                  <a:schemeClr val="bg1"/>
                </a:solidFill>
                <a:cs typeface="B Badr" panose="00000400000000000000" pitchFamily="2" charset="-78"/>
              </a:rPr>
              <a:t>ابن </a:t>
            </a:r>
            <a:r>
              <a:rPr lang="fa-IR" sz="1500" b="1" dirty="0" smtClean="0">
                <a:solidFill>
                  <a:schemeClr val="bg1"/>
                </a:solidFill>
                <a:cs typeface="B Badr" panose="00000400000000000000" pitchFamily="2" charset="-78"/>
              </a:rPr>
              <a:t>العديم مي نويسد:</a:t>
            </a:r>
          </a:p>
          <a:p>
            <a:pPr algn="just" rtl="1"/>
            <a:r>
              <a:rPr lang="fa-IR" sz="1500" b="1" dirty="0" smtClean="0">
                <a:solidFill>
                  <a:schemeClr val="bg1"/>
                </a:solidFill>
                <a:cs typeface="B Badr" panose="00000400000000000000" pitchFamily="2" charset="-78"/>
              </a:rPr>
              <a:t>ا</a:t>
            </a:r>
            <a:r>
              <a:rPr lang="ar-SA" sz="1500" b="1" dirty="0" smtClean="0">
                <a:solidFill>
                  <a:schemeClr val="bg1"/>
                </a:solidFill>
                <a:cs typeface="B Badr" panose="00000400000000000000" pitchFamily="2" charset="-78"/>
              </a:rPr>
              <a:t>بو </a:t>
            </a:r>
            <a:r>
              <a:rPr lang="ar-SA" sz="1500" b="1" dirty="0">
                <a:solidFill>
                  <a:schemeClr val="bg1"/>
                </a:solidFill>
                <a:cs typeface="B Badr" panose="00000400000000000000" pitchFamily="2" charset="-78"/>
              </a:rPr>
              <a:t>الحسن </a:t>
            </a:r>
            <a:r>
              <a:rPr lang="ar-SA" sz="1500" b="1" dirty="0" smtClean="0">
                <a:solidFill>
                  <a:schemeClr val="bg1"/>
                </a:solidFill>
                <a:cs typeface="B Badr" panose="00000400000000000000" pitchFamily="2" charset="-78"/>
              </a:rPr>
              <a:t>كرخي </a:t>
            </a:r>
            <a:r>
              <a:rPr lang="fa-IR" sz="1500" b="1" dirty="0" smtClean="0">
                <a:solidFill>
                  <a:schemeClr val="bg1"/>
                </a:solidFill>
                <a:cs typeface="B Badr" panose="00000400000000000000" pitchFamily="2" charset="-78"/>
              </a:rPr>
              <a:t>از بزرگترين ا</a:t>
            </a:r>
            <a:r>
              <a:rPr lang="ar-SA" sz="1500" b="1" dirty="0" smtClean="0">
                <a:solidFill>
                  <a:schemeClr val="bg1"/>
                </a:solidFill>
                <a:cs typeface="B Badr" panose="00000400000000000000" pitchFamily="2" charset="-78"/>
              </a:rPr>
              <a:t>صحاب </a:t>
            </a:r>
            <a:r>
              <a:rPr lang="fa-IR" sz="1500" b="1" dirty="0" smtClean="0">
                <a:solidFill>
                  <a:schemeClr val="bg1"/>
                </a:solidFill>
                <a:cs typeface="B Badr" panose="00000400000000000000" pitchFamily="2" charset="-78"/>
              </a:rPr>
              <a:t>ا</a:t>
            </a:r>
            <a:r>
              <a:rPr lang="ar-SA" sz="1500" b="1" dirty="0" smtClean="0">
                <a:solidFill>
                  <a:schemeClr val="bg1"/>
                </a:solidFill>
                <a:cs typeface="B Badr" panose="00000400000000000000" pitchFamily="2" charset="-78"/>
              </a:rPr>
              <a:t>ب</a:t>
            </a:r>
            <a:r>
              <a:rPr lang="fa-IR" sz="1500" b="1" dirty="0" smtClean="0">
                <a:solidFill>
                  <a:schemeClr val="bg1"/>
                </a:solidFill>
                <a:cs typeface="B Badr" panose="00000400000000000000" pitchFamily="2" charset="-78"/>
              </a:rPr>
              <a:t>و</a:t>
            </a:r>
            <a:r>
              <a:rPr lang="ar-SA" sz="1500" b="1" dirty="0" smtClean="0">
                <a:solidFill>
                  <a:schemeClr val="bg1"/>
                </a:solidFill>
                <a:cs typeface="B Badr" panose="00000400000000000000" pitchFamily="2" charset="-78"/>
              </a:rPr>
              <a:t>حنيف</a:t>
            </a:r>
            <a:r>
              <a:rPr lang="fa-IR" sz="1500" b="1" dirty="0" smtClean="0">
                <a:solidFill>
                  <a:schemeClr val="bg1"/>
                </a:solidFill>
                <a:cs typeface="B Badr" panose="00000400000000000000" pitchFamily="2" charset="-78"/>
              </a:rPr>
              <a:t>ه است. </a:t>
            </a:r>
          </a:p>
          <a:p>
            <a:pPr algn="just" rtl="1"/>
            <a:endParaRPr lang="fa-IR" sz="1500" b="1" dirty="0" smtClean="0">
              <a:solidFill>
                <a:schemeClr val="bg1"/>
              </a:solidFill>
              <a:cs typeface="B Badr" panose="00000400000000000000" pitchFamily="2" charset="-78"/>
            </a:endParaRPr>
          </a:p>
          <a:p>
            <a:pPr algn="just" rtl="1"/>
            <a:r>
              <a:rPr lang="fa-IR" sz="1500" b="1" dirty="0" smtClean="0">
                <a:solidFill>
                  <a:schemeClr val="bg1"/>
                </a:solidFill>
                <a:cs typeface="B Badr" panose="00000400000000000000" pitchFamily="2" charset="-78"/>
              </a:rPr>
              <a:t>يافعي </a:t>
            </a:r>
            <a:r>
              <a:rPr lang="fa-IR" sz="1500" b="1" dirty="0" smtClean="0">
                <a:solidFill>
                  <a:schemeClr val="bg1"/>
                </a:solidFill>
                <a:cs typeface="B Badr" panose="00000400000000000000" pitchFamily="2" charset="-78"/>
              </a:rPr>
              <a:t>در باره ابوالقاسم تنوخي مي نويسد:</a:t>
            </a:r>
          </a:p>
          <a:p>
            <a:pPr algn="just" rtl="1"/>
            <a:r>
              <a:rPr lang="fa-IR" sz="1500" b="1" dirty="0" smtClean="0">
                <a:solidFill>
                  <a:schemeClr val="bg1"/>
                </a:solidFill>
                <a:cs typeface="B Badr" panose="00000400000000000000" pitchFamily="2" charset="-78"/>
              </a:rPr>
              <a:t>ا</a:t>
            </a:r>
            <a:r>
              <a:rPr lang="ar-SA" sz="1500" b="1" dirty="0" smtClean="0">
                <a:solidFill>
                  <a:schemeClr val="bg1"/>
                </a:solidFill>
                <a:cs typeface="B Badr" panose="00000400000000000000" pitchFamily="2" charset="-78"/>
              </a:rPr>
              <a:t>بو </a:t>
            </a:r>
            <a:r>
              <a:rPr lang="ar-SA" sz="1500" b="1" dirty="0">
                <a:solidFill>
                  <a:schemeClr val="bg1"/>
                </a:solidFill>
                <a:cs typeface="B Badr" panose="00000400000000000000" pitchFamily="2" charset="-78"/>
              </a:rPr>
              <a:t>القاسم علي بن </a:t>
            </a:r>
            <a:r>
              <a:rPr lang="ar-SA" sz="1500" b="1" dirty="0" smtClean="0">
                <a:solidFill>
                  <a:schemeClr val="bg1"/>
                </a:solidFill>
                <a:cs typeface="B Badr" panose="00000400000000000000" pitchFamily="2" charset="-78"/>
              </a:rPr>
              <a:t>محمد</a:t>
            </a:r>
            <a:r>
              <a:rPr lang="fa-IR" sz="1500" b="1" dirty="0" smtClean="0">
                <a:solidFill>
                  <a:schemeClr val="bg1"/>
                </a:solidFill>
                <a:cs typeface="B Badr" panose="00000400000000000000" pitchFamily="2" charset="-78"/>
              </a:rPr>
              <a:t> </a:t>
            </a:r>
            <a:r>
              <a:rPr lang="ar-SA" sz="1500" b="1" dirty="0" smtClean="0">
                <a:solidFill>
                  <a:schemeClr val="bg1"/>
                </a:solidFill>
                <a:cs typeface="B Badr" panose="00000400000000000000" pitchFamily="2" charset="-78"/>
              </a:rPr>
              <a:t>تنوخي</a:t>
            </a:r>
            <a:r>
              <a:rPr lang="fa-IR" sz="1500" b="1" dirty="0" smtClean="0">
                <a:solidFill>
                  <a:schemeClr val="bg1"/>
                </a:solidFill>
                <a:cs typeface="B Badr" panose="00000400000000000000" pitchFamily="2" charset="-78"/>
              </a:rPr>
              <a:t>، از </a:t>
            </a:r>
            <a:r>
              <a:rPr lang="ar-SA" sz="1500" b="1" dirty="0" smtClean="0">
                <a:solidFill>
                  <a:schemeClr val="bg1"/>
                </a:solidFill>
                <a:cs typeface="B Badr" panose="00000400000000000000" pitchFamily="2" charset="-78"/>
              </a:rPr>
              <a:t>قاضي</a:t>
            </a:r>
            <a:r>
              <a:rPr lang="fa-IR" sz="1500" b="1" dirty="0" smtClean="0">
                <a:solidFill>
                  <a:schemeClr val="bg1"/>
                </a:solidFill>
                <a:cs typeface="B Badr" panose="00000400000000000000" pitchFamily="2" charset="-78"/>
              </a:rPr>
              <a:t>ان</a:t>
            </a:r>
            <a:r>
              <a:rPr lang="ar-SA" sz="1500" b="1" dirty="0" smtClean="0">
                <a:solidFill>
                  <a:schemeClr val="bg1"/>
                </a:solidFill>
                <a:cs typeface="B Badr" panose="00000400000000000000" pitchFamily="2" charset="-78"/>
              </a:rPr>
              <a:t> حنفي </a:t>
            </a:r>
            <a:r>
              <a:rPr lang="fa-IR" sz="1500" b="1" dirty="0" smtClean="0">
                <a:solidFill>
                  <a:schemeClr val="bg1"/>
                </a:solidFill>
                <a:cs typeface="B Badr" panose="00000400000000000000" pitchFamily="2" charset="-78"/>
              </a:rPr>
              <a:t>مذهب </a:t>
            </a:r>
            <a:r>
              <a:rPr lang="ar-SA" sz="1500" b="1" dirty="0" smtClean="0">
                <a:solidFill>
                  <a:schemeClr val="bg1"/>
                </a:solidFill>
                <a:cs typeface="B Badr" panose="00000400000000000000" pitchFamily="2" charset="-78"/>
              </a:rPr>
              <a:t>و</a:t>
            </a:r>
            <a:r>
              <a:rPr lang="fa-IR" sz="1500" b="1" dirty="0" smtClean="0">
                <a:solidFill>
                  <a:schemeClr val="bg1"/>
                </a:solidFill>
                <a:cs typeface="B Badr" panose="00000400000000000000" pitchFamily="2" charset="-78"/>
              </a:rPr>
              <a:t> از تيزهوشان دنيا بود ، روايتگر ا</a:t>
            </a:r>
            <a:r>
              <a:rPr lang="ar-SA" sz="1500" b="1" dirty="0" smtClean="0">
                <a:solidFill>
                  <a:schemeClr val="bg1"/>
                </a:solidFill>
                <a:cs typeface="B Badr" panose="00000400000000000000" pitchFamily="2" charset="-78"/>
              </a:rPr>
              <a:t>شعار </a:t>
            </a:r>
            <a:r>
              <a:rPr lang="fa-IR" sz="1500" b="1" dirty="0" smtClean="0">
                <a:solidFill>
                  <a:schemeClr val="bg1"/>
                </a:solidFill>
                <a:cs typeface="B Badr" panose="00000400000000000000" pitchFamily="2" charset="-78"/>
              </a:rPr>
              <a:t>بود و به علم كلام و علم نحو مسلط بود </a:t>
            </a:r>
            <a:r>
              <a:rPr lang="fa-IR" sz="1500" b="1" dirty="0" smtClean="0">
                <a:solidFill>
                  <a:schemeClr val="bg1"/>
                </a:solidFill>
                <a:cs typeface="B Badr" panose="00000400000000000000" pitchFamily="2" charset="-78"/>
              </a:rPr>
              <a:t>و</a:t>
            </a:r>
            <a:r>
              <a:rPr lang="ar-SA" sz="1500" b="1" dirty="0" smtClean="0">
                <a:solidFill>
                  <a:schemeClr val="bg1"/>
                </a:solidFill>
                <a:cs typeface="B Badr" panose="00000400000000000000" pitchFamily="2" charset="-78"/>
              </a:rPr>
              <a:t> </a:t>
            </a:r>
            <a:r>
              <a:rPr lang="ar-SA" sz="1500" b="1" dirty="0">
                <a:solidFill>
                  <a:schemeClr val="bg1"/>
                </a:solidFill>
                <a:cs typeface="B Badr" panose="00000400000000000000" pitchFamily="2" charset="-78"/>
              </a:rPr>
              <a:t>ديوان </a:t>
            </a:r>
            <a:r>
              <a:rPr lang="ar-SA" sz="1500" b="1" dirty="0" smtClean="0">
                <a:solidFill>
                  <a:schemeClr val="bg1"/>
                </a:solidFill>
                <a:cs typeface="B Badr" panose="00000400000000000000" pitchFamily="2" charset="-78"/>
              </a:rPr>
              <a:t>شعر</a:t>
            </a:r>
            <a:r>
              <a:rPr lang="fa-IR" sz="1500" b="1" dirty="0" smtClean="0">
                <a:solidFill>
                  <a:schemeClr val="bg1"/>
                </a:solidFill>
                <a:cs typeface="B Badr" panose="00000400000000000000" pitchFamily="2" charset="-78"/>
              </a:rPr>
              <a:t>نيز داشت.</a:t>
            </a:r>
            <a:endParaRPr lang="en-US" sz="1500" b="1" dirty="0">
              <a:solidFill>
                <a:schemeClr val="bg1"/>
              </a:solidFill>
              <a:cs typeface="B Badr" panose="00000400000000000000" pitchFamily="2" charset="-78"/>
            </a:endParaRPr>
          </a:p>
        </p:txBody>
      </p:sp>
    </p:spTree>
    <p:extLst>
      <p:ext uri="{BB962C8B-B14F-4D97-AF65-F5344CB8AC3E}">
        <p14:creationId xmlns:p14="http://schemas.microsoft.com/office/powerpoint/2010/main" val="133633832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6065" y="152400"/>
            <a:ext cx="5869335"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88359163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533192"/>
            <a:ext cx="5257800" cy="5262979"/>
          </a:xfrm>
          <a:prstGeom prst="rect">
            <a:avLst/>
          </a:prstGeom>
        </p:spPr>
        <p:txBody>
          <a:bodyPr wrap="square">
            <a:spAutoFit/>
          </a:bodyPr>
          <a:lstStyle/>
          <a:p>
            <a:pPr algn="just" rtl="1"/>
            <a:r>
              <a:rPr lang="en-US" sz="2800" b="1" dirty="0" err="1" smtClean="0">
                <a:solidFill>
                  <a:schemeClr val="bg1"/>
                </a:solidFill>
                <a:cs typeface="B Badr" panose="00000400000000000000" pitchFamily="2" charset="-78"/>
              </a:rPr>
              <a:t>لما</a:t>
            </a:r>
            <a:r>
              <a:rPr lang="en-US" sz="2800" b="1" dirty="0" smtClean="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أسر</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العباس</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يوم</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بدر</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سمع</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رسول</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الله</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صلى</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الله</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عليه</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وسلم</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أنينه</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فما</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نام</a:t>
            </a:r>
            <a:r>
              <a:rPr lang="en-US" sz="2800" b="1" dirty="0">
                <a:solidFill>
                  <a:schemeClr val="bg1"/>
                </a:solidFill>
                <a:cs typeface="B Badr" panose="00000400000000000000" pitchFamily="2" charset="-78"/>
              </a:rPr>
              <a:t> ، </a:t>
            </a:r>
            <a:r>
              <a:rPr lang="en-US" sz="2800" b="1" dirty="0" err="1">
                <a:solidFill>
                  <a:schemeClr val="bg1"/>
                </a:solidFill>
                <a:cs typeface="B Badr" panose="00000400000000000000" pitchFamily="2" charset="-78"/>
              </a:rPr>
              <a:t>فكيف</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لو</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سمع</a:t>
            </a:r>
            <a:r>
              <a:rPr lang="en-US" sz="2800" b="1" dirty="0">
                <a:solidFill>
                  <a:schemeClr val="bg1"/>
                </a:solidFill>
                <a:cs typeface="B Badr" panose="00000400000000000000" pitchFamily="2" charset="-78"/>
              </a:rPr>
              <a:t> </a:t>
            </a:r>
            <a:r>
              <a:rPr lang="fa-IR" sz="2800" b="1" dirty="0" smtClean="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أنين</a:t>
            </a:r>
            <a:r>
              <a:rPr lang="en-US" sz="2800" b="1" dirty="0" smtClean="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الحسين</a:t>
            </a:r>
            <a:r>
              <a:rPr lang="en-US" sz="2800" b="1" dirty="0" smtClean="0">
                <a:solidFill>
                  <a:schemeClr val="bg1"/>
                </a:solidFill>
                <a:cs typeface="B Badr" panose="00000400000000000000" pitchFamily="2" charset="-78"/>
              </a:rPr>
              <a:t> ؟ </a:t>
            </a:r>
            <a:r>
              <a:rPr lang="en-US" sz="2800" b="1" dirty="0" err="1" smtClean="0">
                <a:solidFill>
                  <a:schemeClr val="bg1"/>
                </a:solidFill>
                <a:cs typeface="B Badr" panose="00000400000000000000" pitchFamily="2" charset="-78"/>
              </a:rPr>
              <a:t>لما</a:t>
            </a:r>
            <a:r>
              <a:rPr lang="en-US" sz="2800" b="1" dirty="0" smtClean="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أسلم</a:t>
            </a:r>
            <a:r>
              <a:rPr lang="en-US" sz="2800" b="1" dirty="0" smtClean="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وحشي</a:t>
            </a:r>
            <a:r>
              <a:rPr lang="en-US" sz="2800" b="1" dirty="0" smtClean="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قال</a:t>
            </a:r>
            <a:r>
              <a:rPr lang="en-US" sz="2800" b="1" dirty="0" smtClean="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له</a:t>
            </a:r>
            <a:r>
              <a:rPr lang="en-US" sz="2800" b="1" dirty="0" smtClean="0">
                <a:solidFill>
                  <a:schemeClr val="bg1"/>
                </a:solidFill>
                <a:cs typeface="B Badr" panose="00000400000000000000" pitchFamily="2" charset="-78"/>
              </a:rPr>
              <a:t> : </a:t>
            </a:r>
            <a:r>
              <a:rPr lang="en-US" sz="2800" b="1" dirty="0" err="1" smtClean="0">
                <a:solidFill>
                  <a:schemeClr val="bg1"/>
                </a:solidFill>
                <a:cs typeface="B Badr" panose="00000400000000000000" pitchFamily="2" charset="-78"/>
              </a:rPr>
              <a:t>غيب</a:t>
            </a:r>
            <a:r>
              <a:rPr lang="en-US" sz="2800" b="1" dirty="0" smtClean="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وجهك</a:t>
            </a:r>
            <a:r>
              <a:rPr lang="en-US" sz="2800" b="1" dirty="0" smtClean="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عني</a:t>
            </a:r>
            <a:r>
              <a:rPr lang="en-US" sz="2800" b="1" dirty="0" smtClean="0">
                <a:solidFill>
                  <a:schemeClr val="bg1"/>
                </a:solidFill>
                <a:cs typeface="B Badr" panose="00000400000000000000" pitchFamily="2" charset="-78"/>
              </a:rPr>
              <a:t> . </a:t>
            </a:r>
            <a:r>
              <a:rPr lang="en-US" sz="2800" b="1" dirty="0" err="1" smtClean="0">
                <a:solidFill>
                  <a:schemeClr val="bg1"/>
                </a:solidFill>
                <a:cs typeface="B Badr" panose="00000400000000000000" pitchFamily="2" charset="-78"/>
              </a:rPr>
              <a:t>هذا</a:t>
            </a:r>
            <a:r>
              <a:rPr lang="en-US" sz="2800" b="1" dirty="0" smtClean="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والله</a:t>
            </a:r>
            <a:r>
              <a:rPr lang="en-US" sz="2800" b="1" dirty="0" smtClean="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والمسلم</a:t>
            </a:r>
            <a:r>
              <a:rPr lang="en-US" sz="2800" b="1" dirty="0" smtClean="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لا</a:t>
            </a:r>
            <a:r>
              <a:rPr lang="en-US" sz="2800" b="1" dirty="0" smtClean="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يؤاخذ</a:t>
            </a:r>
            <a:r>
              <a:rPr lang="en-US" sz="2800" b="1" dirty="0" smtClean="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بما</a:t>
            </a:r>
            <a:r>
              <a:rPr lang="en-US" sz="2800" b="1" dirty="0" smtClean="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كان</a:t>
            </a:r>
            <a:r>
              <a:rPr lang="en-US" sz="2800" b="1" dirty="0" smtClean="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في</a:t>
            </a:r>
            <a:r>
              <a:rPr lang="en-US" sz="2800" b="1" dirty="0" smtClean="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الكفر</a:t>
            </a:r>
            <a:r>
              <a:rPr lang="en-US" sz="2800" b="1" dirty="0" smtClean="0">
                <a:solidFill>
                  <a:schemeClr val="bg1"/>
                </a:solidFill>
                <a:cs typeface="B Badr" panose="00000400000000000000" pitchFamily="2" charset="-78"/>
              </a:rPr>
              <a:t> </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فكيف</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يقدر</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الرسول</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صلى</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الله</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عليه</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وسلم</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أن</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يبصر</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من</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قتل</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الحسين</a:t>
            </a:r>
            <a:r>
              <a:rPr lang="en-US" sz="2800" b="1" dirty="0">
                <a:solidFill>
                  <a:schemeClr val="bg1"/>
                </a:solidFill>
                <a:cs typeface="B Badr" panose="00000400000000000000" pitchFamily="2" charset="-78"/>
              </a:rPr>
              <a:t> </a:t>
            </a:r>
            <a:r>
              <a:rPr lang="en-US" sz="2800" b="1" dirty="0" smtClean="0">
                <a:solidFill>
                  <a:schemeClr val="bg1"/>
                </a:solidFill>
                <a:cs typeface="B Badr" panose="00000400000000000000" pitchFamily="2" charset="-78"/>
              </a:rPr>
              <a:t>؟</a:t>
            </a:r>
            <a:r>
              <a:rPr lang="fa-IR" sz="2800" b="1" dirty="0" smtClean="0">
                <a:solidFill>
                  <a:schemeClr val="bg1"/>
                </a:solidFill>
                <a:cs typeface="B Badr" panose="00000400000000000000" pitchFamily="2" charset="-78"/>
              </a:rPr>
              <a:t> قو</a:t>
            </a:r>
            <a:r>
              <a:rPr lang="en-US" sz="2800" b="1" dirty="0" err="1" smtClean="0">
                <a:solidFill>
                  <a:schemeClr val="bg1"/>
                </a:solidFill>
                <a:cs typeface="B Badr" panose="00000400000000000000" pitchFamily="2" charset="-78"/>
              </a:rPr>
              <a:t>له</a:t>
            </a:r>
            <a:r>
              <a:rPr lang="en-US" sz="2800" b="1" dirty="0" smtClean="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تعالى</a:t>
            </a:r>
            <a:r>
              <a:rPr lang="en-US" sz="2400" b="1" dirty="0" smtClean="0">
                <a:solidFill>
                  <a:schemeClr val="bg1"/>
                </a:solidFill>
                <a:cs typeface="B Badr" panose="00000400000000000000" pitchFamily="2" charset="-78"/>
              </a:rPr>
              <a:t>) </a:t>
            </a:r>
            <a:r>
              <a:rPr lang="fa-IR" sz="2400" b="1" dirty="0" smtClean="0">
                <a:solidFill>
                  <a:schemeClr val="bg1"/>
                </a:solidFill>
                <a:cs typeface="B Badr" panose="00000400000000000000" pitchFamily="2" charset="-78"/>
              </a:rPr>
              <a:t> </a:t>
            </a:r>
            <a:r>
              <a:rPr lang="en-US" sz="2400" b="1" dirty="0" err="1" smtClean="0">
                <a:solidFill>
                  <a:schemeClr val="bg1"/>
                </a:solidFill>
                <a:cs typeface="B Badr" panose="00000400000000000000" pitchFamily="2" charset="-78"/>
              </a:rPr>
              <a:t>ومن</a:t>
            </a:r>
            <a:r>
              <a:rPr lang="en-US" sz="2400" b="1" dirty="0" smtClean="0">
                <a:solidFill>
                  <a:schemeClr val="bg1"/>
                </a:solidFill>
                <a:cs typeface="B Badr" panose="00000400000000000000" pitchFamily="2" charset="-78"/>
              </a:rPr>
              <a:t> </a:t>
            </a:r>
            <a:r>
              <a:rPr lang="en-US" sz="2400" b="1" dirty="0" err="1">
                <a:solidFill>
                  <a:schemeClr val="bg1"/>
                </a:solidFill>
                <a:cs typeface="B Badr" panose="00000400000000000000" pitchFamily="2" charset="-78"/>
              </a:rPr>
              <a:t>قتل</a:t>
            </a:r>
            <a:r>
              <a:rPr lang="en-US" sz="2400" b="1" dirty="0">
                <a:solidFill>
                  <a:schemeClr val="bg1"/>
                </a:solidFill>
                <a:cs typeface="B Badr" panose="00000400000000000000" pitchFamily="2" charset="-78"/>
              </a:rPr>
              <a:t> </a:t>
            </a:r>
            <a:r>
              <a:rPr lang="en-US" sz="2400" b="1" dirty="0" err="1">
                <a:solidFill>
                  <a:schemeClr val="bg1"/>
                </a:solidFill>
                <a:cs typeface="B Badr" panose="00000400000000000000" pitchFamily="2" charset="-78"/>
              </a:rPr>
              <a:t>مظلوما</a:t>
            </a:r>
            <a:r>
              <a:rPr lang="en-US" sz="2400" b="1" dirty="0">
                <a:solidFill>
                  <a:schemeClr val="bg1"/>
                </a:solidFill>
                <a:cs typeface="B Badr" panose="00000400000000000000" pitchFamily="2" charset="-78"/>
              </a:rPr>
              <a:t> </a:t>
            </a:r>
            <a:r>
              <a:rPr lang="en-US" sz="2400" b="1" dirty="0" err="1">
                <a:solidFill>
                  <a:schemeClr val="bg1"/>
                </a:solidFill>
                <a:cs typeface="B Badr" panose="00000400000000000000" pitchFamily="2" charset="-78"/>
              </a:rPr>
              <a:t>فقد</a:t>
            </a:r>
            <a:r>
              <a:rPr lang="en-US" sz="2400" b="1" dirty="0">
                <a:solidFill>
                  <a:schemeClr val="bg1"/>
                </a:solidFill>
                <a:cs typeface="B Badr" panose="00000400000000000000" pitchFamily="2" charset="-78"/>
              </a:rPr>
              <a:t> </a:t>
            </a:r>
            <a:r>
              <a:rPr lang="en-US" sz="2400" b="1" dirty="0" err="1">
                <a:solidFill>
                  <a:schemeClr val="bg1"/>
                </a:solidFill>
                <a:cs typeface="B Badr" panose="00000400000000000000" pitchFamily="2" charset="-78"/>
              </a:rPr>
              <a:t>جعلنا</a:t>
            </a:r>
            <a:r>
              <a:rPr lang="en-US" sz="2400" b="1" dirty="0">
                <a:solidFill>
                  <a:schemeClr val="bg1"/>
                </a:solidFill>
                <a:cs typeface="B Badr" panose="00000400000000000000" pitchFamily="2" charset="-78"/>
              </a:rPr>
              <a:t> </a:t>
            </a:r>
            <a:r>
              <a:rPr lang="en-US" sz="2400" b="1" dirty="0" err="1">
                <a:solidFill>
                  <a:schemeClr val="bg1"/>
                </a:solidFill>
                <a:cs typeface="B Badr" panose="00000400000000000000" pitchFamily="2" charset="-78"/>
              </a:rPr>
              <a:t>لوليه</a:t>
            </a:r>
            <a:r>
              <a:rPr lang="en-US" sz="2400" b="1" dirty="0">
                <a:solidFill>
                  <a:schemeClr val="bg1"/>
                </a:solidFill>
                <a:cs typeface="B Badr" panose="00000400000000000000" pitchFamily="2" charset="-78"/>
              </a:rPr>
              <a:t> </a:t>
            </a:r>
            <a:r>
              <a:rPr lang="en-US" sz="2400" b="1" dirty="0" err="1" smtClean="0">
                <a:solidFill>
                  <a:schemeClr val="bg1"/>
                </a:solidFill>
                <a:cs typeface="B Badr" panose="00000400000000000000" pitchFamily="2" charset="-78"/>
              </a:rPr>
              <a:t>سلطانا</a:t>
            </a:r>
            <a:r>
              <a:rPr lang="en-US" sz="2400" b="1" dirty="0" smtClean="0">
                <a:solidFill>
                  <a:schemeClr val="bg1"/>
                </a:solidFill>
                <a:cs typeface="B Badr" panose="00000400000000000000" pitchFamily="2" charset="-78"/>
              </a:rPr>
              <a:t> (</a:t>
            </a:r>
            <a:r>
              <a:rPr lang="fa-IR" sz="2800" b="1" dirty="0" smtClean="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لقد</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جمعوا</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في</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ظلم</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الحسين</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ما</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لم</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يجمعه</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أحد</a:t>
            </a:r>
            <a:r>
              <a:rPr lang="en-US" sz="2800" b="1" dirty="0">
                <a:solidFill>
                  <a:schemeClr val="bg1"/>
                </a:solidFill>
                <a:cs typeface="B Badr" panose="00000400000000000000" pitchFamily="2" charset="-78"/>
              </a:rPr>
              <a:t> ، </a:t>
            </a:r>
            <a:r>
              <a:rPr lang="en-US" sz="2800" b="1" dirty="0" err="1">
                <a:solidFill>
                  <a:schemeClr val="bg1"/>
                </a:solidFill>
                <a:cs typeface="B Badr" panose="00000400000000000000" pitchFamily="2" charset="-78"/>
              </a:rPr>
              <a:t>ومنعوه</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أن</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يرد</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الماء</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فيمن</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ورد</a:t>
            </a:r>
            <a:r>
              <a:rPr lang="en-US" sz="2800" b="1" dirty="0">
                <a:solidFill>
                  <a:schemeClr val="bg1"/>
                </a:solidFill>
                <a:cs typeface="B Badr" panose="00000400000000000000" pitchFamily="2" charset="-78"/>
              </a:rPr>
              <a:t> ، </a:t>
            </a:r>
            <a:r>
              <a:rPr lang="en-US" sz="2800" b="1" dirty="0" err="1">
                <a:solidFill>
                  <a:schemeClr val="bg1"/>
                </a:solidFill>
                <a:cs typeface="B Badr" panose="00000400000000000000" pitchFamily="2" charset="-78"/>
              </a:rPr>
              <a:t>وأن</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يرحل</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عنهم</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إلى</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بلد</a:t>
            </a:r>
            <a:r>
              <a:rPr lang="en-US" sz="2800" b="1" dirty="0">
                <a:solidFill>
                  <a:schemeClr val="bg1"/>
                </a:solidFill>
                <a:cs typeface="B Badr" panose="00000400000000000000" pitchFamily="2" charset="-78"/>
              </a:rPr>
              <a:t> ، </a:t>
            </a:r>
            <a:r>
              <a:rPr lang="en-US" sz="2800" b="1" dirty="0" err="1">
                <a:solidFill>
                  <a:schemeClr val="bg1"/>
                </a:solidFill>
                <a:cs typeface="B Badr" panose="00000400000000000000" pitchFamily="2" charset="-78"/>
              </a:rPr>
              <a:t>وسبوا</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أهله</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وقتلوا</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الولد</a:t>
            </a:r>
            <a:r>
              <a:rPr lang="en-US" sz="2800" b="1" dirty="0">
                <a:solidFill>
                  <a:schemeClr val="bg1"/>
                </a:solidFill>
                <a:cs typeface="B Badr" panose="00000400000000000000" pitchFamily="2" charset="-78"/>
              </a:rPr>
              <a:t> ، </a:t>
            </a:r>
            <a:r>
              <a:rPr lang="en-US" sz="2800" b="1" dirty="0" err="1">
                <a:solidFill>
                  <a:schemeClr val="bg1"/>
                </a:solidFill>
                <a:cs typeface="B Badr" panose="00000400000000000000" pitchFamily="2" charset="-78"/>
              </a:rPr>
              <a:t>وما</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هذا</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حد</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دفع</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عن</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الولاية</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هذا</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سوء</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معتقد</a:t>
            </a:r>
            <a:r>
              <a:rPr lang="en-US" sz="2800" b="1" dirty="0">
                <a:solidFill>
                  <a:schemeClr val="bg1"/>
                </a:solidFill>
                <a:cs typeface="B Badr" panose="00000400000000000000" pitchFamily="2" charset="-78"/>
              </a:rPr>
              <a:t> . </a:t>
            </a:r>
            <a:r>
              <a:rPr lang="fa-IR"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نبع</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الماء</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من</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بين</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أصابع</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جده</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فما</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سقوه</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منه</a:t>
            </a:r>
            <a:r>
              <a:rPr lang="en-US" sz="2800" b="1" dirty="0">
                <a:solidFill>
                  <a:schemeClr val="bg1"/>
                </a:solidFill>
                <a:cs typeface="B Badr" panose="00000400000000000000" pitchFamily="2" charset="-78"/>
              </a:rPr>
              <a:t> </a:t>
            </a:r>
            <a:r>
              <a:rPr lang="en-US" sz="2800" b="1" dirty="0" err="1" smtClean="0">
                <a:solidFill>
                  <a:schemeClr val="bg1"/>
                </a:solidFill>
                <a:cs typeface="B Badr" panose="00000400000000000000" pitchFamily="2" charset="-78"/>
              </a:rPr>
              <a:t>قطرة</a:t>
            </a:r>
            <a:r>
              <a:rPr lang="fa-IR" sz="2800" b="1" dirty="0" smtClean="0">
                <a:solidFill>
                  <a:schemeClr val="bg1"/>
                </a:solidFill>
                <a:cs typeface="B Badr" panose="00000400000000000000" pitchFamily="2" charset="-78"/>
              </a:rPr>
              <a:t>. </a:t>
            </a:r>
          </a:p>
        </p:txBody>
      </p:sp>
    </p:spTree>
    <p:extLst>
      <p:ext uri="{BB962C8B-B14F-4D97-AF65-F5344CB8AC3E}">
        <p14:creationId xmlns:p14="http://schemas.microsoft.com/office/powerpoint/2010/main" val="399934274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28600"/>
            <a:ext cx="5950383" cy="647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0695301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52400"/>
            <a:ext cx="5936930"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7046330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52400"/>
            <a:ext cx="5943600"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5916788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52400"/>
            <a:ext cx="5849280"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03714710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52400"/>
            <a:ext cx="5923108"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92731829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52400"/>
            <a:ext cx="6001947"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6747791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52400"/>
            <a:ext cx="5893433" cy="647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5245164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1910477"/>
            <a:ext cx="4953000" cy="2585323"/>
          </a:xfrm>
          <a:prstGeom prst="rect">
            <a:avLst/>
          </a:prstGeom>
          <a:noFill/>
        </p:spPr>
        <p:txBody>
          <a:bodyPr wrap="square" rtlCol="0">
            <a:spAutoFit/>
          </a:bodyPr>
          <a:lstStyle/>
          <a:p>
            <a:pPr algn="ctr" rtl="1"/>
            <a:r>
              <a:rPr lang="fa-IR" sz="5400" dirty="0" smtClean="0">
                <a:solidFill>
                  <a:schemeClr val="bg1"/>
                </a:solidFill>
                <a:cs typeface="B Titr" panose="00000700000000000000" pitchFamily="2" charset="-78"/>
              </a:rPr>
              <a:t>ابوالحسن كرخي از بزرگترين اصحاب ابوحنيفه است</a:t>
            </a:r>
            <a:endParaRPr lang="en-US" sz="5400" dirty="0">
              <a:solidFill>
                <a:schemeClr val="bg1"/>
              </a:solidFill>
              <a:cs typeface="B Titr" panose="00000700000000000000" pitchFamily="2" charset="-78"/>
            </a:endParaRPr>
          </a:p>
        </p:txBody>
      </p:sp>
    </p:spTree>
    <p:extLst>
      <p:ext uri="{BB962C8B-B14F-4D97-AF65-F5344CB8AC3E}">
        <p14:creationId xmlns:p14="http://schemas.microsoft.com/office/powerpoint/2010/main" val="283522331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52400"/>
            <a:ext cx="5923108"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5743182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52400"/>
            <a:ext cx="5993495"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9944160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533400"/>
            <a:ext cx="5105400" cy="5909310"/>
          </a:xfrm>
          <a:prstGeom prst="rect">
            <a:avLst/>
          </a:prstGeom>
        </p:spPr>
        <p:txBody>
          <a:bodyPr wrap="square">
            <a:spAutoFit/>
          </a:bodyPr>
          <a:lstStyle/>
          <a:p>
            <a:pPr algn="just" rtl="1"/>
            <a:r>
              <a:rPr lang="fa-IR" sz="2100" b="1" dirty="0" smtClean="0">
                <a:solidFill>
                  <a:schemeClr val="bg1"/>
                </a:solidFill>
                <a:cs typeface="B Badr" panose="00000400000000000000" pitchFamily="2" charset="-78"/>
              </a:rPr>
              <a:t>زماني كه عباس (عموي پيامبر صلي الله عليه وآله) در جنگ بدر ا</a:t>
            </a:r>
            <a:r>
              <a:rPr lang="en-US" sz="2100" b="1" dirty="0" smtClean="0">
                <a:solidFill>
                  <a:schemeClr val="bg1"/>
                </a:solidFill>
                <a:cs typeface="B Badr" panose="00000400000000000000" pitchFamily="2" charset="-78"/>
              </a:rPr>
              <a:t>س</a:t>
            </a:r>
            <a:r>
              <a:rPr lang="fa-IR" sz="2100" b="1" dirty="0" smtClean="0">
                <a:solidFill>
                  <a:schemeClr val="bg1"/>
                </a:solidFill>
                <a:cs typeface="B Badr" panose="00000400000000000000" pitchFamily="2" charset="-78"/>
              </a:rPr>
              <a:t>ي</a:t>
            </a:r>
            <a:r>
              <a:rPr lang="en-US" sz="2100" b="1" dirty="0" smtClean="0">
                <a:solidFill>
                  <a:schemeClr val="bg1"/>
                </a:solidFill>
                <a:cs typeface="B Badr" panose="00000400000000000000" pitchFamily="2" charset="-78"/>
              </a:rPr>
              <a:t>ر </a:t>
            </a:r>
            <a:r>
              <a:rPr lang="fa-IR" sz="2100" b="1" dirty="0" smtClean="0">
                <a:solidFill>
                  <a:schemeClr val="bg1"/>
                </a:solidFill>
                <a:cs typeface="B Badr" panose="00000400000000000000" pitchFamily="2" charset="-78"/>
              </a:rPr>
              <a:t>شد </a:t>
            </a:r>
            <a:r>
              <a:rPr lang="en-US" sz="2100" b="1" dirty="0" err="1" smtClean="0">
                <a:solidFill>
                  <a:schemeClr val="bg1"/>
                </a:solidFill>
                <a:cs typeface="B Badr" panose="00000400000000000000" pitchFamily="2" charset="-78"/>
              </a:rPr>
              <a:t>رسول</a:t>
            </a:r>
            <a:r>
              <a:rPr lang="en-US" sz="2100" b="1" dirty="0" smtClean="0">
                <a:solidFill>
                  <a:schemeClr val="bg1"/>
                </a:solidFill>
                <a:cs typeface="B Badr" panose="00000400000000000000" pitchFamily="2" charset="-78"/>
              </a:rPr>
              <a:t> </a:t>
            </a:r>
            <a:r>
              <a:rPr lang="en-US" sz="2100" b="1" dirty="0" err="1">
                <a:solidFill>
                  <a:schemeClr val="bg1"/>
                </a:solidFill>
                <a:cs typeface="B Badr" panose="00000400000000000000" pitchFamily="2" charset="-78"/>
              </a:rPr>
              <a:t>الله</a:t>
            </a:r>
            <a:r>
              <a:rPr lang="en-US" sz="2100" b="1" dirty="0">
                <a:solidFill>
                  <a:schemeClr val="bg1"/>
                </a:solidFill>
                <a:cs typeface="B Badr" panose="00000400000000000000" pitchFamily="2" charset="-78"/>
              </a:rPr>
              <a:t> </a:t>
            </a:r>
            <a:r>
              <a:rPr lang="en-US" sz="2100" b="1" dirty="0" err="1">
                <a:solidFill>
                  <a:schemeClr val="bg1"/>
                </a:solidFill>
                <a:cs typeface="B Badr" panose="00000400000000000000" pitchFamily="2" charset="-78"/>
              </a:rPr>
              <a:t>صلى</a:t>
            </a:r>
            <a:r>
              <a:rPr lang="en-US" sz="2100" b="1" dirty="0">
                <a:solidFill>
                  <a:schemeClr val="bg1"/>
                </a:solidFill>
                <a:cs typeface="B Badr" panose="00000400000000000000" pitchFamily="2" charset="-78"/>
              </a:rPr>
              <a:t> </a:t>
            </a:r>
            <a:r>
              <a:rPr lang="en-US" sz="2100" b="1" dirty="0" err="1">
                <a:solidFill>
                  <a:schemeClr val="bg1"/>
                </a:solidFill>
                <a:cs typeface="B Badr" panose="00000400000000000000" pitchFamily="2" charset="-78"/>
              </a:rPr>
              <a:t>الله</a:t>
            </a:r>
            <a:r>
              <a:rPr lang="en-US" sz="2100" b="1" dirty="0">
                <a:solidFill>
                  <a:schemeClr val="bg1"/>
                </a:solidFill>
                <a:cs typeface="B Badr" panose="00000400000000000000" pitchFamily="2" charset="-78"/>
              </a:rPr>
              <a:t> </a:t>
            </a:r>
            <a:r>
              <a:rPr lang="en-US" sz="2100" b="1" dirty="0" err="1">
                <a:solidFill>
                  <a:schemeClr val="bg1"/>
                </a:solidFill>
                <a:cs typeface="B Badr" panose="00000400000000000000" pitchFamily="2" charset="-78"/>
              </a:rPr>
              <a:t>عليه</a:t>
            </a:r>
            <a:r>
              <a:rPr lang="en-US" sz="2100" b="1" dirty="0">
                <a:solidFill>
                  <a:schemeClr val="bg1"/>
                </a:solidFill>
                <a:cs typeface="B Badr" panose="00000400000000000000" pitchFamily="2" charset="-78"/>
              </a:rPr>
              <a:t> </a:t>
            </a:r>
            <a:r>
              <a:rPr lang="fa-IR" sz="2100" b="1" dirty="0" smtClean="0">
                <a:solidFill>
                  <a:schemeClr val="bg1"/>
                </a:solidFill>
                <a:cs typeface="B Badr" panose="00000400000000000000" pitchFamily="2" charset="-78"/>
              </a:rPr>
              <a:t> (و آله) و</a:t>
            </a:r>
            <a:r>
              <a:rPr lang="en-US" sz="2100" b="1" dirty="0" err="1" smtClean="0">
                <a:solidFill>
                  <a:schemeClr val="bg1"/>
                </a:solidFill>
                <a:cs typeface="B Badr" panose="00000400000000000000" pitchFamily="2" charset="-78"/>
              </a:rPr>
              <a:t>سلم</a:t>
            </a:r>
            <a:r>
              <a:rPr lang="en-US" sz="2100" b="1" dirty="0" smtClean="0">
                <a:solidFill>
                  <a:schemeClr val="bg1"/>
                </a:solidFill>
                <a:cs typeface="B Badr" panose="00000400000000000000" pitchFamily="2" charset="-78"/>
              </a:rPr>
              <a:t> </a:t>
            </a:r>
            <a:r>
              <a:rPr lang="fa-IR" sz="2100" b="1" dirty="0" smtClean="0">
                <a:solidFill>
                  <a:schemeClr val="bg1"/>
                </a:solidFill>
                <a:cs typeface="B Badr" panose="00000400000000000000" pitchFamily="2" charset="-78"/>
              </a:rPr>
              <a:t>ناله او را شنيد و ناله او خواب از چشمان آن حضرت ربود</a:t>
            </a:r>
            <a:r>
              <a:rPr lang="en-US" sz="2100" b="1" dirty="0" smtClean="0">
                <a:solidFill>
                  <a:schemeClr val="bg1"/>
                </a:solidFill>
                <a:cs typeface="B Badr" panose="00000400000000000000" pitchFamily="2" charset="-78"/>
              </a:rPr>
              <a:t>، </a:t>
            </a:r>
            <a:r>
              <a:rPr lang="fa-IR" sz="2100" b="1" dirty="0" smtClean="0">
                <a:solidFill>
                  <a:schemeClr val="bg1"/>
                </a:solidFill>
                <a:cs typeface="B Badr" panose="00000400000000000000" pitchFamily="2" charset="-78"/>
              </a:rPr>
              <a:t>پس اگر آن حضرت ناله (امام) حسين عليه السلام را مي شنيد حالشان چگونه بود؟! وقتي</a:t>
            </a:r>
            <a:r>
              <a:rPr lang="en-US" sz="2100" b="1" dirty="0" smtClean="0">
                <a:solidFill>
                  <a:schemeClr val="bg1"/>
                </a:solidFill>
                <a:cs typeface="B Badr" panose="00000400000000000000" pitchFamily="2" charset="-78"/>
              </a:rPr>
              <a:t> </a:t>
            </a:r>
            <a:r>
              <a:rPr lang="en-US" sz="2100" b="1" dirty="0" err="1" smtClean="0">
                <a:solidFill>
                  <a:schemeClr val="bg1"/>
                </a:solidFill>
                <a:cs typeface="B Badr" panose="00000400000000000000" pitchFamily="2" charset="-78"/>
              </a:rPr>
              <a:t>وحشي</a:t>
            </a:r>
            <a:r>
              <a:rPr lang="en-US" sz="2100" b="1" dirty="0" smtClean="0">
                <a:solidFill>
                  <a:schemeClr val="bg1"/>
                </a:solidFill>
                <a:cs typeface="B Badr" panose="00000400000000000000" pitchFamily="2" charset="-78"/>
              </a:rPr>
              <a:t> </a:t>
            </a:r>
            <a:r>
              <a:rPr lang="fa-IR" sz="2100" b="1" dirty="0" smtClean="0">
                <a:solidFill>
                  <a:schemeClr val="bg1"/>
                </a:solidFill>
                <a:cs typeface="B Badr" panose="00000400000000000000" pitchFamily="2" charset="-78"/>
              </a:rPr>
              <a:t>(قاتل حضرت حمزه) مسلمان شده ، پيامبر صلي الله عليه وآله به او فرمودند: صورتت را از من بپوشان (نمي خواهم چشمم به تو بيفتند) اين برخورد حضرت در حالي است كه به خدا قسم مسلمان را به خاطر كاري كه در زمان كفر انجام داده مؤاخذه نمي كنند. با اين حال چگونه </a:t>
            </a:r>
            <a:r>
              <a:rPr lang="en-US" sz="2100" b="1" dirty="0" err="1" smtClean="0">
                <a:solidFill>
                  <a:schemeClr val="bg1"/>
                </a:solidFill>
                <a:cs typeface="B Badr" panose="00000400000000000000" pitchFamily="2" charset="-78"/>
              </a:rPr>
              <a:t>رسول</a:t>
            </a:r>
            <a:r>
              <a:rPr lang="en-US" sz="2100" b="1" dirty="0" smtClean="0">
                <a:solidFill>
                  <a:schemeClr val="bg1"/>
                </a:solidFill>
                <a:cs typeface="B Badr" panose="00000400000000000000" pitchFamily="2" charset="-78"/>
              </a:rPr>
              <a:t> </a:t>
            </a:r>
            <a:r>
              <a:rPr lang="fa-IR" sz="2100" b="1" dirty="0" smtClean="0">
                <a:solidFill>
                  <a:schemeClr val="bg1"/>
                </a:solidFill>
                <a:cs typeface="B Badr" panose="00000400000000000000" pitchFamily="2" charset="-78"/>
              </a:rPr>
              <a:t>خدا </a:t>
            </a:r>
            <a:r>
              <a:rPr lang="en-US" sz="2100" b="1" dirty="0" err="1" smtClean="0">
                <a:solidFill>
                  <a:schemeClr val="bg1"/>
                </a:solidFill>
                <a:cs typeface="B Badr" panose="00000400000000000000" pitchFamily="2" charset="-78"/>
              </a:rPr>
              <a:t>صلى</a:t>
            </a:r>
            <a:r>
              <a:rPr lang="en-US" sz="2100" b="1" dirty="0" smtClean="0">
                <a:solidFill>
                  <a:schemeClr val="bg1"/>
                </a:solidFill>
                <a:cs typeface="B Badr" panose="00000400000000000000" pitchFamily="2" charset="-78"/>
              </a:rPr>
              <a:t> </a:t>
            </a:r>
            <a:r>
              <a:rPr lang="en-US" sz="2100" b="1" dirty="0" err="1">
                <a:solidFill>
                  <a:schemeClr val="bg1"/>
                </a:solidFill>
                <a:cs typeface="B Badr" panose="00000400000000000000" pitchFamily="2" charset="-78"/>
              </a:rPr>
              <a:t>الله</a:t>
            </a:r>
            <a:r>
              <a:rPr lang="en-US" sz="2100" b="1" dirty="0">
                <a:solidFill>
                  <a:schemeClr val="bg1"/>
                </a:solidFill>
                <a:cs typeface="B Badr" panose="00000400000000000000" pitchFamily="2" charset="-78"/>
              </a:rPr>
              <a:t> </a:t>
            </a:r>
            <a:r>
              <a:rPr lang="en-US" sz="2100" b="1" dirty="0" err="1" smtClean="0">
                <a:solidFill>
                  <a:schemeClr val="bg1"/>
                </a:solidFill>
                <a:cs typeface="B Badr" panose="00000400000000000000" pitchFamily="2" charset="-78"/>
              </a:rPr>
              <a:t>عليه</a:t>
            </a:r>
            <a:r>
              <a:rPr lang="fa-IR" sz="2100" b="1" dirty="0" smtClean="0">
                <a:solidFill>
                  <a:schemeClr val="bg1"/>
                </a:solidFill>
                <a:cs typeface="B Badr" panose="00000400000000000000" pitchFamily="2" charset="-78"/>
              </a:rPr>
              <a:t> (و آله)</a:t>
            </a:r>
            <a:r>
              <a:rPr lang="en-US" sz="2100" b="1" dirty="0" smtClean="0">
                <a:solidFill>
                  <a:schemeClr val="bg1"/>
                </a:solidFill>
                <a:cs typeface="B Badr" panose="00000400000000000000" pitchFamily="2" charset="-78"/>
              </a:rPr>
              <a:t> </a:t>
            </a:r>
            <a:r>
              <a:rPr lang="en-US" sz="2100" b="1" dirty="0" err="1">
                <a:solidFill>
                  <a:schemeClr val="bg1"/>
                </a:solidFill>
                <a:cs typeface="B Badr" panose="00000400000000000000" pitchFamily="2" charset="-78"/>
              </a:rPr>
              <a:t>وسلم</a:t>
            </a:r>
            <a:r>
              <a:rPr lang="en-US" sz="2100" b="1" dirty="0">
                <a:solidFill>
                  <a:schemeClr val="bg1"/>
                </a:solidFill>
                <a:cs typeface="B Badr" panose="00000400000000000000" pitchFamily="2" charset="-78"/>
              </a:rPr>
              <a:t> </a:t>
            </a:r>
            <a:r>
              <a:rPr lang="fa-IR" sz="2100" b="1" dirty="0" smtClean="0">
                <a:solidFill>
                  <a:schemeClr val="bg1"/>
                </a:solidFill>
                <a:cs typeface="B Badr" panose="00000400000000000000" pitchFamily="2" charset="-78"/>
              </a:rPr>
              <a:t>مي تواند قاتل (امام) حسين را ببيند خداوند مي فرمايد :</a:t>
            </a:r>
            <a:r>
              <a:rPr lang="fa-IR" sz="2100" b="1" dirty="0">
                <a:solidFill>
                  <a:schemeClr val="bg1"/>
                </a:solidFill>
                <a:cs typeface="B Badr" panose="00000400000000000000" pitchFamily="2" charset="-78"/>
              </a:rPr>
              <a:t> (و آن كس كه مظلوم كشته شده، براى </a:t>
            </a:r>
            <a:r>
              <a:rPr lang="fa-IR" sz="2100" b="1" dirty="0" smtClean="0">
                <a:solidFill>
                  <a:schemeClr val="bg1"/>
                </a:solidFill>
                <a:cs typeface="B Badr" panose="00000400000000000000" pitchFamily="2" charset="-78"/>
              </a:rPr>
              <a:t>وليش </a:t>
            </a:r>
            <a:r>
              <a:rPr lang="fa-IR" sz="2100" b="1" dirty="0">
                <a:solidFill>
                  <a:schemeClr val="bg1"/>
                </a:solidFill>
                <a:cs typeface="B Badr" panose="00000400000000000000" pitchFamily="2" charset="-78"/>
              </a:rPr>
              <a:t>سلطه (و حق قصاص) قرار </a:t>
            </a:r>
            <a:r>
              <a:rPr lang="fa-IR" sz="2100" b="1" dirty="0" smtClean="0">
                <a:solidFill>
                  <a:schemeClr val="bg1"/>
                </a:solidFill>
                <a:cs typeface="B Badr" panose="00000400000000000000" pitchFamily="2" charset="-78"/>
              </a:rPr>
              <a:t>داديم) به قدري به </a:t>
            </a:r>
            <a:r>
              <a:rPr lang="en-US" sz="2100" b="1" dirty="0" err="1" smtClean="0">
                <a:solidFill>
                  <a:schemeClr val="bg1"/>
                </a:solidFill>
                <a:cs typeface="B Badr" panose="00000400000000000000" pitchFamily="2" charset="-78"/>
              </a:rPr>
              <a:t>حسين</a:t>
            </a:r>
            <a:r>
              <a:rPr lang="en-US" sz="2100" b="1" dirty="0" smtClean="0">
                <a:solidFill>
                  <a:schemeClr val="bg1"/>
                </a:solidFill>
                <a:cs typeface="B Badr" panose="00000400000000000000" pitchFamily="2" charset="-78"/>
              </a:rPr>
              <a:t> </a:t>
            </a:r>
            <a:r>
              <a:rPr lang="fa-IR" sz="2100" b="1" dirty="0" smtClean="0">
                <a:solidFill>
                  <a:schemeClr val="bg1"/>
                </a:solidFill>
                <a:cs typeface="B Badr" panose="00000400000000000000" pitchFamily="2" charset="-78"/>
              </a:rPr>
              <a:t>عليه السلام ظلم كردند كه به هيچ كسي به اين مقدار ظلم نمي كنند</a:t>
            </a:r>
            <a:r>
              <a:rPr lang="en-US" sz="2100" b="1" dirty="0" smtClean="0">
                <a:solidFill>
                  <a:schemeClr val="bg1"/>
                </a:solidFill>
                <a:cs typeface="B Badr" panose="00000400000000000000" pitchFamily="2" charset="-78"/>
              </a:rPr>
              <a:t>، </a:t>
            </a:r>
            <a:r>
              <a:rPr lang="fa-IR" sz="2100" b="1" dirty="0" smtClean="0">
                <a:solidFill>
                  <a:schemeClr val="bg1"/>
                </a:solidFill>
                <a:cs typeface="B Badr" panose="00000400000000000000" pitchFamily="2" charset="-78"/>
              </a:rPr>
              <a:t>ا</a:t>
            </a:r>
            <a:r>
              <a:rPr lang="en-US" sz="2100" b="1" dirty="0" smtClean="0">
                <a:solidFill>
                  <a:schemeClr val="bg1"/>
                </a:solidFill>
                <a:cs typeface="B Badr" panose="00000400000000000000" pitchFamily="2" charset="-78"/>
              </a:rPr>
              <a:t>و</a:t>
            </a:r>
            <a:r>
              <a:rPr lang="fa-IR" sz="2100" b="1" dirty="0" smtClean="0">
                <a:solidFill>
                  <a:schemeClr val="bg1"/>
                </a:solidFill>
                <a:cs typeface="B Badr" panose="00000400000000000000" pitchFamily="2" charset="-78"/>
              </a:rPr>
              <a:t> را از آب </a:t>
            </a:r>
            <a:r>
              <a:rPr lang="en-US" sz="2100" b="1" dirty="0" err="1" smtClean="0">
                <a:solidFill>
                  <a:schemeClr val="bg1"/>
                </a:solidFill>
                <a:cs typeface="B Badr" panose="00000400000000000000" pitchFamily="2" charset="-78"/>
              </a:rPr>
              <a:t>منع</a:t>
            </a:r>
            <a:r>
              <a:rPr lang="fa-IR" sz="2100" b="1" dirty="0" smtClean="0">
                <a:solidFill>
                  <a:schemeClr val="bg1"/>
                </a:solidFill>
                <a:cs typeface="B Badr" panose="00000400000000000000" pitchFamily="2" charset="-78"/>
              </a:rPr>
              <a:t> كردند</a:t>
            </a:r>
            <a:r>
              <a:rPr lang="fa-IR" sz="2100" b="1" dirty="0">
                <a:solidFill>
                  <a:schemeClr val="bg1"/>
                </a:solidFill>
                <a:cs typeface="B Badr" panose="00000400000000000000" pitchFamily="2" charset="-78"/>
              </a:rPr>
              <a:t> </a:t>
            </a:r>
            <a:r>
              <a:rPr lang="en-US" sz="2100" b="1" dirty="0" smtClean="0">
                <a:solidFill>
                  <a:schemeClr val="bg1"/>
                </a:solidFill>
                <a:cs typeface="B Badr" panose="00000400000000000000" pitchFamily="2" charset="-78"/>
              </a:rPr>
              <a:t>و</a:t>
            </a:r>
            <a:r>
              <a:rPr lang="fa-IR" sz="2100" b="1" dirty="0" smtClean="0">
                <a:solidFill>
                  <a:schemeClr val="bg1"/>
                </a:solidFill>
                <a:cs typeface="B Badr" panose="00000400000000000000" pitchFamily="2" charset="-78"/>
              </a:rPr>
              <a:t> نگذاشتند به شهر ديگر برود و خانواده اش را اسير كردند و فرزندانش را كشتند و اين مقدار حق كسي نيست كه با حكومت فردي مخالفت كند بلكه اين نشانه اعتقادات فاسد (يزيديان) است. آب از ميان انگشتان جدش مي جوشيد ولي يك قطر هم به او ندادند.</a:t>
            </a:r>
          </a:p>
        </p:txBody>
      </p:sp>
    </p:spTree>
    <p:extLst>
      <p:ext uri="{BB962C8B-B14F-4D97-AF65-F5344CB8AC3E}">
        <p14:creationId xmlns:p14="http://schemas.microsoft.com/office/powerpoint/2010/main" val="370649722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2286000"/>
            <a:ext cx="4953000" cy="1754326"/>
          </a:xfrm>
          <a:prstGeom prst="rect">
            <a:avLst/>
          </a:prstGeom>
          <a:noFill/>
        </p:spPr>
        <p:txBody>
          <a:bodyPr wrap="square" rtlCol="0">
            <a:spAutoFit/>
          </a:bodyPr>
          <a:lstStyle/>
          <a:p>
            <a:pPr algn="ctr" rtl="1"/>
            <a:r>
              <a:rPr lang="fa-IR" sz="5400" dirty="0" smtClean="0">
                <a:solidFill>
                  <a:schemeClr val="bg1"/>
                </a:solidFill>
                <a:cs typeface="B Titr" panose="00000700000000000000" pitchFamily="2" charset="-78"/>
              </a:rPr>
              <a:t>ابوالقاسم تنوخي  قاضي حنفي است</a:t>
            </a:r>
            <a:endParaRPr lang="en-US" sz="5400" dirty="0">
              <a:solidFill>
                <a:schemeClr val="bg1"/>
              </a:solidFill>
              <a:cs typeface="B Titr" panose="00000700000000000000" pitchFamily="2" charset="-78"/>
            </a:endParaRPr>
          </a:p>
        </p:txBody>
      </p:sp>
    </p:spTree>
    <p:extLst>
      <p:ext uri="{BB962C8B-B14F-4D97-AF65-F5344CB8AC3E}">
        <p14:creationId xmlns:p14="http://schemas.microsoft.com/office/powerpoint/2010/main" val="30720908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52400"/>
            <a:ext cx="6004905" cy="647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9381966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52400"/>
            <a:ext cx="5928705"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1290621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01706"/>
            <a:ext cx="5852505" cy="64276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7829503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752600"/>
            <a:ext cx="5410200" cy="3293209"/>
          </a:xfrm>
          <a:prstGeom prst="rect">
            <a:avLst/>
          </a:prstGeom>
        </p:spPr>
        <p:txBody>
          <a:bodyPr wrap="square">
            <a:spAutoFit/>
          </a:bodyPr>
          <a:lstStyle/>
          <a:p>
            <a:pPr algn="ctr" rtl="1"/>
            <a:r>
              <a:rPr lang="fa-IR" sz="4000" b="1" dirty="0" smtClean="0">
                <a:solidFill>
                  <a:schemeClr val="bg1"/>
                </a:solidFill>
                <a:cs typeface="B Titr" panose="00000700000000000000" pitchFamily="2" charset="-78"/>
              </a:rPr>
              <a:t>دستور حضرت صديقه طاهره</a:t>
            </a:r>
          </a:p>
          <a:p>
            <a:pPr algn="ctr" rtl="1"/>
            <a:r>
              <a:rPr lang="fa-IR" sz="4000" b="1" dirty="0" smtClean="0">
                <a:solidFill>
                  <a:schemeClr val="bg1"/>
                </a:solidFill>
                <a:cs typeface="B Titr" panose="00000700000000000000" pitchFamily="2" charset="-78"/>
              </a:rPr>
              <a:t>    فاطمه زهرا </a:t>
            </a:r>
            <a:r>
              <a:rPr lang="fa-IR" sz="1600" b="1" dirty="0">
                <a:solidFill>
                  <a:schemeClr val="bg1"/>
                </a:solidFill>
                <a:cs typeface="B Titr" panose="00000700000000000000" pitchFamily="2" charset="-78"/>
              </a:rPr>
              <a:t>(</a:t>
            </a:r>
            <a:r>
              <a:rPr lang="fa-IR" sz="1600" b="1" dirty="0" smtClean="0">
                <a:solidFill>
                  <a:schemeClr val="bg1"/>
                </a:solidFill>
                <a:cs typeface="B Titr" panose="00000700000000000000" pitchFamily="2" charset="-78"/>
              </a:rPr>
              <a:t>سلام الله عليها)</a:t>
            </a:r>
            <a:r>
              <a:rPr lang="fa-IR" sz="4800" b="1" dirty="0" smtClean="0">
                <a:solidFill>
                  <a:schemeClr val="bg1"/>
                </a:solidFill>
                <a:cs typeface="B Titr" panose="00000700000000000000" pitchFamily="2" charset="-78"/>
              </a:rPr>
              <a:t> </a:t>
            </a:r>
          </a:p>
          <a:p>
            <a:pPr algn="ctr" rtl="1"/>
            <a:r>
              <a:rPr lang="fa-IR" sz="4000" b="1" dirty="0" smtClean="0">
                <a:solidFill>
                  <a:schemeClr val="bg1"/>
                </a:solidFill>
                <a:cs typeface="B Titr" panose="00000700000000000000" pitchFamily="2" charset="-78"/>
              </a:rPr>
              <a:t>به شيعه و سني</a:t>
            </a:r>
            <a:endParaRPr lang="fa-IR" sz="4800" b="1" dirty="0" smtClean="0">
              <a:solidFill>
                <a:schemeClr val="bg1"/>
              </a:solidFill>
              <a:cs typeface="B Titr" panose="00000700000000000000" pitchFamily="2" charset="-78"/>
            </a:endParaRPr>
          </a:p>
          <a:p>
            <a:pPr algn="ctr" rtl="1"/>
            <a:r>
              <a:rPr lang="fa-IR" sz="4000" b="1" dirty="0">
                <a:solidFill>
                  <a:schemeClr val="bg1"/>
                </a:solidFill>
                <a:cs typeface="B Titr" panose="00000700000000000000" pitchFamily="2" charset="-78"/>
              </a:rPr>
              <a:t>براي برگزاري نوحه خواني براي امام حسين عليه </a:t>
            </a:r>
            <a:r>
              <a:rPr lang="fa-IR" sz="4000" b="1" dirty="0" smtClean="0">
                <a:solidFill>
                  <a:schemeClr val="bg1"/>
                </a:solidFill>
                <a:cs typeface="B Titr" panose="00000700000000000000" pitchFamily="2" charset="-78"/>
              </a:rPr>
              <a:t>السلام</a:t>
            </a:r>
          </a:p>
        </p:txBody>
      </p:sp>
    </p:spTree>
    <p:extLst>
      <p:ext uri="{BB962C8B-B14F-4D97-AF65-F5344CB8AC3E}">
        <p14:creationId xmlns:p14="http://schemas.microsoft.com/office/powerpoint/2010/main" val="35743238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491490"/>
            <a:ext cx="5334000" cy="5909310"/>
          </a:xfrm>
          <a:prstGeom prst="rect">
            <a:avLst/>
          </a:prstGeom>
        </p:spPr>
        <p:txBody>
          <a:bodyPr wrap="square">
            <a:spAutoFit/>
          </a:bodyPr>
          <a:lstStyle/>
          <a:p>
            <a:pPr algn="just" rtl="1"/>
            <a:r>
              <a:rPr lang="en-US" sz="2100" dirty="0" err="1" smtClean="0">
                <a:solidFill>
                  <a:schemeClr val="bg1"/>
                </a:solidFill>
                <a:cs typeface="B Badr" panose="00000400000000000000" pitchFamily="2" charset="-78"/>
              </a:rPr>
              <a:t>قال</a:t>
            </a:r>
            <a:r>
              <a:rPr lang="en-US" sz="2100" dirty="0" smtClean="0">
                <a:solidFill>
                  <a:schemeClr val="bg1"/>
                </a:solidFill>
                <a:cs typeface="B Badr" panose="00000400000000000000" pitchFamily="2" charset="-78"/>
              </a:rPr>
              <a:t> </a:t>
            </a:r>
            <a:r>
              <a:rPr lang="en-US" sz="2100" dirty="0" err="1">
                <a:solidFill>
                  <a:schemeClr val="bg1"/>
                </a:solidFill>
                <a:cs typeface="B Badr" panose="00000400000000000000" pitchFamily="2" charset="-78"/>
              </a:rPr>
              <a:t>ابن</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عبد</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الرحيم</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حدثني</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الخالع</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قال</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كنت</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مع</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والدي</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في</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سنة</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ست</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وأربعين</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وثلاثمائة</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وأنا</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صبي</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في</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مجلس</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الكبوذي</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في</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المسجد</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الذي</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بين</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الوراقين</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والصاغة</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وهو</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غاص</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بالناس</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وإذا</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رجل</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قد</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وافى</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وعليه</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مرقعة</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وفي</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يده</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سطيحة</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وركوة</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ومعه</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عكاز</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وهو</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شعث</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فسلم</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على</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الجماعة</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بصوت</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يرفعه</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ثم</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قال</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أنا</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رسول</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فاطمة</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الزهراء</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صلوات</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الله</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عليها</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فقالوا</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مرحبا</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بك</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وأهلا</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ورفعوه</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فقال</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أتعرفون</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لي</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أحمد</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المزوق</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النائح</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فقالوا</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ها</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هو</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جالس</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فقال</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رأيت</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مولاتنا</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عليها</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السلام</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في</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النوم</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فقالت</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لي</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امض</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إلى</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بغداد</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واطلبه</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وقل</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له</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نح</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على</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ابني</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بشعر</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الناشىء</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الذي</a:t>
            </a:r>
            <a:r>
              <a:rPr lang="en-US" sz="2100" dirty="0">
                <a:solidFill>
                  <a:schemeClr val="bg1"/>
                </a:solidFill>
                <a:cs typeface="B Badr" panose="00000400000000000000" pitchFamily="2" charset="-78"/>
              </a:rPr>
              <a:t> </a:t>
            </a:r>
            <a:r>
              <a:rPr lang="en-US" sz="2100" dirty="0" err="1">
                <a:solidFill>
                  <a:schemeClr val="bg1"/>
                </a:solidFill>
                <a:cs typeface="B Badr" panose="00000400000000000000" pitchFamily="2" charset="-78"/>
              </a:rPr>
              <a:t>يقول</a:t>
            </a:r>
            <a:r>
              <a:rPr lang="en-US" sz="2100" dirty="0">
                <a:solidFill>
                  <a:schemeClr val="bg1"/>
                </a:solidFill>
                <a:cs typeface="B Badr" panose="00000400000000000000" pitchFamily="2" charset="-78"/>
              </a:rPr>
              <a:t> </a:t>
            </a:r>
            <a:r>
              <a:rPr lang="en-US" sz="2100" dirty="0" err="1" smtClean="0">
                <a:solidFill>
                  <a:schemeClr val="bg1"/>
                </a:solidFill>
                <a:cs typeface="B Badr" panose="00000400000000000000" pitchFamily="2" charset="-78"/>
              </a:rPr>
              <a:t>فيه</a:t>
            </a:r>
            <a:r>
              <a:rPr lang="fa-IR" sz="2100" dirty="0" smtClean="0">
                <a:solidFill>
                  <a:schemeClr val="bg1"/>
                </a:solidFill>
                <a:cs typeface="B Badr" panose="00000400000000000000" pitchFamily="2" charset="-78"/>
              </a:rPr>
              <a:t> :</a:t>
            </a:r>
            <a:endParaRPr lang="fa-IR" sz="2100" dirty="0">
              <a:solidFill>
                <a:schemeClr val="bg1"/>
              </a:solidFill>
              <a:cs typeface="B Badr" panose="00000400000000000000" pitchFamily="2" charset="-78"/>
            </a:endParaRPr>
          </a:p>
          <a:p>
            <a:pPr algn="just" rtl="1"/>
            <a:r>
              <a:rPr lang="fa-IR" sz="2100" dirty="0">
                <a:solidFill>
                  <a:schemeClr val="bg1"/>
                </a:solidFill>
                <a:cs typeface="B Badr" panose="00000400000000000000" pitchFamily="2" charset="-78"/>
              </a:rPr>
              <a:t>بني أحمد قلبي لكم يتقطع  </a:t>
            </a:r>
            <a:r>
              <a:rPr lang="fa-IR" sz="2100" dirty="0" smtClean="0">
                <a:solidFill>
                  <a:schemeClr val="bg1"/>
                </a:solidFill>
                <a:cs typeface="B Badr" panose="00000400000000000000" pitchFamily="2" charset="-78"/>
              </a:rPr>
              <a:t>  بمثل </a:t>
            </a:r>
            <a:r>
              <a:rPr lang="fa-IR" sz="2100" dirty="0">
                <a:solidFill>
                  <a:schemeClr val="bg1"/>
                </a:solidFill>
                <a:cs typeface="B Badr" panose="00000400000000000000" pitchFamily="2" charset="-78"/>
              </a:rPr>
              <a:t>مصابي فيكم ليس يسمع  </a:t>
            </a:r>
          </a:p>
          <a:p>
            <a:pPr algn="just" rtl="1"/>
            <a:endParaRPr lang="fa-IR" sz="2100" dirty="0" smtClean="0">
              <a:solidFill>
                <a:schemeClr val="bg1"/>
              </a:solidFill>
              <a:cs typeface="B Badr" panose="00000400000000000000" pitchFamily="2" charset="-78"/>
            </a:endParaRPr>
          </a:p>
          <a:p>
            <a:pPr algn="just" rtl="1"/>
            <a:r>
              <a:rPr lang="fa-IR" sz="2100" dirty="0" smtClean="0">
                <a:solidFill>
                  <a:schemeClr val="bg1"/>
                </a:solidFill>
                <a:cs typeface="B Badr" panose="00000400000000000000" pitchFamily="2" charset="-78"/>
              </a:rPr>
              <a:t>وكان </a:t>
            </a:r>
            <a:r>
              <a:rPr lang="fa-IR" sz="2100" dirty="0">
                <a:solidFill>
                  <a:schemeClr val="bg1"/>
                </a:solidFill>
                <a:cs typeface="B Badr" panose="00000400000000000000" pitchFamily="2" charset="-78"/>
              </a:rPr>
              <a:t>الناشىء حاضرا فلطم لطما عظيما على وجهه وتبعه المزوق والناس كلهم </a:t>
            </a:r>
            <a:r>
              <a:rPr lang="fa-IR" sz="2100" dirty="0" smtClean="0">
                <a:solidFill>
                  <a:schemeClr val="bg1"/>
                </a:solidFill>
                <a:cs typeface="B Badr" panose="00000400000000000000" pitchFamily="2" charset="-78"/>
              </a:rPr>
              <a:t>وكان </a:t>
            </a:r>
            <a:r>
              <a:rPr lang="fa-IR" sz="2100" dirty="0">
                <a:solidFill>
                  <a:schemeClr val="bg1"/>
                </a:solidFill>
                <a:cs typeface="B Badr" panose="00000400000000000000" pitchFamily="2" charset="-78"/>
              </a:rPr>
              <a:t>أشد الناس في ذلك الناشىء ثم المزوق ثم ناحوا بهذه القصيدة في ذلك اليوم إلى أن صلى الناس الظهر وتقوض المجلس وجهدوا بالرجل أن يقبل شيئا منهم فقال والله لو أعطيت الدنيا ما أخذتها فإنني لا أرى أن أكون رسول مولاتي عليها السلام ثم آخذ عن ذلك عوضا وانصرف ولم يقبل شيئا </a:t>
            </a:r>
          </a:p>
          <a:p>
            <a:pPr algn="just" rtl="1"/>
            <a:r>
              <a:rPr lang="fa-IR" sz="2100" dirty="0">
                <a:solidFill>
                  <a:schemeClr val="bg1"/>
                </a:solidFill>
                <a:cs typeface="B Badr" panose="00000400000000000000" pitchFamily="2" charset="-78"/>
              </a:rPr>
              <a:t>معجم </a:t>
            </a:r>
            <a:r>
              <a:rPr lang="fa-IR" sz="2100" dirty="0" smtClean="0">
                <a:solidFill>
                  <a:schemeClr val="bg1"/>
                </a:solidFill>
                <a:cs typeface="B Badr" panose="00000400000000000000" pitchFamily="2" charset="-78"/>
              </a:rPr>
              <a:t>الأدباء ، ج 4 ، صص 149-150.</a:t>
            </a:r>
            <a:endParaRPr lang="en-US" sz="2100" dirty="0">
              <a:solidFill>
                <a:schemeClr val="bg1"/>
              </a:solidFill>
              <a:cs typeface="B Badr" panose="00000400000000000000" pitchFamily="2" charset="-78"/>
            </a:endParaRPr>
          </a:p>
        </p:txBody>
      </p:sp>
    </p:spTree>
    <p:extLst>
      <p:ext uri="{BB962C8B-B14F-4D97-AF65-F5344CB8AC3E}">
        <p14:creationId xmlns:p14="http://schemas.microsoft.com/office/powerpoint/2010/main" val="34723697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491490"/>
            <a:ext cx="5334000" cy="5909310"/>
          </a:xfrm>
          <a:prstGeom prst="rect">
            <a:avLst/>
          </a:prstGeom>
        </p:spPr>
        <p:txBody>
          <a:bodyPr wrap="square">
            <a:spAutoFit/>
          </a:bodyPr>
          <a:lstStyle/>
          <a:p>
            <a:pPr algn="just" rtl="1"/>
            <a:r>
              <a:rPr lang="en-US" dirty="0" err="1" smtClean="0">
                <a:solidFill>
                  <a:schemeClr val="bg1"/>
                </a:solidFill>
                <a:cs typeface="B Badr" panose="00000400000000000000" pitchFamily="2" charset="-78"/>
              </a:rPr>
              <a:t>خالع</a:t>
            </a:r>
            <a:r>
              <a:rPr lang="en-US" dirty="0" smtClean="0">
                <a:solidFill>
                  <a:schemeClr val="bg1"/>
                </a:solidFill>
                <a:cs typeface="B Badr" panose="00000400000000000000" pitchFamily="2" charset="-78"/>
              </a:rPr>
              <a:t> </a:t>
            </a:r>
            <a:r>
              <a:rPr lang="fa-IR" dirty="0" smtClean="0">
                <a:solidFill>
                  <a:schemeClr val="bg1"/>
                </a:solidFill>
                <a:cs typeface="B Badr" panose="00000400000000000000" pitchFamily="2" charset="-78"/>
              </a:rPr>
              <a:t>گفت در سال 346 من خردسال بودم ، با پدرم به مجلس كبوذي محدث كه در مسجدي </a:t>
            </a:r>
            <a:r>
              <a:rPr lang="ar-SA" dirty="0">
                <a:solidFill>
                  <a:schemeClr val="bg1"/>
                </a:solidFill>
                <a:cs typeface="B Badr" panose="00000400000000000000" pitchFamily="2" charset="-78"/>
              </a:rPr>
              <a:t>بين بازار كتابفروشها و زرگرها منعقد </a:t>
            </a:r>
            <a:r>
              <a:rPr lang="ar-SA" dirty="0" smtClean="0">
                <a:solidFill>
                  <a:schemeClr val="bg1"/>
                </a:solidFill>
                <a:cs typeface="B Badr" panose="00000400000000000000" pitchFamily="2" charset="-78"/>
              </a:rPr>
              <a:t>مى</a:t>
            </a:r>
            <a:r>
              <a:rPr lang="fa-IR" dirty="0" smtClean="0">
                <a:solidFill>
                  <a:schemeClr val="bg1"/>
                </a:solidFill>
                <a:cs typeface="B Badr" panose="00000400000000000000" pitchFamily="2" charset="-78"/>
              </a:rPr>
              <a:t> </a:t>
            </a:r>
            <a:r>
              <a:rPr lang="ar-SA" dirty="0" smtClean="0">
                <a:solidFill>
                  <a:schemeClr val="bg1"/>
                </a:solidFill>
                <a:cs typeface="B Badr" panose="00000400000000000000" pitchFamily="2" charset="-78"/>
              </a:rPr>
              <a:t>شد</a:t>
            </a:r>
            <a:r>
              <a:rPr lang="fa-IR" dirty="0" smtClean="0">
                <a:solidFill>
                  <a:schemeClr val="bg1"/>
                </a:solidFill>
                <a:cs typeface="B Badr" panose="00000400000000000000" pitchFamily="2" charset="-78"/>
              </a:rPr>
              <a:t>، رفتيم ،</a:t>
            </a:r>
            <a:r>
              <a:rPr lang="ar-SA" dirty="0" smtClean="0">
                <a:solidFill>
                  <a:schemeClr val="bg1"/>
                </a:solidFill>
                <a:cs typeface="B Badr" panose="00000400000000000000" pitchFamily="2" charset="-78"/>
              </a:rPr>
              <a:t> </a:t>
            </a:r>
            <a:r>
              <a:rPr lang="ar-SA" dirty="0">
                <a:solidFill>
                  <a:schemeClr val="bg1"/>
                </a:solidFill>
                <a:cs typeface="B Badr" panose="00000400000000000000" pitchFamily="2" charset="-78"/>
              </a:rPr>
              <a:t>مجلس پر بود ، ناگهان مردى از راه رسيد : قبائى پر وصله به تن داشت ، در </a:t>
            </a:r>
            <a:r>
              <a:rPr lang="ar-SA" dirty="0" smtClean="0">
                <a:solidFill>
                  <a:schemeClr val="bg1"/>
                </a:solidFill>
                <a:cs typeface="B Badr" panose="00000400000000000000" pitchFamily="2" charset="-78"/>
              </a:rPr>
              <a:t>يك</a:t>
            </a:r>
            <a:r>
              <a:rPr lang="fa-IR" dirty="0" smtClean="0">
                <a:solidFill>
                  <a:schemeClr val="bg1"/>
                </a:solidFill>
                <a:cs typeface="B Badr" panose="00000400000000000000" pitchFamily="2" charset="-78"/>
              </a:rPr>
              <a:t> </a:t>
            </a:r>
            <a:r>
              <a:rPr lang="ar-SA" dirty="0" smtClean="0">
                <a:solidFill>
                  <a:schemeClr val="bg1"/>
                </a:solidFill>
                <a:cs typeface="B Badr" panose="00000400000000000000" pitchFamily="2" charset="-78"/>
              </a:rPr>
              <a:t>دست </a:t>
            </a:r>
            <a:r>
              <a:rPr lang="ar-SA" dirty="0">
                <a:solidFill>
                  <a:schemeClr val="bg1"/>
                </a:solidFill>
                <a:cs typeface="B Badr" panose="00000400000000000000" pitchFamily="2" charset="-78"/>
              </a:rPr>
              <a:t>مشك آب و </a:t>
            </a:r>
            <a:r>
              <a:rPr lang="ar-SA" dirty="0" smtClean="0">
                <a:solidFill>
                  <a:schemeClr val="bg1"/>
                </a:solidFill>
                <a:cs typeface="B Badr" panose="00000400000000000000" pitchFamily="2" charset="-78"/>
              </a:rPr>
              <a:t>انبان </a:t>
            </a:r>
            <a:r>
              <a:rPr lang="ar-SA" dirty="0">
                <a:solidFill>
                  <a:schemeClr val="bg1"/>
                </a:solidFill>
                <a:cs typeface="B Badr" panose="00000400000000000000" pitchFamily="2" charset="-78"/>
              </a:rPr>
              <a:t>غذا و </a:t>
            </a:r>
            <a:r>
              <a:rPr lang="fa-IR" dirty="0" smtClean="0">
                <a:solidFill>
                  <a:schemeClr val="bg1"/>
                </a:solidFill>
                <a:cs typeface="B Badr" panose="00000400000000000000" pitchFamily="2" charset="-78"/>
              </a:rPr>
              <a:t>به </a:t>
            </a:r>
            <a:r>
              <a:rPr lang="ar-SA" dirty="0" smtClean="0">
                <a:solidFill>
                  <a:schemeClr val="bg1"/>
                </a:solidFill>
                <a:cs typeface="B Badr" panose="00000400000000000000" pitchFamily="2" charset="-78"/>
              </a:rPr>
              <a:t>دست ديگر</a:t>
            </a:r>
            <a:r>
              <a:rPr lang="fa-IR" dirty="0" smtClean="0">
                <a:solidFill>
                  <a:schemeClr val="bg1"/>
                </a:solidFill>
                <a:cs typeface="B Badr" panose="00000400000000000000" pitchFamily="2" charset="-78"/>
              </a:rPr>
              <a:t>ش</a:t>
            </a:r>
            <a:r>
              <a:rPr lang="ar-SA" dirty="0" smtClean="0">
                <a:solidFill>
                  <a:schemeClr val="bg1"/>
                </a:solidFill>
                <a:cs typeface="B Badr" panose="00000400000000000000" pitchFamily="2" charset="-78"/>
              </a:rPr>
              <a:t> </a:t>
            </a:r>
            <a:r>
              <a:rPr lang="ar-SA" dirty="0">
                <a:solidFill>
                  <a:schemeClr val="bg1"/>
                </a:solidFill>
                <a:cs typeface="B Badr" panose="00000400000000000000" pitchFamily="2" charset="-78"/>
              </a:rPr>
              <a:t>چوبدستى </a:t>
            </a:r>
            <a:r>
              <a:rPr lang="fa-IR" dirty="0" smtClean="0">
                <a:solidFill>
                  <a:schemeClr val="bg1"/>
                </a:solidFill>
                <a:cs typeface="B Badr" panose="00000400000000000000" pitchFamily="2" charset="-78"/>
              </a:rPr>
              <a:t>بود</a:t>
            </a:r>
            <a:r>
              <a:rPr lang="ar-SA" dirty="0" smtClean="0">
                <a:solidFill>
                  <a:schemeClr val="bg1"/>
                </a:solidFill>
                <a:cs typeface="B Badr" panose="00000400000000000000" pitchFamily="2" charset="-78"/>
              </a:rPr>
              <a:t>، </a:t>
            </a:r>
            <a:r>
              <a:rPr lang="fa-IR" dirty="0" smtClean="0">
                <a:solidFill>
                  <a:schemeClr val="bg1"/>
                </a:solidFill>
                <a:cs typeface="B Badr" panose="00000400000000000000" pitchFamily="2" charset="-78"/>
              </a:rPr>
              <a:t>با صداي بلند </a:t>
            </a:r>
            <a:r>
              <a:rPr lang="ar-SA" dirty="0" smtClean="0">
                <a:solidFill>
                  <a:schemeClr val="bg1"/>
                </a:solidFill>
                <a:cs typeface="B Badr" panose="00000400000000000000" pitchFamily="2" charset="-78"/>
              </a:rPr>
              <a:t>سلام </a:t>
            </a:r>
            <a:r>
              <a:rPr lang="ar-SA" dirty="0">
                <a:solidFill>
                  <a:schemeClr val="bg1"/>
                </a:solidFill>
                <a:cs typeface="B Badr" panose="00000400000000000000" pitchFamily="2" charset="-78"/>
              </a:rPr>
              <a:t>كرد و </a:t>
            </a:r>
            <a:r>
              <a:rPr lang="ar-SA" dirty="0" smtClean="0">
                <a:solidFill>
                  <a:schemeClr val="bg1"/>
                </a:solidFill>
                <a:cs typeface="B Badr" panose="00000400000000000000" pitchFamily="2" charset="-78"/>
              </a:rPr>
              <a:t>گفت </a:t>
            </a:r>
            <a:r>
              <a:rPr lang="ar-SA" dirty="0">
                <a:solidFill>
                  <a:schemeClr val="bg1"/>
                </a:solidFill>
                <a:cs typeface="B Badr" panose="00000400000000000000" pitchFamily="2" charset="-78"/>
              </a:rPr>
              <a:t>: من </a:t>
            </a:r>
            <a:r>
              <a:rPr lang="ar-SA" dirty="0" smtClean="0">
                <a:solidFill>
                  <a:schemeClr val="bg1"/>
                </a:solidFill>
                <a:cs typeface="B Badr" panose="00000400000000000000" pitchFamily="2" charset="-78"/>
              </a:rPr>
              <a:t>فرستاده فاطمه </a:t>
            </a:r>
            <a:r>
              <a:rPr lang="ar-SA" dirty="0">
                <a:solidFill>
                  <a:schemeClr val="bg1"/>
                </a:solidFill>
                <a:cs typeface="B Badr" panose="00000400000000000000" pitchFamily="2" charset="-78"/>
              </a:rPr>
              <a:t>زهرا </a:t>
            </a:r>
            <a:r>
              <a:rPr lang="fa-IR" dirty="0" smtClean="0">
                <a:solidFill>
                  <a:schemeClr val="bg1"/>
                </a:solidFill>
                <a:cs typeface="B Badr" panose="00000400000000000000" pitchFamily="2" charset="-78"/>
              </a:rPr>
              <a:t>سلام الله عليها </a:t>
            </a:r>
            <a:r>
              <a:rPr lang="ar-SA" dirty="0" smtClean="0">
                <a:solidFill>
                  <a:schemeClr val="bg1"/>
                </a:solidFill>
                <a:cs typeface="B Badr" panose="00000400000000000000" pitchFamily="2" charset="-78"/>
              </a:rPr>
              <a:t>هستم </a:t>
            </a:r>
            <a:r>
              <a:rPr lang="ar-SA" dirty="0">
                <a:solidFill>
                  <a:schemeClr val="bg1"/>
                </a:solidFill>
                <a:cs typeface="B Badr" panose="00000400000000000000" pitchFamily="2" charset="-78"/>
              </a:rPr>
              <a:t>. گفتند : خوش آمدى </a:t>
            </a:r>
            <a:r>
              <a:rPr lang="fa-IR" dirty="0" smtClean="0">
                <a:solidFill>
                  <a:schemeClr val="bg1"/>
                </a:solidFill>
                <a:cs typeface="B Badr" panose="00000400000000000000" pitchFamily="2" charset="-78"/>
              </a:rPr>
              <a:t>و او را گرامي داشتند</a:t>
            </a:r>
            <a:r>
              <a:rPr lang="ar-SA" dirty="0" smtClean="0">
                <a:solidFill>
                  <a:schemeClr val="bg1"/>
                </a:solidFill>
                <a:cs typeface="B Badr" panose="00000400000000000000" pitchFamily="2" charset="-78"/>
              </a:rPr>
              <a:t>. </a:t>
            </a:r>
            <a:r>
              <a:rPr lang="ar-SA" dirty="0">
                <a:solidFill>
                  <a:schemeClr val="bg1"/>
                </a:solidFill>
                <a:cs typeface="B Badr" panose="00000400000000000000" pitchFamily="2" charset="-78"/>
              </a:rPr>
              <a:t>گفت : </a:t>
            </a:r>
            <a:r>
              <a:rPr lang="ar-SA" dirty="0" smtClean="0">
                <a:solidFill>
                  <a:schemeClr val="bg1"/>
                </a:solidFill>
                <a:cs typeface="B Badr" panose="00000400000000000000" pitchFamily="2" charset="-78"/>
              </a:rPr>
              <a:t>مى</a:t>
            </a:r>
            <a:r>
              <a:rPr lang="fa-IR" dirty="0" smtClean="0">
                <a:solidFill>
                  <a:schemeClr val="bg1"/>
                </a:solidFill>
                <a:cs typeface="B Badr" panose="00000400000000000000" pitchFamily="2" charset="-78"/>
              </a:rPr>
              <a:t> </a:t>
            </a:r>
            <a:r>
              <a:rPr lang="ar-SA" dirty="0" smtClean="0">
                <a:solidFill>
                  <a:schemeClr val="bg1"/>
                </a:solidFill>
                <a:cs typeface="B Badr" panose="00000400000000000000" pitchFamily="2" charset="-78"/>
              </a:rPr>
              <a:t>توانيد </a:t>
            </a:r>
            <a:r>
              <a:rPr lang="ar-SA" dirty="0">
                <a:solidFill>
                  <a:schemeClr val="bg1"/>
                </a:solidFill>
                <a:cs typeface="B Badr" panose="00000400000000000000" pitchFamily="2" charset="-78"/>
              </a:rPr>
              <a:t>احمد مزوق نوحه خوان را </a:t>
            </a:r>
            <a:r>
              <a:rPr lang="ar-SA" dirty="0" smtClean="0">
                <a:solidFill>
                  <a:schemeClr val="bg1"/>
                </a:solidFill>
                <a:cs typeface="B Badr" panose="00000400000000000000" pitchFamily="2" charset="-78"/>
              </a:rPr>
              <a:t>ب</a:t>
            </a:r>
            <a:r>
              <a:rPr lang="fa-IR" dirty="0" smtClean="0">
                <a:solidFill>
                  <a:schemeClr val="bg1"/>
                </a:solidFill>
                <a:cs typeface="B Badr" panose="00000400000000000000" pitchFamily="2" charset="-78"/>
              </a:rPr>
              <a:t>ه </a:t>
            </a:r>
            <a:r>
              <a:rPr lang="ar-SA" dirty="0" smtClean="0">
                <a:solidFill>
                  <a:schemeClr val="bg1"/>
                </a:solidFill>
                <a:cs typeface="B Badr" panose="00000400000000000000" pitchFamily="2" charset="-78"/>
              </a:rPr>
              <a:t>من </a:t>
            </a:r>
            <a:r>
              <a:rPr lang="ar-SA" dirty="0">
                <a:solidFill>
                  <a:schemeClr val="bg1"/>
                </a:solidFill>
                <a:cs typeface="B Badr" panose="00000400000000000000" pitchFamily="2" charset="-78"/>
              </a:rPr>
              <a:t>معرفى كنيد ؟ گفتند : آرى همين است كه اينجا نشسته . گفت : خاتونم </a:t>
            </a:r>
            <a:r>
              <a:rPr lang="fa-IR" dirty="0" smtClean="0">
                <a:solidFill>
                  <a:schemeClr val="bg1"/>
                </a:solidFill>
                <a:cs typeface="B Badr" panose="00000400000000000000" pitchFamily="2" charset="-78"/>
              </a:rPr>
              <a:t>حضرت فاطمه زهرا سلام الله عليها </a:t>
            </a:r>
            <a:r>
              <a:rPr lang="ar-SA" dirty="0" smtClean="0">
                <a:solidFill>
                  <a:schemeClr val="bg1"/>
                </a:solidFill>
                <a:cs typeface="B Badr" panose="00000400000000000000" pitchFamily="2" charset="-78"/>
              </a:rPr>
              <a:t>را </a:t>
            </a:r>
            <a:r>
              <a:rPr lang="ar-SA" dirty="0">
                <a:solidFill>
                  <a:schemeClr val="bg1"/>
                </a:solidFill>
                <a:cs typeface="B Badr" panose="00000400000000000000" pitchFamily="2" charset="-78"/>
              </a:rPr>
              <a:t>در خواب ديدم ، فرمود : راهى بغداد شو و احمد را </a:t>
            </a:r>
            <a:r>
              <a:rPr lang="ar-SA" dirty="0" smtClean="0">
                <a:solidFill>
                  <a:schemeClr val="bg1"/>
                </a:solidFill>
                <a:cs typeface="B Badr" panose="00000400000000000000" pitchFamily="2" charset="-78"/>
              </a:rPr>
              <a:t>بجو</a:t>
            </a:r>
            <a:r>
              <a:rPr lang="fa-IR" dirty="0" smtClean="0">
                <a:solidFill>
                  <a:schemeClr val="bg1"/>
                </a:solidFill>
                <a:cs typeface="B Badr" panose="00000400000000000000" pitchFamily="2" charset="-78"/>
              </a:rPr>
              <a:t>ي</a:t>
            </a:r>
            <a:r>
              <a:rPr lang="ar-SA" dirty="0" smtClean="0">
                <a:solidFill>
                  <a:schemeClr val="bg1"/>
                </a:solidFill>
                <a:cs typeface="B Badr" panose="00000400000000000000" pitchFamily="2" charset="-78"/>
              </a:rPr>
              <a:t> </a:t>
            </a:r>
            <a:r>
              <a:rPr lang="ar-SA" dirty="0">
                <a:solidFill>
                  <a:schemeClr val="bg1"/>
                </a:solidFill>
                <a:cs typeface="B Badr" panose="00000400000000000000" pitchFamily="2" charset="-78"/>
              </a:rPr>
              <a:t>و </a:t>
            </a:r>
            <a:r>
              <a:rPr lang="ar-SA" dirty="0" smtClean="0">
                <a:solidFill>
                  <a:schemeClr val="bg1"/>
                </a:solidFill>
                <a:cs typeface="B Badr" panose="00000400000000000000" pitchFamily="2" charset="-78"/>
              </a:rPr>
              <a:t>ب</a:t>
            </a:r>
            <a:r>
              <a:rPr lang="fa-IR" dirty="0" smtClean="0">
                <a:solidFill>
                  <a:schemeClr val="bg1"/>
                </a:solidFill>
                <a:cs typeface="B Badr" panose="00000400000000000000" pitchFamily="2" charset="-78"/>
              </a:rPr>
              <a:t>ه ا</a:t>
            </a:r>
            <a:r>
              <a:rPr lang="ar-SA" dirty="0" smtClean="0">
                <a:solidFill>
                  <a:schemeClr val="bg1"/>
                </a:solidFill>
                <a:cs typeface="B Badr" panose="00000400000000000000" pitchFamily="2" charset="-78"/>
              </a:rPr>
              <a:t>و بگو </a:t>
            </a:r>
            <a:r>
              <a:rPr lang="ar-SA" dirty="0">
                <a:solidFill>
                  <a:schemeClr val="bg1"/>
                </a:solidFill>
                <a:cs typeface="B Badr" panose="00000400000000000000" pitchFamily="2" charset="-78"/>
              </a:rPr>
              <a:t>كه </a:t>
            </a:r>
            <a:r>
              <a:rPr lang="ar-SA" dirty="0" smtClean="0">
                <a:solidFill>
                  <a:schemeClr val="bg1"/>
                </a:solidFill>
                <a:cs typeface="B Badr" panose="00000400000000000000" pitchFamily="2" charset="-78"/>
              </a:rPr>
              <a:t>بر</a:t>
            </a:r>
            <a:r>
              <a:rPr lang="fa-IR" dirty="0" smtClean="0">
                <a:solidFill>
                  <a:schemeClr val="bg1"/>
                </a:solidFill>
                <a:cs typeface="B Badr" panose="00000400000000000000" pitchFamily="2" charset="-78"/>
              </a:rPr>
              <a:t>اي</a:t>
            </a:r>
            <a:r>
              <a:rPr lang="ar-SA" dirty="0" smtClean="0">
                <a:solidFill>
                  <a:schemeClr val="bg1"/>
                </a:solidFill>
                <a:cs typeface="B Badr" panose="00000400000000000000" pitchFamily="2" charset="-78"/>
              </a:rPr>
              <a:t> </a:t>
            </a:r>
            <a:r>
              <a:rPr lang="ar-SA" dirty="0">
                <a:solidFill>
                  <a:schemeClr val="bg1"/>
                </a:solidFill>
                <a:cs typeface="B Badr" panose="00000400000000000000" pitchFamily="2" charset="-78"/>
              </a:rPr>
              <a:t>فرزندم </a:t>
            </a:r>
            <a:r>
              <a:rPr lang="fa-IR" dirty="0" smtClean="0">
                <a:solidFill>
                  <a:schemeClr val="bg1"/>
                </a:solidFill>
                <a:cs typeface="B Badr" panose="00000400000000000000" pitchFamily="2" charset="-78"/>
              </a:rPr>
              <a:t>(حسين عليه السلام ) </a:t>
            </a:r>
            <a:r>
              <a:rPr lang="ar-SA" dirty="0" smtClean="0">
                <a:solidFill>
                  <a:schemeClr val="bg1"/>
                </a:solidFill>
                <a:cs typeface="B Badr" panose="00000400000000000000" pitchFamily="2" charset="-78"/>
              </a:rPr>
              <a:t>با </a:t>
            </a:r>
            <a:r>
              <a:rPr lang="ar-SA" dirty="0">
                <a:solidFill>
                  <a:schemeClr val="bg1"/>
                </a:solidFill>
                <a:cs typeface="B Badr" panose="00000400000000000000" pitchFamily="2" charset="-78"/>
              </a:rPr>
              <a:t>شعر </a:t>
            </a:r>
            <a:r>
              <a:rPr lang="fa-IR" dirty="0" smtClean="0">
                <a:solidFill>
                  <a:schemeClr val="bg1"/>
                </a:solidFill>
                <a:cs typeface="B Badr" panose="00000400000000000000" pitchFamily="2" charset="-78"/>
              </a:rPr>
              <a:t>(علي بن عبدالله بن وصيف) </a:t>
            </a:r>
            <a:r>
              <a:rPr lang="ar-SA" dirty="0" smtClean="0">
                <a:solidFill>
                  <a:schemeClr val="bg1"/>
                </a:solidFill>
                <a:cs typeface="B Badr" panose="00000400000000000000" pitchFamily="2" charset="-78"/>
              </a:rPr>
              <a:t>ناشى </a:t>
            </a:r>
            <a:r>
              <a:rPr lang="ar-SA" dirty="0">
                <a:solidFill>
                  <a:schemeClr val="bg1"/>
                </a:solidFill>
                <a:cs typeface="B Badr" panose="00000400000000000000" pitchFamily="2" charset="-78"/>
              </a:rPr>
              <a:t>نوحه سرائى كند ، آنجا كه </a:t>
            </a:r>
            <a:r>
              <a:rPr lang="ar-SA" dirty="0" smtClean="0">
                <a:solidFill>
                  <a:schemeClr val="bg1"/>
                </a:solidFill>
                <a:cs typeface="B Badr" panose="00000400000000000000" pitchFamily="2" charset="-78"/>
              </a:rPr>
              <a:t>مى</a:t>
            </a:r>
            <a:r>
              <a:rPr lang="fa-IR" dirty="0" smtClean="0">
                <a:solidFill>
                  <a:schemeClr val="bg1"/>
                </a:solidFill>
                <a:cs typeface="B Badr" panose="00000400000000000000" pitchFamily="2" charset="-78"/>
              </a:rPr>
              <a:t> </a:t>
            </a:r>
            <a:r>
              <a:rPr lang="ar-SA" dirty="0" smtClean="0">
                <a:solidFill>
                  <a:schemeClr val="bg1"/>
                </a:solidFill>
                <a:cs typeface="B Badr" panose="00000400000000000000" pitchFamily="2" charset="-78"/>
              </a:rPr>
              <a:t>گويد </a:t>
            </a:r>
            <a:r>
              <a:rPr lang="ar-SA" dirty="0">
                <a:solidFill>
                  <a:schemeClr val="bg1"/>
                </a:solidFill>
                <a:cs typeface="B Badr" panose="00000400000000000000" pitchFamily="2" charset="-78"/>
              </a:rPr>
              <a:t>: </a:t>
            </a:r>
            <a:endParaRPr lang="fa-IR" dirty="0" smtClean="0">
              <a:solidFill>
                <a:schemeClr val="bg1"/>
              </a:solidFill>
              <a:cs typeface="B Badr" panose="00000400000000000000" pitchFamily="2" charset="-78"/>
            </a:endParaRPr>
          </a:p>
          <a:p>
            <a:pPr algn="just" rtl="1"/>
            <a:r>
              <a:rPr lang="ar-SA" dirty="0" smtClean="0">
                <a:solidFill>
                  <a:schemeClr val="bg1"/>
                </a:solidFill>
                <a:cs typeface="B Badr" panose="00000400000000000000" pitchFamily="2" charset="-78"/>
              </a:rPr>
              <a:t>اى </a:t>
            </a:r>
            <a:r>
              <a:rPr lang="ar-SA" dirty="0">
                <a:solidFill>
                  <a:schemeClr val="bg1"/>
                </a:solidFill>
                <a:cs typeface="B Badr" panose="00000400000000000000" pitchFamily="2" charset="-78"/>
              </a:rPr>
              <a:t>زادگان </a:t>
            </a:r>
            <a:r>
              <a:rPr lang="ar-SA" dirty="0" smtClean="0">
                <a:solidFill>
                  <a:schemeClr val="bg1"/>
                </a:solidFill>
                <a:cs typeface="B Badr" panose="00000400000000000000" pitchFamily="2" charset="-78"/>
              </a:rPr>
              <a:t>احمد</a:t>
            </a:r>
            <a:r>
              <a:rPr lang="fa-IR" dirty="0" smtClean="0">
                <a:solidFill>
                  <a:schemeClr val="bg1"/>
                </a:solidFill>
                <a:cs typeface="B Badr" panose="00000400000000000000" pitchFamily="2" charset="-78"/>
              </a:rPr>
              <a:t>!</a:t>
            </a:r>
            <a:r>
              <a:rPr lang="ar-SA" dirty="0" smtClean="0">
                <a:solidFill>
                  <a:schemeClr val="bg1"/>
                </a:solidFill>
                <a:cs typeface="B Badr" panose="00000400000000000000" pitchFamily="2" charset="-78"/>
              </a:rPr>
              <a:t> جگرم </a:t>
            </a:r>
            <a:r>
              <a:rPr lang="ar-SA" dirty="0">
                <a:solidFill>
                  <a:schemeClr val="bg1"/>
                </a:solidFill>
                <a:cs typeface="B Badr" panose="00000400000000000000" pitchFamily="2" charset="-78"/>
              </a:rPr>
              <a:t>در ماتم شما از هم </a:t>
            </a:r>
            <a:r>
              <a:rPr lang="ar-SA" dirty="0" smtClean="0">
                <a:solidFill>
                  <a:schemeClr val="bg1"/>
                </a:solidFill>
                <a:cs typeface="B Badr" panose="00000400000000000000" pitchFamily="2" charset="-78"/>
              </a:rPr>
              <a:t>گسيخت</a:t>
            </a:r>
            <a:endParaRPr lang="fa-IR" dirty="0" smtClean="0">
              <a:solidFill>
                <a:schemeClr val="bg1"/>
              </a:solidFill>
              <a:cs typeface="B Badr" panose="00000400000000000000" pitchFamily="2" charset="-78"/>
            </a:endParaRPr>
          </a:p>
          <a:p>
            <a:pPr algn="just" rtl="1"/>
            <a:r>
              <a:rPr lang="ar-SA" dirty="0" smtClean="0">
                <a:solidFill>
                  <a:schemeClr val="bg1"/>
                </a:solidFill>
                <a:cs typeface="B Badr" panose="00000400000000000000" pitchFamily="2" charset="-78"/>
              </a:rPr>
              <a:t>آنچه </a:t>
            </a:r>
            <a:r>
              <a:rPr lang="ar-SA" dirty="0">
                <a:solidFill>
                  <a:schemeClr val="bg1"/>
                </a:solidFill>
                <a:cs typeface="B Badr" panose="00000400000000000000" pitchFamily="2" charset="-78"/>
              </a:rPr>
              <a:t>در اين ماتم بر دل من </a:t>
            </a:r>
            <a:r>
              <a:rPr lang="ar-SA" dirty="0" smtClean="0">
                <a:solidFill>
                  <a:schemeClr val="bg1"/>
                </a:solidFill>
                <a:cs typeface="B Badr" panose="00000400000000000000" pitchFamily="2" charset="-78"/>
              </a:rPr>
              <a:t>رسيد</a:t>
            </a:r>
            <a:r>
              <a:rPr lang="fa-IR" dirty="0" smtClean="0">
                <a:solidFill>
                  <a:schemeClr val="bg1"/>
                </a:solidFill>
                <a:cs typeface="B Badr" panose="00000400000000000000" pitchFamily="2" charset="-78"/>
              </a:rPr>
              <a:t>، در مورد هيچ كسي شنيده نشده</a:t>
            </a:r>
          </a:p>
          <a:p>
            <a:pPr algn="just" rtl="1"/>
            <a:r>
              <a:rPr lang="ar-SA" dirty="0" smtClean="0">
                <a:solidFill>
                  <a:schemeClr val="bg1"/>
                </a:solidFill>
                <a:cs typeface="B Badr" panose="00000400000000000000" pitchFamily="2" charset="-78"/>
              </a:rPr>
              <a:t> </a:t>
            </a:r>
            <a:r>
              <a:rPr lang="ar-SA" dirty="0">
                <a:solidFill>
                  <a:schemeClr val="bg1"/>
                </a:solidFill>
                <a:cs typeface="B Badr" panose="00000400000000000000" pitchFamily="2" charset="-78"/>
              </a:rPr>
              <a:t>ناشى در آن مجلس حاضر بود ، </a:t>
            </a:r>
            <a:r>
              <a:rPr lang="ar-SA" dirty="0" smtClean="0">
                <a:solidFill>
                  <a:schemeClr val="bg1"/>
                </a:solidFill>
                <a:cs typeface="B Badr" panose="00000400000000000000" pitchFamily="2" charset="-78"/>
              </a:rPr>
              <a:t>محكم ب</a:t>
            </a:r>
            <a:r>
              <a:rPr lang="fa-IR" dirty="0" smtClean="0">
                <a:solidFill>
                  <a:schemeClr val="bg1"/>
                </a:solidFill>
                <a:cs typeface="B Badr" panose="00000400000000000000" pitchFamily="2" charset="-78"/>
              </a:rPr>
              <a:t>ه</a:t>
            </a:r>
            <a:r>
              <a:rPr lang="ar-SA" dirty="0" smtClean="0">
                <a:solidFill>
                  <a:schemeClr val="bg1"/>
                </a:solidFill>
                <a:cs typeface="B Badr" panose="00000400000000000000" pitchFamily="2" charset="-78"/>
              </a:rPr>
              <a:t> </a:t>
            </a:r>
            <a:r>
              <a:rPr lang="ar-SA" dirty="0">
                <a:solidFill>
                  <a:schemeClr val="bg1"/>
                </a:solidFill>
                <a:cs typeface="B Badr" panose="00000400000000000000" pitchFamily="2" charset="-78"/>
              </a:rPr>
              <a:t>صورت خود </a:t>
            </a:r>
            <a:r>
              <a:rPr lang="fa-IR" dirty="0" smtClean="0">
                <a:solidFill>
                  <a:schemeClr val="bg1"/>
                </a:solidFill>
                <a:cs typeface="B Badr" panose="00000400000000000000" pitchFamily="2" charset="-78"/>
              </a:rPr>
              <a:t>زد</a:t>
            </a:r>
            <a:r>
              <a:rPr lang="ar-SA" dirty="0" smtClean="0">
                <a:solidFill>
                  <a:schemeClr val="bg1"/>
                </a:solidFill>
                <a:cs typeface="B Badr" panose="00000400000000000000" pitchFamily="2" charset="-78"/>
              </a:rPr>
              <a:t>، </a:t>
            </a:r>
            <a:r>
              <a:rPr lang="ar-SA" dirty="0">
                <a:solidFill>
                  <a:schemeClr val="bg1"/>
                </a:solidFill>
                <a:cs typeface="B Badr" panose="00000400000000000000" pitchFamily="2" charset="-78"/>
              </a:rPr>
              <a:t>و به دنبال او احمد مزوق و سايرين همه لطمه بر صورت نواخته ، گريه را سر دادند . از همه بيشتر ناشى و بعد از او مزوق متأثر شده بودند ، بعد با اين قصيده نوحه سرائى كردند تا ظهر شد و مجلس </a:t>
            </a:r>
            <a:r>
              <a:rPr lang="fa-IR" dirty="0" smtClean="0">
                <a:solidFill>
                  <a:schemeClr val="bg1"/>
                </a:solidFill>
                <a:cs typeface="B Badr" panose="00000400000000000000" pitchFamily="2" charset="-78"/>
              </a:rPr>
              <a:t>تمام شد و مردم پراكنده شدند</a:t>
            </a:r>
            <a:r>
              <a:rPr lang="ar-SA" dirty="0" smtClean="0">
                <a:solidFill>
                  <a:schemeClr val="bg1"/>
                </a:solidFill>
                <a:cs typeface="B Badr" panose="00000400000000000000" pitchFamily="2" charset="-78"/>
              </a:rPr>
              <a:t>. </a:t>
            </a:r>
            <a:r>
              <a:rPr lang="ar-SA" dirty="0">
                <a:solidFill>
                  <a:schemeClr val="bg1"/>
                </a:solidFill>
                <a:cs typeface="B Badr" panose="00000400000000000000" pitchFamily="2" charset="-78"/>
              </a:rPr>
              <a:t>هر چه كوشش كردند كه آن مسافر از راه رسيده ، </a:t>
            </a:r>
            <a:r>
              <a:rPr lang="ar-SA" dirty="0" smtClean="0">
                <a:solidFill>
                  <a:schemeClr val="bg1"/>
                </a:solidFill>
                <a:cs typeface="B Badr" panose="00000400000000000000" pitchFamily="2" charset="-78"/>
              </a:rPr>
              <a:t>هديه</a:t>
            </a:r>
            <a:r>
              <a:rPr lang="fa-IR" dirty="0" smtClean="0">
                <a:solidFill>
                  <a:schemeClr val="bg1"/>
                </a:solidFill>
                <a:cs typeface="B Badr" panose="00000400000000000000" pitchFamily="2" charset="-78"/>
              </a:rPr>
              <a:t> اي</a:t>
            </a:r>
            <a:r>
              <a:rPr lang="ar-SA" dirty="0" smtClean="0">
                <a:solidFill>
                  <a:schemeClr val="bg1"/>
                </a:solidFill>
                <a:cs typeface="B Badr" panose="00000400000000000000" pitchFamily="2" charset="-78"/>
              </a:rPr>
              <a:t> </a:t>
            </a:r>
            <a:r>
              <a:rPr lang="ar-SA" dirty="0">
                <a:solidFill>
                  <a:schemeClr val="bg1"/>
                </a:solidFill>
                <a:cs typeface="B Badr" panose="00000400000000000000" pitchFamily="2" charset="-78"/>
              </a:rPr>
              <a:t>قبول كند ، </a:t>
            </a:r>
            <a:r>
              <a:rPr lang="fa-IR" dirty="0" smtClean="0">
                <a:solidFill>
                  <a:schemeClr val="bg1"/>
                </a:solidFill>
                <a:cs typeface="B Badr" panose="00000400000000000000" pitchFamily="2" charset="-78"/>
              </a:rPr>
              <a:t>قبول نكرد</a:t>
            </a:r>
            <a:r>
              <a:rPr lang="ar-SA" dirty="0" smtClean="0">
                <a:solidFill>
                  <a:schemeClr val="bg1"/>
                </a:solidFill>
                <a:cs typeface="B Badr" panose="00000400000000000000" pitchFamily="2" charset="-78"/>
              </a:rPr>
              <a:t>. </a:t>
            </a:r>
            <a:r>
              <a:rPr lang="ar-SA" dirty="0">
                <a:solidFill>
                  <a:schemeClr val="bg1"/>
                </a:solidFill>
                <a:cs typeface="B Badr" panose="00000400000000000000" pitchFamily="2" charset="-78"/>
              </a:rPr>
              <a:t>گفت : بخدا سوگند اگر تمام دنيا را </a:t>
            </a:r>
            <a:r>
              <a:rPr lang="ar-SA" dirty="0" smtClean="0">
                <a:solidFill>
                  <a:schemeClr val="bg1"/>
                </a:solidFill>
                <a:cs typeface="B Badr" panose="00000400000000000000" pitchFamily="2" charset="-78"/>
              </a:rPr>
              <a:t>ب</a:t>
            </a:r>
            <a:r>
              <a:rPr lang="fa-IR" dirty="0" smtClean="0">
                <a:solidFill>
                  <a:schemeClr val="bg1"/>
                </a:solidFill>
                <a:cs typeface="B Badr" panose="00000400000000000000" pitchFamily="2" charset="-78"/>
              </a:rPr>
              <a:t>ه </a:t>
            </a:r>
            <a:r>
              <a:rPr lang="ar-SA" dirty="0" smtClean="0">
                <a:solidFill>
                  <a:schemeClr val="bg1"/>
                </a:solidFill>
                <a:cs typeface="B Badr" panose="00000400000000000000" pitchFamily="2" charset="-78"/>
              </a:rPr>
              <a:t>من </a:t>
            </a:r>
            <a:r>
              <a:rPr lang="ar-SA" dirty="0">
                <a:solidFill>
                  <a:schemeClr val="bg1"/>
                </a:solidFill>
                <a:cs typeface="B Badr" panose="00000400000000000000" pitchFamily="2" charset="-78"/>
              </a:rPr>
              <a:t>بدهند ، نخواهم گرفت ، روا </a:t>
            </a:r>
            <a:r>
              <a:rPr lang="ar-SA" dirty="0" smtClean="0">
                <a:solidFill>
                  <a:schemeClr val="bg1"/>
                </a:solidFill>
                <a:cs typeface="B Badr" panose="00000400000000000000" pitchFamily="2" charset="-78"/>
              </a:rPr>
              <a:t>نمى</a:t>
            </a:r>
            <a:r>
              <a:rPr lang="fa-IR" dirty="0" smtClean="0">
                <a:solidFill>
                  <a:schemeClr val="bg1"/>
                </a:solidFill>
                <a:cs typeface="B Badr" panose="00000400000000000000" pitchFamily="2" charset="-78"/>
              </a:rPr>
              <a:t> </a:t>
            </a:r>
            <a:r>
              <a:rPr lang="ar-SA" dirty="0" smtClean="0">
                <a:solidFill>
                  <a:schemeClr val="bg1"/>
                </a:solidFill>
                <a:cs typeface="B Badr" panose="00000400000000000000" pitchFamily="2" charset="-78"/>
              </a:rPr>
              <a:t>دانم </a:t>
            </a:r>
            <a:r>
              <a:rPr lang="ar-SA" dirty="0">
                <a:solidFill>
                  <a:schemeClr val="bg1"/>
                </a:solidFill>
                <a:cs typeface="B Badr" panose="00000400000000000000" pitchFamily="2" charset="-78"/>
              </a:rPr>
              <a:t>كه پيغام آور </a:t>
            </a:r>
            <a:r>
              <a:rPr lang="fa-IR" dirty="0" smtClean="0">
                <a:solidFill>
                  <a:schemeClr val="bg1"/>
                </a:solidFill>
                <a:cs typeface="B Badr" panose="00000400000000000000" pitchFamily="2" charset="-78"/>
              </a:rPr>
              <a:t>حضرت</a:t>
            </a:r>
            <a:r>
              <a:rPr lang="ar-SA" dirty="0" smtClean="0">
                <a:solidFill>
                  <a:schemeClr val="bg1"/>
                </a:solidFill>
                <a:cs typeface="B Badr" panose="00000400000000000000" pitchFamily="2" charset="-78"/>
              </a:rPr>
              <a:t> </a:t>
            </a:r>
            <a:r>
              <a:rPr lang="ar-SA" dirty="0">
                <a:solidFill>
                  <a:schemeClr val="bg1"/>
                </a:solidFill>
                <a:cs typeface="B Badr" panose="00000400000000000000" pitchFamily="2" charset="-78"/>
              </a:rPr>
              <a:t>فاطمه </a:t>
            </a:r>
            <a:r>
              <a:rPr lang="fa-IR" dirty="0" smtClean="0">
                <a:solidFill>
                  <a:schemeClr val="bg1"/>
                </a:solidFill>
                <a:cs typeface="B Badr" panose="00000400000000000000" pitchFamily="2" charset="-78"/>
              </a:rPr>
              <a:t>زهرا سلام الله عليها </a:t>
            </a:r>
            <a:r>
              <a:rPr lang="ar-SA" dirty="0" smtClean="0">
                <a:solidFill>
                  <a:schemeClr val="bg1"/>
                </a:solidFill>
                <a:cs typeface="B Badr" panose="00000400000000000000" pitchFamily="2" charset="-78"/>
              </a:rPr>
              <a:t>باشم </a:t>
            </a:r>
            <a:r>
              <a:rPr lang="ar-SA" dirty="0">
                <a:solidFill>
                  <a:schemeClr val="bg1"/>
                </a:solidFill>
                <a:cs typeface="B Badr" panose="00000400000000000000" pitchFamily="2" charset="-78"/>
              </a:rPr>
              <a:t>و </a:t>
            </a:r>
            <a:r>
              <a:rPr lang="fa-IR" dirty="0" smtClean="0">
                <a:solidFill>
                  <a:schemeClr val="bg1"/>
                </a:solidFill>
                <a:cs typeface="B Badr" panose="00000400000000000000" pitchFamily="2" charset="-78"/>
              </a:rPr>
              <a:t>در مقابل آن پول </a:t>
            </a:r>
            <a:r>
              <a:rPr lang="ar-SA" dirty="0" smtClean="0">
                <a:solidFill>
                  <a:schemeClr val="bg1"/>
                </a:solidFill>
                <a:cs typeface="B Badr" panose="00000400000000000000" pitchFamily="2" charset="-78"/>
              </a:rPr>
              <a:t>بگيرم </a:t>
            </a:r>
            <a:r>
              <a:rPr lang="ar-SA" dirty="0">
                <a:solidFill>
                  <a:schemeClr val="bg1"/>
                </a:solidFill>
                <a:cs typeface="B Badr" panose="00000400000000000000" pitchFamily="2" charset="-78"/>
              </a:rPr>
              <a:t>، </a:t>
            </a:r>
            <a:r>
              <a:rPr lang="fa-IR" dirty="0" smtClean="0">
                <a:solidFill>
                  <a:schemeClr val="bg1"/>
                </a:solidFill>
                <a:cs typeface="B Badr" panose="00000400000000000000" pitchFamily="2" charset="-78"/>
              </a:rPr>
              <a:t>فرستاده حضرت صديقه طاهره سلام الله عليها رفت </a:t>
            </a:r>
            <a:r>
              <a:rPr lang="ar-SA" dirty="0" smtClean="0">
                <a:solidFill>
                  <a:schemeClr val="bg1"/>
                </a:solidFill>
                <a:cs typeface="B Badr" panose="00000400000000000000" pitchFamily="2" charset="-78"/>
              </a:rPr>
              <a:t>و </a:t>
            </a:r>
            <a:r>
              <a:rPr lang="ar-SA" dirty="0">
                <a:solidFill>
                  <a:schemeClr val="bg1"/>
                </a:solidFill>
                <a:cs typeface="B Badr" panose="00000400000000000000" pitchFamily="2" charset="-78"/>
              </a:rPr>
              <a:t>چيزى نپذيرفت .</a:t>
            </a:r>
            <a:endParaRPr lang="fa-IR" dirty="0">
              <a:solidFill>
                <a:schemeClr val="bg1"/>
              </a:solidFill>
              <a:cs typeface="B Badr" panose="00000400000000000000" pitchFamily="2" charset="-78"/>
            </a:endParaRPr>
          </a:p>
          <a:p>
            <a:pPr rtl="1"/>
            <a:r>
              <a:rPr lang="fa-IR" dirty="0">
                <a:solidFill>
                  <a:schemeClr val="bg1"/>
                </a:solidFill>
                <a:cs typeface="B Badr" panose="00000400000000000000" pitchFamily="2" charset="-78"/>
              </a:rPr>
              <a:t>معجم </a:t>
            </a:r>
            <a:r>
              <a:rPr lang="fa-IR" dirty="0" smtClean="0">
                <a:solidFill>
                  <a:schemeClr val="bg1"/>
                </a:solidFill>
                <a:cs typeface="B Badr" panose="00000400000000000000" pitchFamily="2" charset="-78"/>
              </a:rPr>
              <a:t>الأدباء ، ج 4 ، صص 149-150.</a:t>
            </a:r>
            <a:endParaRPr lang="en-US" dirty="0">
              <a:solidFill>
                <a:schemeClr val="bg1"/>
              </a:solidFill>
              <a:cs typeface="B Badr" panose="00000400000000000000" pitchFamily="2" charset="-78"/>
            </a:endParaRPr>
          </a:p>
        </p:txBody>
      </p:sp>
    </p:spTree>
    <p:extLst>
      <p:ext uri="{BB962C8B-B14F-4D97-AF65-F5344CB8AC3E}">
        <p14:creationId xmlns:p14="http://schemas.microsoft.com/office/powerpoint/2010/main" val="227544390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28599"/>
            <a:ext cx="5943600" cy="64770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2727498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28600"/>
            <a:ext cx="5867400" cy="647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75105126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28600"/>
            <a:ext cx="5882521" cy="647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Rounded Rectangle 3"/>
          <p:cNvSpPr/>
          <p:nvPr/>
        </p:nvSpPr>
        <p:spPr>
          <a:xfrm>
            <a:off x="3276600" y="4572000"/>
            <a:ext cx="4953000" cy="9144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43315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685800"/>
            <a:ext cx="5181600" cy="5755422"/>
          </a:xfrm>
          <a:prstGeom prst="rect">
            <a:avLst/>
          </a:prstGeom>
        </p:spPr>
        <p:txBody>
          <a:bodyPr wrap="square">
            <a:spAutoFit/>
          </a:bodyPr>
          <a:lstStyle/>
          <a:p>
            <a:pPr algn="just" rtl="1"/>
            <a:r>
              <a:rPr lang="en-US" sz="2800" b="1" dirty="0" err="1">
                <a:solidFill>
                  <a:schemeClr val="bg1"/>
                </a:solidFill>
                <a:cs typeface="B Badr" panose="00000400000000000000" pitchFamily="2" charset="-78"/>
              </a:rPr>
              <a:t>كان</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الرسول</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صلى</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الله</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عليه</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وسلم</a:t>
            </a:r>
            <a:r>
              <a:rPr lang="en-US" sz="2800" b="1" dirty="0">
                <a:solidFill>
                  <a:schemeClr val="bg1"/>
                </a:solidFill>
                <a:cs typeface="B Badr" panose="00000400000000000000" pitchFamily="2" charset="-78"/>
              </a:rPr>
              <a:t> </a:t>
            </a:r>
            <a:r>
              <a:rPr lang="fa-IR" sz="2800" b="1" dirty="0" smtClean="0">
                <a:solidFill>
                  <a:schemeClr val="bg1"/>
                </a:solidFill>
                <a:cs typeface="B Badr" panose="00000400000000000000" pitchFamily="2" charset="-78"/>
              </a:rPr>
              <a:t>م</a:t>
            </a:r>
            <a:r>
              <a:rPr lang="en-US" sz="2800" b="1" dirty="0" smtClean="0">
                <a:solidFill>
                  <a:schemeClr val="bg1"/>
                </a:solidFill>
                <a:cs typeface="B Badr" panose="00000400000000000000" pitchFamily="2" charset="-78"/>
              </a:rPr>
              <a:t>ن </a:t>
            </a:r>
            <a:r>
              <a:rPr lang="en-US" sz="2800" b="1" dirty="0" err="1">
                <a:solidFill>
                  <a:schemeClr val="bg1"/>
                </a:solidFill>
                <a:cs typeface="B Badr" panose="00000400000000000000" pitchFamily="2" charset="-78"/>
              </a:rPr>
              <a:t>حب</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الحسين</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يقبل</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شفتيه</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ويحمله</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كثيرا</a:t>
            </a:r>
            <a:r>
              <a:rPr lang="en-US" sz="2800" b="1" dirty="0">
                <a:solidFill>
                  <a:schemeClr val="bg1"/>
                </a:solidFill>
                <a:cs typeface="B Badr" panose="00000400000000000000" pitchFamily="2" charset="-78"/>
              </a:rPr>
              <a:t> </a:t>
            </a:r>
            <a:r>
              <a:rPr lang="en-US" sz="2800" b="1" dirty="0" err="1">
                <a:solidFill>
                  <a:schemeClr val="bg1"/>
                </a:solidFill>
                <a:cs typeface="B Badr" panose="00000400000000000000" pitchFamily="2" charset="-78"/>
              </a:rPr>
              <a:t>على</a:t>
            </a:r>
            <a:r>
              <a:rPr lang="en-US" sz="2800" b="1" dirty="0">
                <a:solidFill>
                  <a:schemeClr val="bg1"/>
                </a:solidFill>
                <a:cs typeface="B Badr" panose="00000400000000000000" pitchFamily="2" charset="-78"/>
              </a:rPr>
              <a:t> </a:t>
            </a:r>
            <a:r>
              <a:rPr lang="ar-SA" sz="2800" b="1" dirty="0">
                <a:solidFill>
                  <a:schemeClr val="bg1"/>
                </a:solidFill>
                <a:cs typeface="B Badr" panose="00000400000000000000" pitchFamily="2" charset="-78"/>
              </a:rPr>
              <a:t>عاتقيه ، ولما مشى طفلا بين يدي المنبر نزل إليه ، فلو رآه ملقى على أحد جانبيه و</a:t>
            </a:r>
            <a:r>
              <a:rPr lang="fa-IR" sz="2800" b="1" dirty="0">
                <a:solidFill>
                  <a:schemeClr val="bg1"/>
                </a:solidFill>
                <a:cs typeface="B Badr" panose="00000400000000000000" pitchFamily="2" charset="-78"/>
              </a:rPr>
              <a:t> </a:t>
            </a:r>
            <a:r>
              <a:rPr lang="ar-SA" sz="2800" b="1" dirty="0">
                <a:solidFill>
                  <a:schemeClr val="bg1"/>
                </a:solidFill>
                <a:cs typeface="B Badr" panose="00000400000000000000" pitchFamily="2" charset="-78"/>
              </a:rPr>
              <a:t>السيوف تأخذه والأعداء حواليه والخيل قد وطئت صدره ومشت على يديه ودماؤه تجري بعد دموع عينيه لضج الرسول</a:t>
            </a:r>
            <a:r>
              <a:rPr lang="fa-IR" sz="2800" b="1" dirty="0">
                <a:solidFill>
                  <a:schemeClr val="bg1"/>
                </a:solidFill>
                <a:cs typeface="B Badr" panose="00000400000000000000" pitchFamily="2" charset="-78"/>
              </a:rPr>
              <a:t> </a:t>
            </a:r>
            <a:r>
              <a:rPr lang="ar-SA" sz="2800" b="1" dirty="0">
                <a:solidFill>
                  <a:schemeClr val="bg1"/>
                </a:solidFill>
                <a:cs typeface="B Badr" panose="00000400000000000000" pitchFamily="2" charset="-78"/>
              </a:rPr>
              <a:t>مستغيثا من ذلك ولعز عليه</a:t>
            </a:r>
            <a:r>
              <a:rPr lang="ar-SA" sz="2800" b="1" dirty="0" smtClean="0">
                <a:solidFill>
                  <a:schemeClr val="bg1"/>
                </a:solidFill>
                <a:cs typeface="B Badr" panose="00000400000000000000" pitchFamily="2" charset="-78"/>
              </a:rPr>
              <a:t>.</a:t>
            </a:r>
            <a:endParaRPr lang="fa-IR" sz="2800" b="1" dirty="0" smtClean="0">
              <a:solidFill>
                <a:schemeClr val="bg1"/>
              </a:solidFill>
              <a:cs typeface="B Badr" panose="00000400000000000000" pitchFamily="2" charset="-78"/>
            </a:endParaRPr>
          </a:p>
          <a:p>
            <a:pPr algn="just" rtl="1"/>
            <a:r>
              <a:rPr lang="fa-IR" sz="2400" b="1" dirty="0" smtClean="0">
                <a:solidFill>
                  <a:schemeClr val="bg1"/>
                </a:solidFill>
                <a:cs typeface="B Badr" panose="00000400000000000000" pitchFamily="2" charset="-78"/>
              </a:rPr>
              <a:t>كربلاء ما زلت كربا و بلا   ما لقي عندك أهل المصطفي</a:t>
            </a:r>
          </a:p>
          <a:p>
            <a:pPr algn="just" rtl="1"/>
            <a:r>
              <a:rPr lang="fa-IR" sz="2400" b="1" dirty="0" smtClean="0">
                <a:solidFill>
                  <a:schemeClr val="bg1"/>
                </a:solidFill>
                <a:cs typeface="B Badr" panose="00000400000000000000" pitchFamily="2" charset="-78"/>
              </a:rPr>
              <a:t>.</a:t>
            </a:r>
          </a:p>
          <a:p>
            <a:pPr algn="just" rtl="1"/>
            <a:r>
              <a:rPr lang="fa-IR" sz="2400" b="1" dirty="0" smtClean="0">
                <a:solidFill>
                  <a:schemeClr val="bg1"/>
                </a:solidFill>
                <a:cs typeface="B Badr" panose="00000400000000000000" pitchFamily="2" charset="-78"/>
              </a:rPr>
              <a:t>.</a:t>
            </a:r>
          </a:p>
          <a:p>
            <a:pPr algn="just" rtl="1"/>
            <a:r>
              <a:rPr lang="fa-IR" sz="2400" b="1" dirty="0" smtClean="0">
                <a:solidFill>
                  <a:schemeClr val="bg1"/>
                </a:solidFill>
                <a:cs typeface="B Badr" panose="00000400000000000000" pitchFamily="2" charset="-78"/>
              </a:rPr>
              <a:t>.</a:t>
            </a:r>
          </a:p>
          <a:p>
            <a:pPr algn="just" rtl="1"/>
            <a:r>
              <a:rPr lang="fa-IR" sz="2400" b="1" dirty="0">
                <a:solidFill>
                  <a:schemeClr val="bg1"/>
                </a:solidFill>
                <a:cs typeface="B Badr" panose="00000400000000000000" pitchFamily="2" charset="-78"/>
              </a:rPr>
              <a:t>ما أري حزنكم ينسي </a:t>
            </a:r>
            <a:r>
              <a:rPr lang="fa-IR" sz="2400" b="1" dirty="0" smtClean="0">
                <a:solidFill>
                  <a:schemeClr val="bg1"/>
                </a:solidFill>
                <a:cs typeface="B Badr" panose="00000400000000000000" pitchFamily="2" charset="-78"/>
              </a:rPr>
              <a:t>ولا   رزأكم </a:t>
            </a:r>
            <a:r>
              <a:rPr lang="fa-IR" sz="2400" b="1" dirty="0">
                <a:solidFill>
                  <a:schemeClr val="bg1"/>
                </a:solidFill>
                <a:cs typeface="B Badr" panose="00000400000000000000" pitchFamily="2" charset="-78"/>
              </a:rPr>
              <a:t>يسلي ولو طال </a:t>
            </a:r>
            <a:r>
              <a:rPr lang="fa-IR" sz="2400" b="1" dirty="0" smtClean="0">
                <a:solidFill>
                  <a:schemeClr val="bg1"/>
                </a:solidFill>
                <a:cs typeface="B Badr" panose="00000400000000000000" pitchFamily="2" charset="-78"/>
              </a:rPr>
              <a:t>المدي</a:t>
            </a:r>
          </a:p>
          <a:p>
            <a:pPr algn="just" rtl="1"/>
            <a:endParaRPr lang="fa-IR" sz="2400" dirty="0" smtClean="0">
              <a:solidFill>
                <a:schemeClr val="bg1"/>
              </a:solidFill>
              <a:cs typeface="B Badr" panose="00000400000000000000" pitchFamily="2" charset="-78"/>
            </a:endParaRPr>
          </a:p>
          <a:p>
            <a:pPr algn="just" rtl="1"/>
            <a:r>
              <a:rPr lang="fa-IR" sz="2800" dirty="0" smtClean="0">
                <a:solidFill>
                  <a:schemeClr val="bg1"/>
                </a:solidFill>
                <a:cs typeface="B Badr" panose="00000400000000000000" pitchFamily="2" charset="-78"/>
              </a:rPr>
              <a:t>ابن </a:t>
            </a:r>
            <a:r>
              <a:rPr lang="fa-IR" sz="2800" dirty="0">
                <a:solidFill>
                  <a:schemeClr val="bg1"/>
                </a:solidFill>
                <a:cs typeface="B Badr" panose="00000400000000000000" pitchFamily="2" charset="-78"/>
              </a:rPr>
              <a:t>جوزي ، </a:t>
            </a:r>
            <a:r>
              <a:rPr lang="en-US" sz="2800" dirty="0" err="1">
                <a:solidFill>
                  <a:schemeClr val="bg1"/>
                </a:solidFill>
                <a:cs typeface="B Badr" panose="00000400000000000000" pitchFamily="2" charset="-78"/>
              </a:rPr>
              <a:t>التبصرة</a:t>
            </a:r>
            <a:r>
              <a:rPr lang="en-US" sz="2800" dirty="0">
                <a:solidFill>
                  <a:schemeClr val="bg1"/>
                </a:solidFill>
                <a:cs typeface="B Badr" panose="00000400000000000000" pitchFamily="2" charset="-78"/>
              </a:rPr>
              <a:t>  ج</a:t>
            </a:r>
            <a:r>
              <a:rPr lang="fa-IR" sz="2800" dirty="0">
                <a:solidFill>
                  <a:schemeClr val="bg1"/>
                </a:solidFill>
                <a:cs typeface="B Badr" panose="00000400000000000000" pitchFamily="2" charset="-78"/>
              </a:rPr>
              <a:t> 2، صص 16-17. </a:t>
            </a:r>
            <a:endParaRPr lang="en-US" sz="2800" b="1" dirty="0">
              <a:solidFill>
                <a:schemeClr val="bg1"/>
              </a:solidFill>
              <a:cs typeface="B Badr" panose="00000400000000000000" pitchFamily="2" charset="-78"/>
            </a:endParaRPr>
          </a:p>
        </p:txBody>
      </p:sp>
    </p:spTree>
    <p:extLst>
      <p:ext uri="{BB962C8B-B14F-4D97-AF65-F5344CB8AC3E}">
        <p14:creationId xmlns:p14="http://schemas.microsoft.com/office/powerpoint/2010/main" val="181599200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879" y="152400"/>
            <a:ext cx="5882521"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21554549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52400"/>
            <a:ext cx="5824136"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9857808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52400"/>
            <a:ext cx="5933272" cy="647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6560100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230" y="152400"/>
            <a:ext cx="5970370"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8249051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52400"/>
            <a:ext cx="5970370"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22851511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685800"/>
            <a:ext cx="5181600" cy="5032147"/>
          </a:xfrm>
          <a:prstGeom prst="rect">
            <a:avLst/>
          </a:prstGeom>
        </p:spPr>
        <p:txBody>
          <a:bodyPr wrap="square">
            <a:spAutoFit/>
          </a:bodyPr>
          <a:lstStyle/>
          <a:p>
            <a:pPr algn="just" rtl="1"/>
            <a:r>
              <a:rPr lang="en-US" sz="2000" b="1" dirty="0" err="1" smtClean="0">
                <a:solidFill>
                  <a:schemeClr val="bg1"/>
                </a:solidFill>
                <a:cs typeface="B Badr" panose="00000400000000000000" pitchFamily="2" charset="-78"/>
              </a:rPr>
              <a:t>رسول</a:t>
            </a:r>
            <a:r>
              <a:rPr lang="en-US" sz="2000" b="1" dirty="0" smtClean="0">
                <a:solidFill>
                  <a:schemeClr val="bg1"/>
                </a:solidFill>
                <a:cs typeface="B Badr" panose="00000400000000000000" pitchFamily="2" charset="-78"/>
              </a:rPr>
              <a:t> </a:t>
            </a:r>
            <a:r>
              <a:rPr lang="fa-IR" sz="2000" b="1" dirty="0" smtClean="0">
                <a:solidFill>
                  <a:schemeClr val="bg1"/>
                </a:solidFill>
                <a:cs typeface="B Badr" panose="00000400000000000000" pitchFamily="2" charset="-78"/>
              </a:rPr>
              <a:t>خدا </a:t>
            </a:r>
            <a:r>
              <a:rPr lang="en-US" sz="2000" b="1" dirty="0" err="1" smtClean="0">
                <a:solidFill>
                  <a:schemeClr val="bg1"/>
                </a:solidFill>
                <a:cs typeface="B Badr" panose="00000400000000000000" pitchFamily="2" charset="-78"/>
              </a:rPr>
              <a:t>صلى</a:t>
            </a:r>
            <a:r>
              <a:rPr lang="en-US" sz="2000" b="1" dirty="0" smtClean="0">
                <a:solidFill>
                  <a:schemeClr val="bg1"/>
                </a:solidFill>
                <a:cs typeface="B Badr" panose="00000400000000000000" pitchFamily="2" charset="-78"/>
              </a:rPr>
              <a:t> </a:t>
            </a:r>
            <a:r>
              <a:rPr lang="en-US" sz="2000" b="1" dirty="0" err="1">
                <a:solidFill>
                  <a:schemeClr val="bg1"/>
                </a:solidFill>
                <a:cs typeface="B Badr" panose="00000400000000000000" pitchFamily="2" charset="-78"/>
              </a:rPr>
              <a:t>الله</a:t>
            </a:r>
            <a:r>
              <a:rPr lang="en-US" sz="2000" b="1" dirty="0">
                <a:solidFill>
                  <a:schemeClr val="bg1"/>
                </a:solidFill>
                <a:cs typeface="B Badr" panose="00000400000000000000" pitchFamily="2" charset="-78"/>
              </a:rPr>
              <a:t> </a:t>
            </a:r>
            <a:r>
              <a:rPr lang="en-US" sz="2000" b="1" dirty="0" err="1">
                <a:solidFill>
                  <a:schemeClr val="bg1"/>
                </a:solidFill>
                <a:cs typeface="B Badr" panose="00000400000000000000" pitchFamily="2" charset="-78"/>
              </a:rPr>
              <a:t>عليه</a:t>
            </a:r>
            <a:r>
              <a:rPr lang="en-US" sz="2000" b="1" dirty="0">
                <a:solidFill>
                  <a:schemeClr val="bg1"/>
                </a:solidFill>
                <a:cs typeface="B Badr" panose="00000400000000000000" pitchFamily="2" charset="-78"/>
              </a:rPr>
              <a:t> </a:t>
            </a:r>
            <a:r>
              <a:rPr lang="fa-IR" sz="2000" b="1" dirty="0" smtClean="0">
                <a:solidFill>
                  <a:schemeClr val="bg1"/>
                </a:solidFill>
                <a:cs typeface="B Badr" panose="00000400000000000000" pitchFamily="2" charset="-78"/>
              </a:rPr>
              <a:t>(و آله) </a:t>
            </a:r>
            <a:r>
              <a:rPr lang="en-US" sz="2000" b="1" dirty="0" err="1" smtClean="0">
                <a:solidFill>
                  <a:schemeClr val="bg1"/>
                </a:solidFill>
                <a:cs typeface="B Badr" panose="00000400000000000000" pitchFamily="2" charset="-78"/>
              </a:rPr>
              <a:t>وسلم</a:t>
            </a:r>
            <a:r>
              <a:rPr lang="en-US" sz="2000" b="1" dirty="0" smtClean="0">
                <a:solidFill>
                  <a:schemeClr val="bg1"/>
                </a:solidFill>
                <a:cs typeface="B Badr" panose="00000400000000000000" pitchFamily="2" charset="-78"/>
              </a:rPr>
              <a:t> </a:t>
            </a:r>
            <a:r>
              <a:rPr lang="fa-IR" sz="2000" b="1" dirty="0" smtClean="0">
                <a:solidFill>
                  <a:schemeClr val="bg1"/>
                </a:solidFill>
                <a:cs typeface="B Badr" panose="00000400000000000000" pitchFamily="2" charset="-78"/>
              </a:rPr>
              <a:t>به قدري حسين را دوست داشت كه هميشه لبانش را مي بوسيد او را بسيار بر دوش مي گرفت</a:t>
            </a:r>
            <a:r>
              <a:rPr lang="ar-SA" sz="2000" b="1" dirty="0" smtClean="0">
                <a:solidFill>
                  <a:schemeClr val="bg1"/>
                </a:solidFill>
                <a:cs typeface="B Badr" panose="00000400000000000000" pitchFamily="2" charset="-78"/>
              </a:rPr>
              <a:t>،</a:t>
            </a:r>
            <a:r>
              <a:rPr lang="fa-IR" sz="2000" b="1" dirty="0" smtClean="0">
                <a:solidFill>
                  <a:schemeClr val="bg1"/>
                </a:solidFill>
                <a:cs typeface="B Badr" panose="00000400000000000000" pitchFamily="2" charset="-78"/>
              </a:rPr>
              <a:t> و زماني كه بر فراز منبر بود و (امام) حسين عليه السلام در مقابل ايشان راه مي رفت، آن حضرت از منبر پايين مي آمد (و او را در آغوش مي گرفت)؛ حال اگر حسينش را مي ديد كه شانه به شانه مي شود و شمشيرها او را احاطه كرده اندو دشمنان دور او حلقه زده اند و ستوران سينه اش را لگد مال كرده اند و بر روي دستانش حركت مي كند و خون تنش جاريست ، بعد از اشك و آه، رسول خدا صلي الله عليه وآله بلند بلند گريه مي كند و فرياد مي زند و برايشان بسيار سخت است.</a:t>
            </a:r>
          </a:p>
          <a:p>
            <a:pPr algn="just" rtl="1"/>
            <a:r>
              <a:rPr lang="fa-IR" sz="2000" b="1" dirty="0" smtClean="0">
                <a:solidFill>
                  <a:schemeClr val="bg1"/>
                </a:solidFill>
                <a:cs typeface="B Badr" panose="00000400000000000000" pitchFamily="2" charset="-78"/>
              </a:rPr>
              <a:t>اي كربلا هميشه با سختي و بلا همراه بوده اي</a:t>
            </a:r>
          </a:p>
          <a:p>
            <a:pPr algn="just" rtl="1"/>
            <a:r>
              <a:rPr lang="fa-IR" sz="1900" b="1" dirty="0" smtClean="0">
                <a:solidFill>
                  <a:schemeClr val="bg1"/>
                </a:solidFill>
                <a:cs typeface="B Badr" panose="00000400000000000000" pitchFamily="2" charset="-78"/>
              </a:rPr>
              <a:t>اهل بيت پيامبر عليهم السلام در نزد تو با </a:t>
            </a:r>
            <a:r>
              <a:rPr lang="fa-IR" sz="1900" b="1" dirty="0">
                <a:solidFill>
                  <a:schemeClr val="bg1"/>
                </a:solidFill>
                <a:cs typeface="B Badr" panose="00000400000000000000" pitchFamily="2" charset="-78"/>
              </a:rPr>
              <a:t>چه سختي </a:t>
            </a:r>
            <a:r>
              <a:rPr lang="fa-IR" sz="1900" b="1" dirty="0" smtClean="0">
                <a:solidFill>
                  <a:schemeClr val="bg1"/>
                </a:solidFill>
                <a:cs typeface="B Badr" panose="00000400000000000000" pitchFamily="2" charset="-78"/>
              </a:rPr>
              <a:t>هايي روبرو شدند</a:t>
            </a:r>
          </a:p>
          <a:p>
            <a:pPr algn="just" rtl="1"/>
            <a:r>
              <a:rPr lang="fa-IR" b="1" dirty="0" smtClean="0">
                <a:solidFill>
                  <a:schemeClr val="bg1"/>
                </a:solidFill>
                <a:cs typeface="B Badr" panose="00000400000000000000" pitchFamily="2" charset="-78"/>
              </a:rPr>
              <a:t>گمان نمي كنم حزن و اندوه شما فراموش شود</a:t>
            </a:r>
          </a:p>
          <a:p>
            <a:pPr algn="just" rtl="1"/>
            <a:r>
              <a:rPr lang="fa-IR" b="1" dirty="0" smtClean="0">
                <a:solidFill>
                  <a:schemeClr val="bg1"/>
                </a:solidFill>
                <a:cs typeface="B Badr" panose="00000400000000000000" pitchFamily="2" charset="-78"/>
              </a:rPr>
              <a:t>و گمان نمي كنم مصيبت شما تسلي يابد هر چند روزگار طولاني شود.</a:t>
            </a:r>
          </a:p>
          <a:p>
            <a:pPr algn="just" rtl="1"/>
            <a:endParaRPr lang="fa-IR" dirty="0" smtClean="0">
              <a:solidFill>
                <a:schemeClr val="bg1"/>
              </a:solidFill>
              <a:cs typeface="B Badr" panose="00000400000000000000" pitchFamily="2" charset="-78"/>
            </a:endParaRPr>
          </a:p>
          <a:p>
            <a:pPr algn="just" rtl="1"/>
            <a:r>
              <a:rPr lang="fa-IR" sz="2800" dirty="0" smtClean="0">
                <a:solidFill>
                  <a:schemeClr val="bg1"/>
                </a:solidFill>
                <a:cs typeface="B Badr" panose="00000400000000000000" pitchFamily="2" charset="-78"/>
              </a:rPr>
              <a:t>ابن </a:t>
            </a:r>
            <a:r>
              <a:rPr lang="fa-IR" sz="2800" dirty="0">
                <a:solidFill>
                  <a:schemeClr val="bg1"/>
                </a:solidFill>
                <a:cs typeface="B Badr" panose="00000400000000000000" pitchFamily="2" charset="-78"/>
              </a:rPr>
              <a:t>جوزي ، </a:t>
            </a:r>
            <a:r>
              <a:rPr lang="en-US" sz="2800" dirty="0" err="1">
                <a:solidFill>
                  <a:schemeClr val="bg1"/>
                </a:solidFill>
                <a:cs typeface="B Badr" panose="00000400000000000000" pitchFamily="2" charset="-78"/>
              </a:rPr>
              <a:t>التبصرة</a:t>
            </a:r>
            <a:r>
              <a:rPr lang="en-US" sz="2800" dirty="0">
                <a:solidFill>
                  <a:schemeClr val="bg1"/>
                </a:solidFill>
                <a:cs typeface="B Badr" panose="00000400000000000000" pitchFamily="2" charset="-78"/>
              </a:rPr>
              <a:t>  ج</a:t>
            </a:r>
            <a:r>
              <a:rPr lang="fa-IR" sz="2800" dirty="0">
                <a:solidFill>
                  <a:schemeClr val="bg1"/>
                </a:solidFill>
                <a:cs typeface="B Badr" panose="00000400000000000000" pitchFamily="2" charset="-78"/>
              </a:rPr>
              <a:t> 2، صص 16-17</a:t>
            </a:r>
            <a:r>
              <a:rPr lang="fa-IR" sz="2800" dirty="0" smtClean="0">
                <a:solidFill>
                  <a:schemeClr val="bg1"/>
                </a:solidFill>
                <a:cs typeface="B Badr" panose="00000400000000000000" pitchFamily="2" charset="-78"/>
              </a:rPr>
              <a:t>.</a:t>
            </a:r>
            <a:endParaRPr lang="en-US" sz="2800" b="1" dirty="0">
              <a:solidFill>
                <a:schemeClr val="bg1"/>
              </a:solidFill>
              <a:cs typeface="B Badr" panose="00000400000000000000" pitchFamily="2" charset="-78"/>
            </a:endParaRPr>
          </a:p>
        </p:txBody>
      </p:sp>
    </p:spTree>
    <p:extLst>
      <p:ext uri="{BB962C8B-B14F-4D97-AF65-F5344CB8AC3E}">
        <p14:creationId xmlns:p14="http://schemas.microsoft.com/office/powerpoint/2010/main" val="158049800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YA HEYDAR\Desktop\سراب 43\روضه خوانی برای امام حسین علیه السلام، التبصرة، ابن جوزی، جلد.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7257" y="152400"/>
            <a:ext cx="6020543" cy="65532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98873795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YA HEYDAR\Desktop\سراب 43\روضه خوانی برای امام حسین علیه السلام، التبصرة، ابن جوزی، ج2، ص16_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152400"/>
            <a:ext cx="5791200" cy="6705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96403970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YA HEYDAR\Desktop\سراب 43\روضه خوانی برای امام حسین علیه السلام، التبصرة، ابن جوزی، ج2، ص17.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43865" y="152401"/>
            <a:ext cx="6047735"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0963749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2495</TotalTime>
  <Words>2737</Words>
  <Application>Microsoft Office PowerPoint</Application>
  <PresentationFormat>On-screen Show (4:3)</PresentationFormat>
  <Paragraphs>85</Paragraphs>
  <Slides>54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B Badr</vt:lpstr>
      <vt:lpstr>B Titr</vt:lpstr>
      <vt:lpstr>Calibri</vt:lpstr>
      <vt:lpstr>Rockwell</vt:lpstr>
      <vt:lpstr>Roumouz</vt:lpstr>
      <vt:lpstr>Times New Roman</vt:lpstr>
      <vt:lpstr>Wingdings 2</vt:lpstr>
      <vt:lpstr>Foundry</vt:lpstr>
      <vt:lpstr>        روضه خواني علماي اهل تسنن  برای امام حسین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Abbasi</dc:creator>
  <cp:lastModifiedBy>shpk</cp:lastModifiedBy>
  <cp:revision>96</cp:revision>
  <dcterms:created xsi:type="dcterms:W3CDTF">2013-11-04T14:45:24Z</dcterms:created>
  <dcterms:modified xsi:type="dcterms:W3CDTF">2015-10-22T16:05:11Z</dcterms:modified>
</cp:coreProperties>
</file>